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omments/modernComment_7FFE5D49_9919273.xml" ContentType="application/vnd.ms-powerpoint.comment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34"/>
  </p:notesMasterIdLst>
  <p:handoutMasterIdLst>
    <p:handoutMasterId r:id="rId35"/>
  </p:handoutMasterIdLst>
  <p:sldIdLst>
    <p:sldId id="2147376457" r:id="rId5"/>
    <p:sldId id="2147376460" r:id="rId6"/>
    <p:sldId id="2147481805" r:id="rId7"/>
    <p:sldId id="2147481822" r:id="rId8"/>
    <p:sldId id="2147481823" r:id="rId9"/>
    <p:sldId id="2147376482" r:id="rId10"/>
    <p:sldId id="2147481824" r:id="rId11"/>
    <p:sldId id="2147376481" r:id="rId12"/>
    <p:sldId id="2147376476" r:id="rId13"/>
    <p:sldId id="2147376477" r:id="rId14"/>
    <p:sldId id="2147376478" r:id="rId15"/>
    <p:sldId id="2147376479" r:id="rId16"/>
    <p:sldId id="2147481825" r:id="rId17"/>
    <p:sldId id="2147376480" r:id="rId18"/>
    <p:sldId id="2147376486" r:id="rId19"/>
    <p:sldId id="2147376483" r:id="rId20"/>
    <p:sldId id="2147376484" r:id="rId21"/>
    <p:sldId id="2147481821" r:id="rId22"/>
    <p:sldId id="2147376487" r:id="rId23"/>
    <p:sldId id="2147376488" r:id="rId24"/>
    <p:sldId id="2147481818" r:id="rId25"/>
    <p:sldId id="2147481819" r:id="rId26"/>
    <p:sldId id="2147481815" r:id="rId27"/>
    <p:sldId id="2113692235" r:id="rId28"/>
    <p:sldId id="2147481803" r:id="rId29"/>
    <p:sldId id="2147481795" r:id="rId30"/>
    <p:sldId id="2113692233" r:id="rId31"/>
    <p:sldId id="278" r:id="rId32"/>
    <p:sldId id="2147376470"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C4EC971D-8EFD-F2EA-A16F-F9B0883224D5}" name="Brandon Allgood" initials="" userId="S::allgood@parabilismed.com::a3d3a359-4871-4e49-b745-f2055cc02176" providerId="AD"/>
  <p188:author id="{FCCDF724-E84F-95EB-B54A-C20C6E040F5E}" name="Markus Haeberlein" initials="MH" userId="S::mhaeberlein@parabilismed.com::aa1e8341-e061-400e-8194-6080346ec1ef" providerId="AD"/>
  <p188:author id="{73184A43-4B1A-B880-3BB8-FE5DEAEF41CE}" name="Thomas Kotarakos" initials="TK" userId="S::tkotarakos@parabilismed.com::49d3b1c2-1abd-42ec-9473-ac42e93a4a15" providerId="AD"/>
  <p188:author id="{A8608979-A2A6-0423-7F42-464EFC22FC61}" name="John Santa Maria" initials="JM" userId="S::jsantamaria@parabilismed.com::36aa8624-1d68-4262-a731-c392ee5f4e3e" providerId="AD"/>
  <p188:author id="{B764857D-9D7F-23F7-FCE2-8E4F82C86D0E}" name="Mathai Mammen" initials="MM" userId="S::mmammen@parabilismed.com::ed1bebc7-6413-4c46-b0db-383829822e67" providerId="AD"/>
  <p188:author id="{5AA9D4B9-5326-0C18-9208-CCF84C13F3AA}" name="Alexis Stefano" initials="AS" userId="S::astefano@tenbridgecommunications.com::f01feef4-07bf-4d13-89b1-42400baf8933" providerId="AD"/>
  <p188:author id="{7212A4E5-9801-382A-4923-C1BE5079210D}" name="Donovan Chin" initials="DC" userId="S::dchin@parabilismed.com::9cafaf06-d99e-4515-9272-ef38ac32b9c5" providerId="AD"/>
  <p188:author id="{BA464DEE-40D1-5EFF-08C5-DA5816FA6B29}" name="John McGee" initials="" userId="S::jmcgee@parabilismed.com::15a5529c-ff98-4b01-bc9b-53d434e84d98"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F45B39"/>
    <a:srgbClr val="0433FF"/>
    <a:srgbClr val="FF2600"/>
    <a:srgbClr val="5F7B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F388635-3686-C446-9F62-D0E6D5707A5F}" v="5" dt="2025-04-11T01:18:35.300"/>
  </p1510:revLst>
</p1510:revInfo>
</file>

<file path=ppt/tableStyles.xml><?xml version="1.0" encoding="utf-8"?>
<a:tblStyleLst xmlns:a="http://schemas.openxmlformats.org/drawingml/2006/main" def="{D27102A9-8310-4765-A935-A1911B00CA5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027"/>
    <p:restoredTop sz="76156"/>
  </p:normalViewPr>
  <p:slideViewPr>
    <p:cSldViewPr snapToGrid="0">
      <p:cViewPr>
        <p:scale>
          <a:sx n="87" d="100"/>
          <a:sy n="87" d="100"/>
        </p:scale>
        <p:origin x="360" y="248"/>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ableStyles" Target="tableStyles.xml"/><Relationship Id="rId21" Type="http://schemas.openxmlformats.org/officeDocument/2006/relationships/slide" Target="slides/slide17.xml"/><Relationship Id="rId34" Type="http://schemas.openxmlformats.org/officeDocument/2006/relationships/notesMaster" Target="notesMasters/notesMaster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viewProps" Target="viewProps.xml"/><Relationship Id="rId40"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handoutMaster" Target="handoutMasters/handoutMaster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theme" Target="theme/theme1.xml"/></Relationships>
</file>

<file path=ppt/comments/modernComment_7FFE5D49_9919273.xml><?xml version="1.0" encoding="utf-8"?>
<p188:cmLst xmlns:a="http://schemas.openxmlformats.org/drawingml/2006/main" xmlns:r="http://schemas.openxmlformats.org/officeDocument/2006/relationships" xmlns:p188="http://schemas.microsoft.com/office/powerpoint/2018/8/main">
  <p188:cm id="{5AD82E39-8EF8-48E1-880F-88410CCFC13B}" authorId="{B764857D-9D7F-23F7-FCE2-8E4F82C86D0E}" status="resolved" created="2025-04-09T18:26:53.718" complete="100000">
    <pc:sldMkLst xmlns:pc="http://schemas.microsoft.com/office/powerpoint/2013/main/command">
      <pc:docMk/>
      <pc:sldMk cId="160535155" sldId="2147376457"/>
    </pc:sldMkLst>
    <p188:txBody>
      <a:bodyPr/>
      <a:lstStyle/>
      <a:p>
        <a:r>
          <a:rPr lang="en-US"/>
          <a:t>"Designing High Performance Helicon Peptide Therapeutics"</a:t>
        </a:r>
      </a:p>
    </p188:txBody>
  </p188:cm>
</p188: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A999569-BCF1-891C-36F5-17456C8BBFC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3A4E6DB-683A-B99A-05DF-9AEC0B0F012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7AC5B16-664A-3246-8361-EE40CFF22801}" type="datetimeFigureOut">
              <a:rPr lang="en-US" smtClean="0"/>
              <a:t>4/9/25</a:t>
            </a:fld>
            <a:endParaRPr lang="en-US"/>
          </a:p>
        </p:txBody>
      </p:sp>
      <p:sp>
        <p:nvSpPr>
          <p:cNvPr id="4" name="Footer Placeholder 3">
            <a:extLst>
              <a:ext uri="{FF2B5EF4-FFF2-40B4-BE49-F238E27FC236}">
                <a16:creationId xmlns:a16="http://schemas.microsoft.com/office/drawing/2014/main" id="{78F5D8DA-ECA6-A849-E45B-D309E714088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E971F4A2-3966-9FB2-853F-94A81CC1B25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5682331-14FB-5147-BDD4-5F4ECE64DD70}" type="slidenum">
              <a:rPr lang="en-US" smtClean="0"/>
              <a:t>‹#›</a:t>
            </a:fld>
            <a:endParaRPr lang="en-US"/>
          </a:p>
        </p:txBody>
      </p:sp>
    </p:spTree>
    <p:extLst>
      <p:ext uri="{BB962C8B-B14F-4D97-AF65-F5344CB8AC3E}">
        <p14:creationId xmlns:p14="http://schemas.microsoft.com/office/powerpoint/2010/main" val="280046951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B7AEF1A-8B4E-8F41-9261-4771388B33A2}" type="datetimeFigureOut">
              <a:rPr lang="en-US" smtClean="0"/>
              <a:t>4/9/25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B385E8E-4854-CB45-902E-3581CA4366AD}" type="slidenum">
              <a:rPr lang="en-US" smtClean="0"/>
              <a:t>‹#›</a:t>
            </a:fld>
            <a:endParaRPr lang="en-US"/>
          </a:p>
        </p:txBody>
      </p:sp>
    </p:spTree>
    <p:extLst>
      <p:ext uri="{BB962C8B-B14F-4D97-AF65-F5344CB8AC3E}">
        <p14:creationId xmlns:p14="http://schemas.microsoft.com/office/powerpoint/2010/main" val="10202150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B385E8E-4854-CB45-902E-3581CA4366AD}" type="slidenum">
              <a:rPr lang="en-US" smtClean="0"/>
              <a:t>1</a:t>
            </a:fld>
            <a:endParaRPr lang="en-US"/>
          </a:p>
        </p:txBody>
      </p:sp>
    </p:spTree>
    <p:extLst>
      <p:ext uri="{BB962C8B-B14F-4D97-AF65-F5344CB8AC3E}">
        <p14:creationId xmlns:p14="http://schemas.microsoft.com/office/powerpoint/2010/main" val="12787799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8F6D8B-97E7-C65F-BD86-D910B592A59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C945B53-20FD-0BB7-4E2E-7E6DA00E814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1AC68F0-AB8C-4E13-AFB7-46EDDE0279B7}"/>
              </a:ext>
            </a:extLst>
          </p:cNvPr>
          <p:cNvSpPr>
            <a:spLocks noGrp="1"/>
          </p:cNvSpPr>
          <p:nvPr>
            <p:ph type="body" idx="1"/>
          </p:nvPr>
        </p:nvSpPr>
        <p:spPr/>
        <p:txBody>
          <a:bodyPr/>
          <a:lstStyle/>
          <a:p>
            <a:r>
              <a:rPr lang="en-US"/>
              <a:t>Simplify code </a:t>
            </a:r>
          </a:p>
          <a:p>
            <a:endParaRPr lang="en-US"/>
          </a:p>
        </p:txBody>
      </p:sp>
      <p:sp>
        <p:nvSpPr>
          <p:cNvPr id="4" name="Slide Number Placeholder 3">
            <a:extLst>
              <a:ext uri="{FF2B5EF4-FFF2-40B4-BE49-F238E27FC236}">
                <a16:creationId xmlns:a16="http://schemas.microsoft.com/office/drawing/2014/main" id="{E36F1307-5AD0-6BF4-1680-A1C1F8AC3B97}"/>
              </a:ext>
            </a:extLst>
          </p:cNvPr>
          <p:cNvSpPr>
            <a:spLocks noGrp="1"/>
          </p:cNvSpPr>
          <p:nvPr>
            <p:ph type="sldNum" sz="quarter" idx="5"/>
          </p:nvPr>
        </p:nvSpPr>
        <p:spPr/>
        <p:txBody>
          <a:bodyPr/>
          <a:lstStyle/>
          <a:p>
            <a:fld id="{DB385E8E-4854-CB45-902E-3581CA4366AD}" type="slidenum">
              <a:rPr lang="en-US" smtClean="0"/>
              <a:t>12</a:t>
            </a:fld>
            <a:endParaRPr lang="en-US"/>
          </a:p>
        </p:txBody>
      </p:sp>
    </p:spTree>
    <p:extLst>
      <p:ext uri="{BB962C8B-B14F-4D97-AF65-F5344CB8AC3E}">
        <p14:creationId xmlns:p14="http://schemas.microsoft.com/office/powerpoint/2010/main" val="7439002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E58FB5-7271-6FB2-792E-1928E492951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C1865D6-C804-3773-0678-27B0E215349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430F731-EA00-024A-CF58-5F2168CAA84A}"/>
              </a:ext>
            </a:extLst>
          </p:cNvPr>
          <p:cNvSpPr>
            <a:spLocks noGrp="1"/>
          </p:cNvSpPr>
          <p:nvPr>
            <p:ph type="body" idx="1"/>
          </p:nvPr>
        </p:nvSpPr>
        <p:spPr/>
        <p:txBody>
          <a:bodyPr/>
          <a:lstStyle/>
          <a:p>
            <a:r>
              <a:rPr lang="en-US"/>
              <a:t>Simplify code </a:t>
            </a:r>
          </a:p>
          <a:p>
            <a:endParaRPr lang="en-US"/>
          </a:p>
        </p:txBody>
      </p:sp>
      <p:sp>
        <p:nvSpPr>
          <p:cNvPr id="4" name="Slide Number Placeholder 3">
            <a:extLst>
              <a:ext uri="{FF2B5EF4-FFF2-40B4-BE49-F238E27FC236}">
                <a16:creationId xmlns:a16="http://schemas.microsoft.com/office/drawing/2014/main" id="{DC0E7989-8659-5DA6-8892-F80AD93FDADC}"/>
              </a:ext>
            </a:extLst>
          </p:cNvPr>
          <p:cNvSpPr>
            <a:spLocks noGrp="1"/>
          </p:cNvSpPr>
          <p:nvPr>
            <p:ph type="sldNum" sz="quarter" idx="5"/>
          </p:nvPr>
        </p:nvSpPr>
        <p:spPr/>
        <p:txBody>
          <a:bodyPr/>
          <a:lstStyle/>
          <a:p>
            <a:fld id="{DB385E8E-4854-CB45-902E-3581CA4366AD}" type="slidenum">
              <a:rPr lang="en-US" smtClean="0"/>
              <a:t>13</a:t>
            </a:fld>
            <a:endParaRPr lang="en-US"/>
          </a:p>
        </p:txBody>
      </p:sp>
    </p:spTree>
    <p:extLst>
      <p:ext uri="{BB962C8B-B14F-4D97-AF65-F5344CB8AC3E}">
        <p14:creationId xmlns:p14="http://schemas.microsoft.com/office/powerpoint/2010/main" val="40761997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2B4B49-B47C-3F80-E892-B773E6816DA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3D95FE6-886B-7CE2-6E04-F14668306E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8A125A2-B0CD-819F-A9DD-37C54783E735}"/>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C7C54436-F3A5-1F1B-F3A0-EF78E61099BC}"/>
              </a:ext>
            </a:extLst>
          </p:cNvPr>
          <p:cNvSpPr>
            <a:spLocks noGrp="1"/>
          </p:cNvSpPr>
          <p:nvPr>
            <p:ph type="sldNum" sz="quarter" idx="5"/>
          </p:nvPr>
        </p:nvSpPr>
        <p:spPr/>
        <p:txBody>
          <a:bodyPr/>
          <a:lstStyle/>
          <a:p>
            <a:fld id="{DB385E8E-4854-CB45-902E-3581CA4366AD}" type="slidenum">
              <a:rPr lang="en-US" smtClean="0"/>
              <a:t>14</a:t>
            </a:fld>
            <a:endParaRPr lang="en-US"/>
          </a:p>
        </p:txBody>
      </p:sp>
    </p:spTree>
    <p:extLst>
      <p:ext uri="{BB962C8B-B14F-4D97-AF65-F5344CB8AC3E}">
        <p14:creationId xmlns:p14="http://schemas.microsoft.com/office/powerpoint/2010/main" val="7015021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9F0A34-2099-86C0-EB90-6094D8F0D07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C055C51-2425-F662-4C8C-2F416406406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C7DA5C3-B68D-3132-D010-370B914AA74B}"/>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5EF397A6-EE27-F1F2-98E1-9C9D9D0BE58A}"/>
              </a:ext>
            </a:extLst>
          </p:cNvPr>
          <p:cNvSpPr>
            <a:spLocks noGrp="1"/>
          </p:cNvSpPr>
          <p:nvPr>
            <p:ph type="sldNum" sz="quarter" idx="5"/>
          </p:nvPr>
        </p:nvSpPr>
        <p:spPr/>
        <p:txBody>
          <a:bodyPr/>
          <a:lstStyle/>
          <a:p>
            <a:fld id="{DB385E8E-4854-CB45-902E-3581CA4366AD}" type="slidenum">
              <a:rPr lang="en-US" smtClean="0"/>
              <a:t>15</a:t>
            </a:fld>
            <a:endParaRPr lang="en-US"/>
          </a:p>
        </p:txBody>
      </p:sp>
    </p:spTree>
    <p:extLst>
      <p:ext uri="{BB962C8B-B14F-4D97-AF65-F5344CB8AC3E}">
        <p14:creationId xmlns:p14="http://schemas.microsoft.com/office/powerpoint/2010/main" val="23009836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710D74-85F4-5EB7-2EC9-ECDC867CC67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F71BCDF-CD8F-4E6B-1EE3-4EFC16F493B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9B64A18-91EE-AAC7-5F91-2678C3D69CAC}"/>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65991A0A-C2CA-57F8-86D8-3F3298ECACC5}"/>
              </a:ext>
            </a:extLst>
          </p:cNvPr>
          <p:cNvSpPr>
            <a:spLocks noGrp="1"/>
          </p:cNvSpPr>
          <p:nvPr>
            <p:ph type="sldNum" sz="quarter" idx="5"/>
          </p:nvPr>
        </p:nvSpPr>
        <p:spPr/>
        <p:txBody>
          <a:bodyPr/>
          <a:lstStyle/>
          <a:p>
            <a:fld id="{DB385E8E-4854-CB45-902E-3581CA4366AD}" type="slidenum">
              <a:rPr lang="en-US" smtClean="0"/>
              <a:t>16</a:t>
            </a:fld>
            <a:endParaRPr lang="en-US"/>
          </a:p>
        </p:txBody>
      </p:sp>
    </p:spTree>
    <p:extLst>
      <p:ext uri="{BB962C8B-B14F-4D97-AF65-F5344CB8AC3E}">
        <p14:creationId xmlns:p14="http://schemas.microsoft.com/office/powerpoint/2010/main" val="19803308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B385E8E-4854-CB45-902E-3581CA4366AD}" type="slidenum">
              <a:rPr lang="en-US" smtClean="0"/>
              <a:t>17</a:t>
            </a:fld>
            <a:endParaRPr lang="en-US"/>
          </a:p>
        </p:txBody>
      </p:sp>
    </p:spTree>
    <p:extLst>
      <p:ext uri="{BB962C8B-B14F-4D97-AF65-F5344CB8AC3E}">
        <p14:creationId xmlns:p14="http://schemas.microsoft.com/office/powerpoint/2010/main" val="8470628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Macrocycles vs Peptides;</a:t>
            </a:r>
          </a:p>
          <a:p>
            <a:r>
              <a:rPr lang="en-US"/>
              <a:t>From a cheminformatics /descriptor point of view, we need to be more thoughtful; </a:t>
            </a:r>
          </a:p>
        </p:txBody>
      </p:sp>
      <p:sp>
        <p:nvSpPr>
          <p:cNvPr id="4" name="Slide Number Placeholder 3"/>
          <p:cNvSpPr>
            <a:spLocks noGrp="1"/>
          </p:cNvSpPr>
          <p:nvPr>
            <p:ph type="sldNum" sz="quarter" idx="5"/>
          </p:nvPr>
        </p:nvSpPr>
        <p:spPr/>
        <p:txBody>
          <a:bodyPr/>
          <a:lstStyle/>
          <a:p>
            <a:fld id="{DB385E8E-4854-CB45-902E-3581CA4366AD}" type="slidenum">
              <a:rPr lang="en-US" smtClean="0"/>
              <a:t>22</a:t>
            </a:fld>
            <a:endParaRPr lang="en-US"/>
          </a:p>
        </p:txBody>
      </p:sp>
    </p:spTree>
    <p:extLst>
      <p:ext uri="{BB962C8B-B14F-4D97-AF65-F5344CB8AC3E}">
        <p14:creationId xmlns:p14="http://schemas.microsoft.com/office/powerpoint/2010/main" val="30318824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B385E8E-4854-CB45-902E-3581CA4366AD}" type="slidenum">
              <a:rPr lang="en-US" smtClean="0"/>
              <a:t>24</a:t>
            </a:fld>
            <a:endParaRPr lang="en-US"/>
          </a:p>
        </p:txBody>
      </p:sp>
    </p:spTree>
    <p:extLst>
      <p:ext uri="{BB962C8B-B14F-4D97-AF65-F5344CB8AC3E}">
        <p14:creationId xmlns:p14="http://schemas.microsoft.com/office/powerpoint/2010/main" val="6488739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3F3F3F"/>
              </a:solidFill>
              <a:effectLst/>
              <a:latin typeface="Helvetica"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3F3F3F"/>
                </a:solidFill>
                <a:effectLst/>
                <a:latin typeface="Helvetica" pitchFamily="2" charset="0"/>
              </a:rPr>
              <a:t>Focusing a bit more on the ML side.  We have developed a substantial level of know how on how to 1) encode Helicons computationally, 2) what ML methods work better than others, and 3) implemented high-quality data processing pipelines that collectively make substantial impact on how we do drug discovery on a daily basis.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3F3F3F"/>
              </a:solidFill>
              <a:effectLst/>
              <a:latin typeface="Helvetica"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3F3F3F"/>
                </a:solidFill>
                <a:effectLst/>
                <a:latin typeface="Helvetica" pitchFamily="2" charset="0"/>
              </a:rPr>
              <a:t>For example, our latest predictive cytosolic exposure (cell penetration) model – a critical and important property and advantage of our Helicons -- shows very good holdout (prospective) performance (High and Low perform well, with some room to improve in the medium category).  The model was built on over 28,000 data points generated in-house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3F3F3F"/>
              </a:solidFill>
              <a:effectLst/>
              <a:latin typeface="Helvetica"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3F3F3F"/>
                </a:solidFill>
                <a:effectLst/>
                <a:latin typeface="Helvetica" pitchFamily="2" charset="0"/>
              </a:rPr>
              <a:t>In addition, we have developed Generative AI methods that understand Helicons and leverage our ML models to produce novel synthetically feasible Helicons that can solve </a:t>
            </a:r>
            <a:r>
              <a:rPr lang="en-US" dirty="0" err="1">
                <a:solidFill>
                  <a:srgbClr val="3F3F3F"/>
                </a:solidFill>
                <a:effectLst/>
                <a:latin typeface="Helvetica" pitchFamily="2" charset="0"/>
              </a:rPr>
              <a:t>multiobjective</a:t>
            </a:r>
            <a:r>
              <a:rPr lang="en-US" dirty="0">
                <a:solidFill>
                  <a:srgbClr val="3F3F3F"/>
                </a:solidFill>
                <a:effectLst/>
                <a:latin typeface="Helvetica" pitchFamily="2" charset="0"/>
              </a:rPr>
              <a:t> problems – deeper example shown next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3F3F3F"/>
              </a:solidFill>
              <a:effectLst/>
              <a:latin typeface="Helvetica"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3F3F3F"/>
                </a:solidFill>
                <a:effectLst/>
                <a:latin typeface="Helvetica" pitchFamily="2" charset="0"/>
              </a:rPr>
              <a:t>All of the ML/generative and computational approaches are designed to navigate vast chemical space as we can have over a 1000 non natural monomers comprising L and D space that we can combinatorically mix and match into Helicon space (the theoretical space is vast)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3F3F3F"/>
              </a:solidFill>
              <a:effectLst/>
              <a:latin typeface="Helvetica" pitchFamily="2" charset="0"/>
            </a:endParaRPr>
          </a:p>
        </p:txBody>
      </p:sp>
      <p:sp>
        <p:nvSpPr>
          <p:cNvPr id="4" name="Slide Number Placeholder 3"/>
          <p:cNvSpPr>
            <a:spLocks noGrp="1"/>
          </p:cNvSpPr>
          <p:nvPr>
            <p:ph type="sldNum" sz="quarter" idx="5"/>
          </p:nvPr>
        </p:nvSpPr>
        <p:spPr/>
        <p:txBody>
          <a:bodyPr/>
          <a:lstStyle/>
          <a:p>
            <a:fld id="{DB385E8E-4854-CB45-902E-3581CA4366AD}" type="slidenum">
              <a:rPr lang="en-US" smtClean="0"/>
              <a:t>25</a:t>
            </a:fld>
            <a:endParaRPr lang="en-US"/>
          </a:p>
        </p:txBody>
      </p:sp>
    </p:spTree>
    <p:extLst>
      <p:ext uri="{BB962C8B-B14F-4D97-AF65-F5344CB8AC3E}">
        <p14:creationId xmlns:p14="http://schemas.microsoft.com/office/powerpoint/2010/main" val="35562942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To exemplify </a:t>
            </a:r>
            <a:r>
              <a:rPr lang="en-US" dirty="0" err="1"/>
              <a:t>GenAI</a:t>
            </a:r>
            <a:r>
              <a:rPr lang="en-US" dirty="0"/>
              <a:t> in action on a drug problem at </a:t>
            </a:r>
            <a:r>
              <a:rPr lang="en-US" dirty="0" err="1"/>
              <a:t>Parabilis</a:t>
            </a:r>
            <a:r>
              <a:rPr lang="en-US" dirty="0"/>
              <a:t>, here we are tackling a vexing but common drug discovery problem in which a chemical series on our ERG program suffered from a compensatory problem between cellular function (binding and degrading the target) and solubility. The method was able to find a small focused set or 48 compounds all of which have greatly improved solubility and, in many cases, also improved the cellular degradation potency. All these compounds were both synthetically feasible and non obvious (a challenge of many generative methods) and were efficiently extracted from millions of possibilities.</a:t>
            </a:r>
          </a:p>
          <a:p>
            <a:endParaRPr lang="en-US" dirty="0"/>
          </a:p>
          <a:p>
            <a:r>
              <a:rPr lang="en-US" dirty="0"/>
              <a:t>Note the method doesn't screen all possibilities but rather smartly navigates the vast chemical space</a:t>
            </a:r>
          </a:p>
          <a:p>
            <a:endParaRPr lang="en-US" dirty="0"/>
          </a:p>
        </p:txBody>
      </p:sp>
      <p:sp>
        <p:nvSpPr>
          <p:cNvPr id="4" name="Slide Number Placeholder 3"/>
          <p:cNvSpPr>
            <a:spLocks noGrp="1"/>
          </p:cNvSpPr>
          <p:nvPr>
            <p:ph type="sldNum" sz="quarter" idx="5"/>
          </p:nvPr>
        </p:nvSpPr>
        <p:spPr/>
        <p:txBody>
          <a:bodyPr/>
          <a:lstStyle/>
          <a:p>
            <a:fld id="{DB385E8E-4854-CB45-902E-3581CA4366AD}" type="slidenum">
              <a:rPr lang="en-US" smtClean="0"/>
              <a:t>26</a:t>
            </a:fld>
            <a:endParaRPr lang="en-US"/>
          </a:p>
        </p:txBody>
      </p:sp>
    </p:spTree>
    <p:extLst>
      <p:ext uri="{BB962C8B-B14F-4D97-AF65-F5344CB8AC3E}">
        <p14:creationId xmlns:p14="http://schemas.microsoft.com/office/powerpoint/2010/main" val="31475849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DA4C37-2ABD-226C-7263-2BF7B243E5D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9767409-752C-3A42-E296-B22E5A6C3D4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33DE84A-7B15-9202-7B54-10FB3729E53F}"/>
              </a:ext>
            </a:extLst>
          </p:cNvPr>
          <p:cNvSpPr>
            <a:spLocks noGrp="1"/>
          </p:cNvSpPr>
          <p:nvPr>
            <p:ph type="body" idx="1"/>
          </p:nvPr>
        </p:nvSpPr>
        <p:spPr/>
        <p:txBody>
          <a:bodyPr/>
          <a:lstStyle/>
          <a:p>
            <a:pPr>
              <a:spcBef>
                <a:spcPts val="0"/>
              </a:spcBef>
              <a:spcAft>
                <a:spcPts val="0"/>
              </a:spcAft>
            </a:pPr>
            <a:r>
              <a:rPr lang="en-US"/>
              <a:t>Even if we have a strong therapeutic hypothesis, creating an actual drug candidate is another daunting task. If the target protein is an enzyme or receptor (GPCR) on the cell surface, a small molecule might work. If the target is involved in protein-protein interactions outside the cell, we might be able to use a monoclonal antibody. But if it’s inside the cell, those protein-protein interactions become incredibly hard to target. This is where </a:t>
            </a:r>
            <a:r>
              <a:rPr lang="en-US" err="1"/>
              <a:t>Parabilis</a:t>
            </a:r>
            <a:r>
              <a:rPr lang="en-US"/>
              <a:t> plays a critical role. </a:t>
            </a:r>
            <a:r>
              <a:rPr lang="en-US" i="1"/>
              <a:t>Must clearly describe here the problem statement, its importance, and magnitude across modern drug discovery.</a:t>
            </a:r>
            <a:r>
              <a:rPr lang="en-US"/>
              <a:t> </a:t>
            </a:r>
          </a:p>
          <a:p>
            <a:pPr>
              <a:spcBef>
                <a:spcPts val="0"/>
              </a:spcBef>
              <a:spcAft>
                <a:spcPts val="0"/>
              </a:spcAft>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solidFill>
                  <a:srgbClr val="3F3F3F"/>
                </a:solidFill>
                <a:effectLst/>
                <a:latin typeface="Helvetica" pitchFamily="2" charset="0"/>
              </a:rPr>
              <a:t>The chemical crosslinks in Helicons also have the advantage of 1) tuning drug-like properties and 2) engaging with the target</a:t>
            </a:r>
          </a:p>
          <a:p>
            <a:pPr>
              <a:spcBef>
                <a:spcPts val="0"/>
              </a:spcBef>
              <a:spcAft>
                <a:spcPts val="0"/>
              </a:spcAft>
            </a:pPr>
            <a:endParaRPr lang="en-US"/>
          </a:p>
          <a:p>
            <a:pPr>
              <a:spcBef>
                <a:spcPts val="0"/>
              </a:spcBef>
              <a:spcAft>
                <a:spcPts val="0"/>
              </a:spcAft>
            </a:pPr>
            <a:r>
              <a:rPr lang="en-US"/>
              <a:t>Undruggable targets Beyond the reach of small molecules</a:t>
            </a:r>
          </a:p>
          <a:p>
            <a:endParaRPr lang="en-US">
              <a:ea typeface="Calibri"/>
              <a:cs typeface="Calibri"/>
            </a:endParaRPr>
          </a:p>
        </p:txBody>
      </p:sp>
      <p:sp>
        <p:nvSpPr>
          <p:cNvPr id="4" name="Slide Number Placeholder 3">
            <a:extLst>
              <a:ext uri="{FF2B5EF4-FFF2-40B4-BE49-F238E27FC236}">
                <a16:creationId xmlns:a16="http://schemas.microsoft.com/office/drawing/2014/main" id="{3543ABC5-88F8-7C14-D1FC-F6BAFBE0968A}"/>
              </a:ext>
            </a:extLst>
          </p:cNvPr>
          <p:cNvSpPr>
            <a:spLocks noGrp="1"/>
          </p:cNvSpPr>
          <p:nvPr>
            <p:ph type="sldNum" sz="quarter" idx="5"/>
          </p:nvPr>
        </p:nvSpPr>
        <p:spPr/>
        <p:txBody>
          <a:bodyPr/>
          <a:lstStyle/>
          <a:p>
            <a:pPr>
              <a:defRPr/>
            </a:pPr>
            <a:fld id="{346F575D-73B9-4C40-A91F-F9F38AFD3F25}" type="slidenum">
              <a:rPr lang="en-US"/>
              <a:pPr>
                <a:defRPr/>
              </a:pPr>
              <a:t>3</a:t>
            </a:fld>
            <a:endParaRPr lang="en-US"/>
          </a:p>
        </p:txBody>
      </p:sp>
    </p:spTree>
    <p:extLst>
      <p:ext uri="{BB962C8B-B14F-4D97-AF65-F5344CB8AC3E}">
        <p14:creationId xmlns:p14="http://schemas.microsoft.com/office/powerpoint/2010/main" val="10655329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346F575D-73B9-4C40-A91F-F9F38AFD3F25}" type="slidenum">
              <a:rPr lang="en-US" smtClean="0"/>
              <a:pPr>
                <a:defRPr/>
              </a:pPr>
              <a:t>28</a:t>
            </a:fld>
            <a:endParaRPr lang="en-US"/>
          </a:p>
        </p:txBody>
      </p:sp>
    </p:spTree>
    <p:extLst>
      <p:ext uri="{BB962C8B-B14F-4D97-AF65-F5344CB8AC3E}">
        <p14:creationId xmlns:p14="http://schemas.microsoft.com/office/powerpoint/2010/main" val="6317861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Proprietary data; custom methods</a:t>
            </a:r>
          </a:p>
        </p:txBody>
      </p:sp>
      <p:sp>
        <p:nvSpPr>
          <p:cNvPr id="4" name="Slide Number Placeholder 3"/>
          <p:cNvSpPr>
            <a:spLocks noGrp="1"/>
          </p:cNvSpPr>
          <p:nvPr>
            <p:ph type="sldNum" sz="quarter" idx="5"/>
          </p:nvPr>
        </p:nvSpPr>
        <p:spPr/>
        <p:txBody>
          <a:bodyPr/>
          <a:lstStyle/>
          <a:p>
            <a:fld id="{DB385E8E-4854-CB45-902E-3581CA4366AD}" type="slidenum">
              <a:rPr lang="en-US" smtClean="0"/>
              <a:t>4</a:t>
            </a:fld>
            <a:endParaRPr lang="en-US"/>
          </a:p>
        </p:txBody>
      </p:sp>
    </p:spTree>
    <p:extLst>
      <p:ext uri="{BB962C8B-B14F-4D97-AF65-F5344CB8AC3E}">
        <p14:creationId xmlns:p14="http://schemas.microsoft.com/office/powerpoint/2010/main" val="37554077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070677-887D-C691-2D68-019294D19C8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C33B33E-2D13-8848-D67C-93491FF04D7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D7A6440-D108-4051-BC11-C67913FB9AF5}"/>
              </a:ext>
            </a:extLst>
          </p:cNvPr>
          <p:cNvSpPr>
            <a:spLocks noGrp="1"/>
          </p:cNvSpPr>
          <p:nvPr>
            <p:ph type="body" idx="1"/>
          </p:nvPr>
        </p:nvSpPr>
        <p:spPr/>
        <p:txBody>
          <a:bodyPr/>
          <a:lstStyle/>
          <a:p>
            <a:r>
              <a:rPr lang="en-US"/>
              <a:t>Proprietary data; custom methods</a:t>
            </a:r>
          </a:p>
        </p:txBody>
      </p:sp>
      <p:sp>
        <p:nvSpPr>
          <p:cNvPr id="4" name="Slide Number Placeholder 3">
            <a:extLst>
              <a:ext uri="{FF2B5EF4-FFF2-40B4-BE49-F238E27FC236}">
                <a16:creationId xmlns:a16="http://schemas.microsoft.com/office/drawing/2014/main" id="{EBD19CA7-22D5-C363-32B2-29E9BE7B9FCA}"/>
              </a:ext>
            </a:extLst>
          </p:cNvPr>
          <p:cNvSpPr>
            <a:spLocks noGrp="1"/>
          </p:cNvSpPr>
          <p:nvPr>
            <p:ph type="sldNum" sz="quarter" idx="5"/>
          </p:nvPr>
        </p:nvSpPr>
        <p:spPr/>
        <p:txBody>
          <a:bodyPr/>
          <a:lstStyle/>
          <a:p>
            <a:fld id="{DB385E8E-4854-CB45-902E-3581CA4366AD}" type="slidenum">
              <a:rPr lang="en-US" smtClean="0"/>
              <a:t>5</a:t>
            </a:fld>
            <a:endParaRPr lang="en-US"/>
          </a:p>
        </p:txBody>
      </p:sp>
    </p:spTree>
    <p:extLst>
      <p:ext uri="{BB962C8B-B14F-4D97-AF65-F5344CB8AC3E}">
        <p14:creationId xmlns:p14="http://schemas.microsoft.com/office/powerpoint/2010/main" val="23621996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FP00001413</a:t>
            </a:r>
          </a:p>
        </p:txBody>
      </p:sp>
      <p:sp>
        <p:nvSpPr>
          <p:cNvPr id="4" name="Slide Number Placeholder 3"/>
          <p:cNvSpPr>
            <a:spLocks noGrp="1"/>
          </p:cNvSpPr>
          <p:nvPr>
            <p:ph type="sldNum" sz="quarter" idx="5"/>
          </p:nvPr>
        </p:nvSpPr>
        <p:spPr/>
        <p:txBody>
          <a:bodyPr/>
          <a:lstStyle/>
          <a:p>
            <a:fld id="{DB385E8E-4854-CB45-902E-3581CA4366AD}" type="slidenum">
              <a:rPr lang="en-US" smtClean="0"/>
              <a:t>6</a:t>
            </a:fld>
            <a:endParaRPr lang="en-US"/>
          </a:p>
        </p:txBody>
      </p:sp>
    </p:spTree>
    <p:extLst>
      <p:ext uri="{BB962C8B-B14F-4D97-AF65-F5344CB8AC3E}">
        <p14:creationId xmlns:p14="http://schemas.microsoft.com/office/powerpoint/2010/main" val="40732798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E789C5-884C-D0E1-A7C4-1A1DC5F04B7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B56CE65-F79D-A606-A493-FCD78413F1D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B126A1E-F249-7B41-9D22-56F26277D0DD}"/>
              </a:ext>
            </a:extLst>
          </p:cNvPr>
          <p:cNvSpPr>
            <a:spLocks noGrp="1"/>
          </p:cNvSpPr>
          <p:nvPr>
            <p:ph type="body" idx="1"/>
          </p:nvPr>
        </p:nvSpPr>
        <p:spPr/>
        <p:txBody>
          <a:bodyPr/>
          <a:lstStyle/>
          <a:p>
            <a:r>
              <a:rPr lang="en-US"/>
              <a:t>FP00001413</a:t>
            </a:r>
          </a:p>
        </p:txBody>
      </p:sp>
      <p:sp>
        <p:nvSpPr>
          <p:cNvPr id="4" name="Slide Number Placeholder 3">
            <a:extLst>
              <a:ext uri="{FF2B5EF4-FFF2-40B4-BE49-F238E27FC236}">
                <a16:creationId xmlns:a16="http://schemas.microsoft.com/office/drawing/2014/main" id="{4BFF20B6-2ABC-86C1-0539-830A36A64E04}"/>
              </a:ext>
            </a:extLst>
          </p:cNvPr>
          <p:cNvSpPr>
            <a:spLocks noGrp="1"/>
          </p:cNvSpPr>
          <p:nvPr>
            <p:ph type="sldNum" sz="quarter" idx="5"/>
          </p:nvPr>
        </p:nvSpPr>
        <p:spPr/>
        <p:txBody>
          <a:bodyPr/>
          <a:lstStyle/>
          <a:p>
            <a:fld id="{DB385E8E-4854-CB45-902E-3581CA4366AD}" type="slidenum">
              <a:rPr lang="en-US" smtClean="0"/>
              <a:t>7</a:t>
            </a:fld>
            <a:endParaRPr lang="en-US"/>
          </a:p>
        </p:txBody>
      </p:sp>
    </p:spTree>
    <p:extLst>
      <p:ext uri="{BB962C8B-B14F-4D97-AF65-F5344CB8AC3E}">
        <p14:creationId xmlns:p14="http://schemas.microsoft.com/office/powerpoint/2010/main" val="26284114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Syntactic ; more readable but heavy lifting on the back end</a:t>
            </a:r>
          </a:p>
        </p:txBody>
      </p:sp>
      <p:sp>
        <p:nvSpPr>
          <p:cNvPr id="4" name="Slide Number Placeholder 3"/>
          <p:cNvSpPr>
            <a:spLocks noGrp="1"/>
          </p:cNvSpPr>
          <p:nvPr>
            <p:ph type="sldNum" sz="quarter" idx="5"/>
          </p:nvPr>
        </p:nvSpPr>
        <p:spPr/>
        <p:txBody>
          <a:bodyPr/>
          <a:lstStyle/>
          <a:p>
            <a:fld id="{DB385E8E-4854-CB45-902E-3581CA4366AD}" type="slidenum">
              <a:rPr lang="en-US" smtClean="0"/>
              <a:t>9</a:t>
            </a:fld>
            <a:endParaRPr lang="en-US"/>
          </a:p>
        </p:txBody>
      </p:sp>
    </p:spTree>
    <p:extLst>
      <p:ext uri="{BB962C8B-B14F-4D97-AF65-F5344CB8AC3E}">
        <p14:creationId xmlns:p14="http://schemas.microsoft.com/office/powerpoint/2010/main" val="1012039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B385E8E-4854-CB45-902E-3581CA4366AD}" type="slidenum">
              <a:rPr lang="en-US" smtClean="0"/>
              <a:t>10</a:t>
            </a:fld>
            <a:endParaRPr lang="en-US"/>
          </a:p>
        </p:txBody>
      </p:sp>
    </p:spTree>
    <p:extLst>
      <p:ext uri="{BB962C8B-B14F-4D97-AF65-F5344CB8AC3E}">
        <p14:creationId xmlns:p14="http://schemas.microsoft.com/office/powerpoint/2010/main" val="32152326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D161BA-F4BE-95D1-12C1-A02871A7484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25AC72-55C1-8D13-B0F4-58C7E5DD8BB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2273B15-C1FE-99A3-67B0-C0CC5B3A92C3}"/>
              </a:ext>
            </a:extLst>
          </p:cNvPr>
          <p:cNvSpPr>
            <a:spLocks noGrp="1"/>
          </p:cNvSpPr>
          <p:nvPr>
            <p:ph type="body" idx="1"/>
          </p:nvPr>
        </p:nvSpPr>
        <p:spPr/>
        <p:txBody>
          <a:bodyPr/>
          <a:lstStyle/>
          <a:p>
            <a:r>
              <a:rPr lang="en-US"/>
              <a:t>We can do all kinds of chemistry, we want an enumerator </a:t>
            </a:r>
          </a:p>
        </p:txBody>
      </p:sp>
      <p:sp>
        <p:nvSpPr>
          <p:cNvPr id="4" name="Slide Number Placeholder 3">
            <a:extLst>
              <a:ext uri="{FF2B5EF4-FFF2-40B4-BE49-F238E27FC236}">
                <a16:creationId xmlns:a16="http://schemas.microsoft.com/office/drawing/2014/main" id="{0363A055-454B-8F3B-E9BF-910B55630D35}"/>
              </a:ext>
            </a:extLst>
          </p:cNvPr>
          <p:cNvSpPr>
            <a:spLocks noGrp="1"/>
          </p:cNvSpPr>
          <p:nvPr>
            <p:ph type="sldNum" sz="quarter" idx="5"/>
          </p:nvPr>
        </p:nvSpPr>
        <p:spPr/>
        <p:txBody>
          <a:bodyPr/>
          <a:lstStyle/>
          <a:p>
            <a:fld id="{DB385E8E-4854-CB45-902E-3581CA4366AD}" type="slidenum">
              <a:rPr lang="en-US" smtClean="0"/>
              <a:t>11</a:t>
            </a:fld>
            <a:endParaRPr lang="en-US"/>
          </a:p>
        </p:txBody>
      </p:sp>
    </p:spTree>
    <p:extLst>
      <p:ext uri="{BB962C8B-B14F-4D97-AF65-F5344CB8AC3E}">
        <p14:creationId xmlns:p14="http://schemas.microsoft.com/office/powerpoint/2010/main" val="194618433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emf"/><Relationship Id="rId1" Type="http://schemas.openxmlformats.org/officeDocument/2006/relationships/slideMaster" Target="../slideMasters/slideMaster1.xml"/><Relationship Id="rId4" Type="http://schemas.openxmlformats.org/officeDocument/2006/relationships/image" Target="../media/image7.sv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2.jpeg"/><Relationship Id="rId1" Type="http://schemas.openxmlformats.org/officeDocument/2006/relationships/slideMaster" Target="../slideMasters/slideMaster1.xml"/><Relationship Id="rId5" Type="http://schemas.openxmlformats.org/officeDocument/2006/relationships/image" Target="../media/image7.svg"/><Relationship Id="rId4" Type="http://schemas.openxmlformats.org/officeDocument/2006/relationships/image" Target="../media/image6.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emf"/><Relationship Id="rId1" Type="http://schemas.openxmlformats.org/officeDocument/2006/relationships/slideMaster" Target="../slideMasters/slideMaster1.xml"/><Relationship Id="rId4" Type="http://schemas.openxmlformats.org/officeDocument/2006/relationships/image" Target="../media/image7.sv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8.jpeg"/><Relationship Id="rId1" Type="http://schemas.openxmlformats.org/officeDocument/2006/relationships/slideMaster" Target="../slideMasters/slideMaster1.xml"/><Relationship Id="rId5" Type="http://schemas.openxmlformats.org/officeDocument/2006/relationships/image" Target="../media/image7.svg"/><Relationship Id="rId4"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png"/><Relationship Id="rId1" Type="http://schemas.openxmlformats.org/officeDocument/2006/relationships/slideMaster" Target="../slideMasters/slideMaster1.xml"/><Relationship Id="rId5" Type="http://schemas.openxmlformats.org/officeDocument/2006/relationships/image" Target="../media/image5.emf"/><Relationship Id="rId4" Type="http://schemas.openxmlformats.org/officeDocument/2006/relationships/image" Target="../media/image7.sv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0.jpeg"/><Relationship Id="rId1" Type="http://schemas.openxmlformats.org/officeDocument/2006/relationships/slideMaster" Target="../slideMasters/slideMaster1.xml"/><Relationship Id="rId5" Type="http://schemas.openxmlformats.org/officeDocument/2006/relationships/image" Target="../media/image5.emf"/><Relationship Id="rId4" Type="http://schemas.openxmlformats.org/officeDocument/2006/relationships/image" Target="../media/image7.sv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 Dar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EB1F332-8EA1-8A87-5497-3170AF6B29CF}"/>
              </a:ext>
            </a:extLst>
          </p:cNvPr>
          <p:cNvSpPr>
            <a:spLocks noGrp="1"/>
          </p:cNvSpPr>
          <p:nvPr>
            <p:ph type="ctrTitle"/>
          </p:nvPr>
        </p:nvSpPr>
        <p:spPr>
          <a:xfrm>
            <a:off x="871891" y="3959246"/>
            <a:ext cx="6744392" cy="1342688"/>
          </a:xfrm>
        </p:spPr>
        <p:txBody>
          <a:bodyPr anchor="b">
            <a:normAutofit/>
          </a:bodyPr>
          <a:lstStyle>
            <a:lvl1pPr algn="l">
              <a:defRPr sz="3600">
                <a:solidFill>
                  <a:schemeClr val="bg1"/>
                </a:solidFill>
              </a:defRPr>
            </a:lvl1pPr>
          </a:lstStyle>
          <a:p>
            <a:r>
              <a:rPr lang="en-US"/>
              <a:t>Click to edit Master title style</a:t>
            </a:r>
          </a:p>
        </p:txBody>
      </p:sp>
      <p:sp>
        <p:nvSpPr>
          <p:cNvPr id="11" name="Subtitle 2">
            <a:extLst>
              <a:ext uri="{FF2B5EF4-FFF2-40B4-BE49-F238E27FC236}">
                <a16:creationId xmlns:a16="http://schemas.microsoft.com/office/drawing/2014/main" id="{4656BF32-4640-5B20-ECBD-0C7C10F12E3D}"/>
              </a:ext>
            </a:extLst>
          </p:cNvPr>
          <p:cNvSpPr>
            <a:spLocks noGrp="1"/>
          </p:cNvSpPr>
          <p:nvPr>
            <p:ph type="subTitle" idx="1"/>
          </p:nvPr>
        </p:nvSpPr>
        <p:spPr>
          <a:xfrm>
            <a:off x="871891" y="5394960"/>
            <a:ext cx="6744392" cy="560203"/>
          </a:xfrm>
        </p:spPr>
        <p:txBody>
          <a:bodyPr anchor="t">
            <a:normAutofit/>
          </a:bodyPr>
          <a:lstStyle>
            <a:lvl1pPr marL="0" indent="0" algn="l">
              <a:buNone/>
              <a:defRPr sz="2000">
                <a:solidFill>
                  <a:schemeClr val="accent4">
                    <a:lumMod val="60000"/>
                    <a:lumOff val="4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2" name="Content Placeholder 5">
            <a:extLst>
              <a:ext uri="{FF2B5EF4-FFF2-40B4-BE49-F238E27FC236}">
                <a16:creationId xmlns:a16="http://schemas.microsoft.com/office/drawing/2014/main" id="{50DD6856-A5DA-04B4-7F58-DFCBF56456BA}"/>
              </a:ext>
            </a:extLst>
          </p:cNvPr>
          <p:cNvSpPr>
            <a:spLocks noGrp="1"/>
          </p:cNvSpPr>
          <p:nvPr>
            <p:ph sz="quarter" idx="14" hasCustomPrompt="1"/>
          </p:nvPr>
        </p:nvSpPr>
        <p:spPr>
          <a:xfrm>
            <a:off x="871104" y="3200400"/>
            <a:ext cx="2872558" cy="252031"/>
          </a:xfrm>
        </p:spPr>
        <p:txBody>
          <a:bodyPr anchor="ctr">
            <a:noAutofit/>
          </a:bodyPr>
          <a:lstStyle>
            <a:lvl1pPr marL="0" indent="0">
              <a:buNone/>
              <a:defRPr sz="1400" spc="100" baseline="0">
                <a:solidFill>
                  <a:schemeClr val="bg1"/>
                </a:solidFill>
              </a:defRPr>
            </a:lvl1pPr>
          </a:lstStyle>
          <a:p>
            <a:pPr lvl="0"/>
            <a:r>
              <a:rPr lang="en-US"/>
              <a:t>PRESENTATION DATE</a:t>
            </a:r>
          </a:p>
        </p:txBody>
      </p:sp>
      <p:sp>
        <p:nvSpPr>
          <p:cNvPr id="2" name="Rectangle 1">
            <a:extLst>
              <a:ext uri="{FF2B5EF4-FFF2-40B4-BE49-F238E27FC236}">
                <a16:creationId xmlns:a16="http://schemas.microsoft.com/office/drawing/2014/main" id="{33CD28F8-F139-BBB9-76A0-7CAD1893C64C}"/>
              </a:ext>
            </a:extLst>
          </p:cNvPr>
          <p:cNvSpPr/>
          <p:nvPr userDrawn="1"/>
        </p:nvSpPr>
        <p:spPr>
          <a:xfrm>
            <a:off x="0" y="6730183"/>
            <a:ext cx="12192000" cy="127817"/>
          </a:xfrm>
          <a:prstGeom prst="rect">
            <a:avLst/>
          </a:prstGeom>
          <a:gradFill>
            <a:gsLst>
              <a:gs pos="100000">
                <a:schemeClr val="accent1"/>
              </a:gs>
              <a:gs pos="0">
                <a:schemeClr val="accent4">
                  <a:lumMod val="40000"/>
                  <a:lumOff val="60000"/>
                </a:schemeClr>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phic 3">
            <a:extLst>
              <a:ext uri="{FF2B5EF4-FFF2-40B4-BE49-F238E27FC236}">
                <a16:creationId xmlns:a16="http://schemas.microsoft.com/office/drawing/2014/main" id="{643D6CE7-489B-DB85-AE1A-348B6CCDA37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71103" y="751913"/>
            <a:ext cx="2286000" cy="1018031"/>
          </a:xfrm>
          <a:prstGeom prst="rect">
            <a:avLst/>
          </a:prstGeom>
        </p:spPr>
      </p:pic>
    </p:spTree>
    <p:extLst>
      <p:ext uri="{BB962C8B-B14F-4D97-AF65-F5344CB8AC3E}">
        <p14:creationId xmlns:p14="http://schemas.microsoft.com/office/powerpoint/2010/main" val="11331052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hart with Caption">
    <p:bg>
      <p:bgPr>
        <a:solidFill>
          <a:schemeClr val="bg2"/>
        </a:solidFill>
        <a:effectLst/>
      </p:bgPr>
    </p:bg>
    <p:spTree>
      <p:nvGrpSpPr>
        <p:cNvPr id="1" name=""/>
        <p:cNvGrpSpPr/>
        <p:nvPr/>
      </p:nvGrpSpPr>
      <p:grpSpPr>
        <a:xfrm>
          <a:off x="0" y="0"/>
          <a:ext cx="0" cy="0"/>
          <a:chOff x="0" y="0"/>
          <a:chExt cx="0" cy="0"/>
        </a:xfrm>
      </p:grpSpPr>
      <p:sp>
        <p:nvSpPr>
          <p:cNvPr id="3" name="Rounded Rectangle 7">
            <a:extLst>
              <a:ext uri="{FF2B5EF4-FFF2-40B4-BE49-F238E27FC236}">
                <a16:creationId xmlns:a16="http://schemas.microsoft.com/office/drawing/2014/main" id="{E4721F6D-126A-5111-1F05-683A5ADDF0A9}"/>
              </a:ext>
            </a:extLst>
          </p:cNvPr>
          <p:cNvSpPr/>
          <p:nvPr userDrawn="1"/>
        </p:nvSpPr>
        <p:spPr>
          <a:xfrm>
            <a:off x="4846651" y="-1"/>
            <a:ext cx="7354486" cy="674827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98F55C7-966F-9F9F-B2CE-B22CC0C3D3FA}"/>
              </a:ext>
            </a:extLst>
          </p:cNvPr>
          <p:cNvSpPr>
            <a:spLocks noGrp="1"/>
          </p:cNvSpPr>
          <p:nvPr>
            <p:ph type="title"/>
          </p:nvPr>
        </p:nvSpPr>
        <p:spPr>
          <a:xfrm>
            <a:off x="330200" y="488613"/>
            <a:ext cx="3932237" cy="1447799"/>
          </a:xfrm>
        </p:spPr>
        <p:txBody>
          <a:bodyPr anchor="t" anchorCtr="0">
            <a:normAutofit/>
          </a:bodyPr>
          <a:lstStyle>
            <a:lvl1pPr>
              <a:defRPr sz="2800"/>
            </a:lvl1pPr>
          </a:lstStyle>
          <a:p>
            <a:r>
              <a:rPr lang="en-US"/>
              <a:t>Click to edit Master title style</a:t>
            </a:r>
          </a:p>
        </p:txBody>
      </p:sp>
      <p:sp>
        <p:nvSpPr>
          <p:cNvPr id="4" name="Text Placeholder 3">
            <a:extLst>
              <a:ext uri="{FF2B5EF4-FFF2-40B4-BE49-F238E27FC236}">
                <a16:creationId xmlns:a16="http://schemas.microsoft.com/office/drawing/2014/main" id="{0F175136-3E36-7F06-2D55-89D1D9C37479}"/>
              </a:ext>
            </a:extLst>
          </p:cNvPr>
          <p:cNvSpPr>
            <a:spLocks noGrp="1"/>
          </p:cNvSpPr>
          <p:nvPr>
            <p:ph type="body" sz="half" idx="2"/>
          </p:nvPr>
        </p:nvSpPr>
        <p:spPr>
          <a:xfrm>
            <a:off x="330200" y="2647656"/>
            <a:ext cx="3932237" cy="322133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7" name="Slide Number Placeholder 6">
            <a:extLst>
              <a:ext uri="{FF2B5EF4-FFF2-40B4-BE49-F238E27FC236}">
                <a16:creationId xmlns:a16="http://schemas.microsoft.com/office/drawing/2014/main" id="{91CDAA76-B3D1-2A5F-15E0-9878A9B6409D}"/>
              </a:ext>
            </a:extLst>
          </p:cNvPr>
          <p:cNvSpPr>
            <a:spLocks noGrp="1"/>
          </p:cNvSpPr>
          <p:nvPr>
            <p:ph type="sldNum" sz="quarter" idx="12"/>
          </p:nvPr>
        </p:nvSpPr>
        <p:spPr/>
        <p:txBody>
          <a:bodyPr/>
          <a:lstStyle/>
          <a:p>
            <a:fld id="{4EB18272-EACE-1E49-9A3E-A8ED852E9F04}" type="slidenum">
              <a:rPr lang="en-US" smtClean="0"/>
              <a:t>‹#›</a:t>
            </a:fld>
            <a:endParaRPr lang="en-US"/>
          </a:p>
        </p:txBody>
      </p:sp>
      <p:sp>
        <p:nvSpPr>
          <p:cNvPr id="12" name="Subtitle 2">
            <a:extLst>
              <a:ext uri="{FF2B5EF4-FFF2-40B4-BE49-F238E27FC236}">
                <a16:creationId xmlns:a16="http://schemas.microsoft.com/office/drawing/2014/main" id="{D090E7CF-CCF9-656D-D59A-730848AB97D1}"/>
              </a:ext>
            </a:extLst>
          </p:cNvPr>
          <p:cNvSpPr>
            <a:spLocks noGrp="1"/>
          </p:cNvSpPr>
          <p:nvPr>
            <p:ph type="subTitle" idx="1" hasCustomPrompt="1"/>
          </p:nvPr>
        </p:nvSpPr>
        <p:spPr>
          <a:xfrm>
            <a:off x="5276317" y="914400"/>
            <a:ext cx="6585483" cy="365125"/>
          </a:xfrm>
        </p:spPr>
        <p:txBody>
          <a:bodyPr>
            <a:normAutofit/>
          </a:bodyPr>
          <a:lstStyle>
            <a:lvl1pPr marL="0" indent="0" algn="l">
              <a:buNone/>
              <a:defRPr sz="200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Insert graph or chart title</a:t>
            </a:r>
          </a:p>
        </p:txBody>
      </p:sp>
      <p:sp>
        <p:nvSpPr>
          <p:cNvPr id="5" name="Footer Placeholder 11">
            <a:extLst>
              <a:ext uri="{FF2B5EF4-FFF2-40B4-BE49-F238E27FC236}">
                <a16:creationId xmlns:a16="http://schemas.microsoft.com/office/drawing/2014/main" id="{88AA5B47-FA21-B8CE-C051-6AA460FCC5DB}"/>
              </a:ext>
            </a:extLst>
          </p:cNvPr>
          <p:cNvSpPr txBox="1">
            <a:spLocks/>
          </p:cNvSpPr>
          <p:nvPr userDrawn="1"/>
        </p:nvSpPr>
        <p:spPr>
          <a:xfrm>
            <a:off x="640080" y="6356350"/>
            <a:ext cx="3541156" cy="365125"/>
          </a:xfrm>
          <a:prstGeom prst="rect">
            <a:avLst/>
          </a:prstGeom>
        </p:spPr>
        <p:txBody>
          <a:bodyPr vert="horz" lIns="91440" tIns="45720" rIns="91440" bIns="45720" rtlCol="0" anchor="ctr"/>
          <a:lstStyle>
            <a:defPPr>
              <a:defRPr lang="en-US"/>
            </a:defPPr>
            <a:lvl1pPr marL="0" algn="l" defTabSz="914400" rtl="0" eaLnBrk="1" latinLnBrk="0" hangingPunct="1">
              <a:defRPr sz="900" b="1" i="0" kern="1200" spc="100" baseline="0">
                <a:solidFill>
                  <a:schemeClr val="tx2">
                    <a:lumMod val="50000"/>
                    <a:lumOff val="50000"/>
                  </a:schemeClr>
                </a:solidFill>
                <a:latin typeface="Aptos Light" panose="020B0004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PARABILIS MEDICINES – CONFIDENTIAL</a:t>
            </a:r>
          </a:p>
        </p:txBody>
      </p:sp>
      <p:sp>
        <p:nvSpPr>
          <p:cNvPr id="6" name="Slide Number Placeholder 5">
            <a:extLst>
              <a:ext uri="{FF2B5EF4-FFF2-40B4-BE49-F238E27FC236}">
                <a16:creationId xmlns:a16="http://schemas.microsoft.com/office/drawing/2014/main" id="{7F6ABC0A-8805-C2D2-C244-A7589E97F874}"/>
              </a:ext>
            </a:extLst>
          </p:cNvPr>
          <p:cNvSpPr txBox="1">
            <a:spLocks/>
          </p:cNvSpPr>
          <p:nvPr userDrawn="1"/>
        </p:nvSpPr>
        <p:spPr>
          <a:xfrm>
            <a:off x="8661400" y="6356350"/>
            <a:ext cx="2799080" cy="365125"/>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tx2">
                    <a:lumMod val="50000"/>
                    <a:lumOff val="50000"/>
                  </a:schemeClr>
                </a:solidFill>
                <a:latin typeface="Aptos" panose="020B0004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©Parabilis Medicines, Inc.  All rights reserved.      |</a:t>
            </a:r>
          </a:p>
        </p:txBody>
      </p:sp>
    </p:spTree>
    <p:extLst>
      <p:ext uri="{BB962C8B-B14F-4D97-AF65-F5344CB8AC3E}">
        <p14:creationId xmlns:p14="http://schemas.microsoft.com/office/powerpoint/2010/main" val="15624665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hart with Caption - 2">
    <p:bg>
      <p:bgPr>
        <a:solidFill>
          <a:schemeClr val="bg2"/>
        </a:solidFill>
        <a:effectLst/>
      </p:bgPr>
    </p:bg>
    <p:spTree>
      <p:nvGrpSpPr>
        <p:cNvPr id="1" name=""/>
        <p:cNvGrpSpPr/>
        <p:nvPr/>
      </p:nvGrpSpPr>
      <p:grpSpPr>
        <a:xfrm>
          <a:off x="0" y="0"/>
          <a:ext cx="0" cy="0"/>
          <a:chOff x="0" y="0"/>
          <a:chExt cx="0" cy="0"/>
        </a:xfrm>
      </p:grpSpPr>
      <p:sp>
        <p:nvSpPr>
          <p:cNvPr id="3" name="Rounded Rectangle 7">
            <a:extLst>
              <a:ext uri="{FF2B5EF4-FFF2-40B4-BE49-F238E27FC236}">
                <a16:creationId xmlns:a16="http://schemas.microsoft.com/office/drawing/2014/main" id="{E4721F6D-126A-5111-1F05-683A5ADDF0A9}"/>
              </a:ext>
            </a:extLst>
          </p:cNvPr>
          <p:cNvSpPr/>
          <p:nvPr userDrawn="1"/>
        </p:nvSpPr>
        <p:spPr>
          <a:xfrm>
            <a:off x="6783940" y="-1"/>
            <a:ext cx="5408060" cy="674827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98F55C7-966F-9F9F-B2CE-B22CC0C3D3FA}"/>
              </a:ext>
            </a:extLst>
          </p:cNvPr>
          <p:cNvSpPr>
            <a:spLocks noGrp="1"/>
          </p:cNvSpPr>
          <p:nvPr>
            <p:ph type="title"/>
          </p:nvPr>
        </p:nvSpPr>
        <p:spPr>
          <a:xfrm>
            <a:off x="330200" y="456573"/>
            <a:ext cx="5765800" cy="1447799"/>
          </a:xfrm>
        </p:spPr>
        <p:txBody>
          <a:bodyPr anchor="t" anchorCtr="0">
            <a:normAutofit/>
          </a:bodyPr>
          <a:lstStyle>
            <a:lvl1pPr>
              <a:defRPr sz="2800"/>
            </a:lvl1pPr>
          </a:lstStyle>
          <a:p>
            <a:r>
              <a:rPr lang="en-US"/>
              <a:t>Click to edit Master title style</a:t>
            </a:r>
          </a:p>
        </p:txBody>
      </p:sp>
      <p:sp>
        <p:nvSpPr>
          <p:cNvPr id="7" name="Slide Number Placeholder 6">
            <a:extLst>
              <a:ext uri="{FF2B5EF4-FFF2-40B4-BE49-F238E27FC236}">
                <a16:creationId xmlns:a16="http://schemas.microsoft.com/office/drawing/2014/main" id="{91CDAA76-B3D1-2A5F-15E0-9878A9B6409D}"/>
              </a:ext>
            </a:extLst>
          </p:cNvPr>
          <p:cNvSpPr>
            <a:spLocks noGrp="1"/>
          </p:cNvSpPr>
          <p:nvPr>
            <p:ph type="sldNum" sz="quarter" idx="12"/>
          </p:nvPr>
        </p:nvSpPr>
        <p:spPr/>
        <p:txBody>
          <a:bodyPr/>
          <a:lstStyle/>
          <a:p>
            <a:fld id="{4EB18272-EACE-1E49-9A3E-A8ED852E9F04}" type="slidenum">
              <a:rPr lang="en-US" smtClean="0"/>
              <a:t>‹#›</a:t>
            </a:fld>
            <a:endParaRPr lang="en-US"/>
          </a:p>
        </p:txBody>
      </p:sp>
      <p:sp>
        <p:nvSpPr>
          <p:cNvPr id="12" name="Subtitle 2">
            <a:extLst>
              <a:ext uri="{FF2B5EF4-FFF2-40B4-BE49-F238E27FC236}">
                <a16:creationId xmlns:a16="http://schemas.microsoft.com/office/drawing/2014/main" id="{D090E7CF-CCF9-656D-D59A-730848AB97D1}"/>
              </a:ext>
            </a:extLst>
          </p:cNvPr>
          <p:cNvSpPr>
            <a:spLocks noGrp="1"/>
          </p:cNvSpPr>
          <p:nvPr>
            <p:ph type="subTitle" idx="1" hasCustomPrompt="1"/>
          </p:nvPr>
        </p:nvSpPr>
        <p:spPr>
          <a:xfrm>
            <a:off x="7213607" y="914400"/>
            <a:ext cx="4648194" cy="365125"/>
          </a:xfrm>
        </p:spPr>
        <p:txBody>
          <a:bodyPr>
            <a:normAutofit/>
          </a:bodyPr>
          <a:lstStyle>
            <a:lvl1pPr marL="0" indent="0" algn="l">
              <a:buNone/>
              <a:defRPr sz="200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Insert graph or chart title</a:t>
            </a:r>
          </a:p>
        </p:txBody>
      </p:sp>
      <p:sp>
        <p:nvSpPr>
          <p:cNvPr id="4" name="Footer Placeholder 11">
            <a:extLst>
              <a:ext uri="{FF2B5EF4-FFF2-40B4-BE49-F238E27FC236}">
                <a16:creationId xmlns:a16="http://schemas.microsoft.com/office/drawing/2014/main" id="{24B410A5-D7B0-F7C7-1907-123F246712AB}"/>
              </a:ext>
            </a:extLst>
          </p:cNvPr>
          <p:cNvSpPr>
            <a:spLocks noGrp="1"/>
          </p:cNvSpPr>
          <p:nvPr>
            <p:ph type="ftr" sz="quarter" idx="3"/>
          </p:nvPr>
        </p:nvSpPr>
        <p:spPr>
          <a:xfrm>
            <a:off x="640080" y="6356350"/>
            <a:ext cx="3541156" cy="365125"/>
          </a:xfrm>
          <a:prstGeom prst="rect">
            <a:avLst/>
          </a:prstGeom>
        </p:spPr>
        <p:txBody>
          <a:bodyPr vert="horz" lIns="91440" tIns="45720" rIns="91440" bIns="45720" rtlCol="0" anchor="ctr"/>
          <a:lstStyle>
            <a:lvl1pPr algn="l">
              <a:defRPr sz="900" b="1" i="0" spc="100" baseline="0">
                <a:solidFill>
                  <a:schemeClr val="tx2">
                    <a:lumMod val="50000"/>
                    <a:lumOff val="50000"/>
                  </a:schemeClr>
                </a:solidFill>
                <a:latin typeface="Aptos Light" panose="020B0004020202020204" pitchFamily="34" charset="0"/>
              </a:defRPr>
            </a:lvl1pPr>
          </a:lstStyle>
          <a:p>
            <a:r>
              <a:rPr lang="en-US"/>
              <a:t>PARABILIS MEDICINES – CONFIDENTIAL</a:t>
            </a:r>
          </a:p>
        </p:txBody>
      </p:sp>
      <p:sp>
        <p:nvSpPr>
          <p:cNvPr id="5" name="Slide Number Placeholder 5">
            <a:extLst>
              <a:ext uri="{FF2B5EF4-FFF2-40B4-BE49-F238E27FC236}">
                <a16:creationId xmlns:a16="http://schemas.microsoft.com/office/drawing/2014/main" id="{58A9E4A1-A6EE-332E-6052-55B7F63FE3A6}"/>
              </a:ext>
            </a:extLst>
          </p:cNvPr>
          <p:cNvSpPr txBox="1">
            <a:spLocks/>
          </p:cNvSpPr>
          <p:nvPr userDrawn="1"/>
        </p:nvSpPr>
        <p:spPr>
          <a:xfrm>
            <a:off x="8661400" y="6356350"/>
            <a:ext cx="2799080" cy="365125"/>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tx2">
                    <a:lumMod val="50000"/>
                    <a:lumOff val="50000"/>
                  </a:schemeClr>
                </a:solidFill>
                <a:latin typeface="Aptos" panose="020B0004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©Parabilis Medicines, Inc.  All rights reserved.      |</a:t>
            </a:r>
          </a:p>
        </p:txBody>
      </p:sp>
    </p:spTree>
    <p:extLst>
      <p:ext uri="{BB962C8B-B14F-4D97-AF65-F5344CB8AC3E}">
        <p14:creationId xmlns:p14="http://schemas.microsoft.com/office/powerpoint/2010/main" val="27384853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01CAEB-E440-39FC-B422-9F906BF6BE9C}"/>
              </a:ext>
            </a:extLst>
          </p:cNvPr>
          <p:cNvSpPr>
            <a:spLocks noGrp="1"/>
          </p:cNvSpPr>
          <p:nvPr>
            <p:ph type="title"/>
          </p:nvPr>
        </p:nvSpPr>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CCCF1537-DF73-C70A-A536-E4D3D33D4009}"/>
              </a:ext>
            </a:extLst>
          </p:cNvPr>
          <p:cNvSpPr>
            <a:spLocks noGrp="1"/>
          </p:cNvSpPr>
          <p:nvPr>
            <p:ph type="sldNum" sz="quarter" idx="12"/>
          </p:nvPr>
        </p:nvSpPr>
        <p:spPr/>
        <p:txBody>
          <a:bodyPr/>
          <a:lstStyle/>
          <a:p>
            <a:fld id="{4EB18272-EACE-1E49-9A3E-A8ED852E9F04}" type="slidenum">
              <a:rPr lang="en-US" smtClean="0"/>
              <a:t>‹#›</a:t>
            </a:fld>
            <a:endParaRPr lang="en-US"/>
          </a:p>
        </p:txBody>
      </p:sp>
      <p:sp>
        <p:nvSpPr>
          <p:cNvPr id="6" name="Footer Placeholder 11">
            <a:extLst>
              <a:ext uri="{FF2B5EF4-FFF2-40B4-BE49-F238E27FC236}">
                <a16:creationId xmlns:a16="http://schemas.microsoft.com/office/drawing/2014/main" id="{18D90801-DB73-126B-F8E0-3F84BC68A29B}"/>
              </a:ext>
            </a:extLst>
          </p:cNvPr>
          <p:cNvSpPr>
            <a:spLocks noGrp="1"/>
          </p:cNvSpPr>
          <p:nvPr>
            <p:ph type="ftr" sz="quarter" idx="3"/>
          </p:nvPr>
        </p:nvSpPr>
        <p:spPr>
          <a:xfrm>
            <a:off x="640080" y="6356350"/>
            <a:ext cx="3541156" cy="365125"/>
          </a:xfrm>
          <a:prstGeom prst="rect">
            <a:avLst/>
          </a:prstGeom>
        </p:spPr>
        <p:txBody>
          <a:bodyPr vert="horz" lIns="91440" tIns="45720" rIns="91440" bIns="45720" rtlCol="0" anchor="ctr"/>
          <a:lstStyle>
            <a:lvl1pPr algn="l">
              <a:defRPr sz="900" b="1" i="0" spc="100" baseline="0">
                <a:solidFill>
                  <a:schemeClr val="tx2">
                    <a:lumMod val="50000"/>
                    <a:lumOff val="50000"/>
                  </a:schemeClr>
                </a:solidFill>
                <a:latin typeface="Aptos Light" panose="020B0004020202020204" pitchFamily="34" charset="0"/>
              </a:defRPr>
            </a:lvl1pPr>
          </a:lstStyle>
          <a:p>
            <a:r>
              <a:rPr lang="en-US"/>
              <a:t>PARABILIS MEDICINES – CONFIDENTIAL</a:t>
            </a:r>
          </a:p>
        </p:txBody>
      </p:sp>
    </p:spTree>
    <p:extLst>
      <p:ext uri="{BB962C8B-B14F-4D97-AF65-F5344CB8AC3E}">
        <p14:creationId xmlns:p14="http://schemas.microsoft.com/office/powerpoint/2010/main" val="418144597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B45BDAF-B6D4-11C8-2285-A4DE9DA25144}"/>
              </a:ext>
            </a:extLst>
          </p:cNvPr>
          <p:cNvSpPr>
            <a:spLocks noGrp="1"/>
          </p:cNvSpPr>
          <p:nvPr>
            <p:ph type="sldNum" sz="quarter" idx="12"/>
          </p:nvPr>
        </p:nvSpPr>
        <p:spPr/>
        <p:txBody>
          <a:bodyPr/>
          <a:lstStyle/>
          <a:p>
            <a:fld id="{4EB18272-EACE-1E49-9A3E-A8ED852E9F04}" type="slidenum">
              <a:rPr lang="en-US" smtClean="0"/>
              <a:t>‹#›</a:t>
            </a:fld>
            <a:endParaRPr lang="en-US"/>
          </a:p>
        </p:txBody>
      </p:sp>
      <p:sp>
        <p:nvSpPr>
          <p:cNvPr id="2" name="Footer Placeholder 11">
            <a:extLst>
              <a:ext uri="{FF2B5EF4-FFF2-40B4-BE49-F238E27FC236}">
                <a16:creationId xmlns:a16="http://schemas.microsoft.com/office/drawing/2014/main" id="{AAFD6F18-6262-105D-3F09-4D1B4BAB2874}"/>
              </a:ext>
            </a:extLst>
          </p:cNvPr>
          <p:cNvSpPr>
            <a:spLocks noGrp="1"/>
          </p:cNvSpPr>
          <p:nvPr>
            <p:ph type="ftr" sz="quarter" idx="3"/>
          </p:nvPr>
        </p:nvSpPr>
        <p:spPr>
          <a:xfrm>
            <a:off x="640080" y="6356350"/>
            <a:ext cx="3541156" cy="365125"/>
          </a:xfrm>
          <a:prstGeom prst="rect">
            <a:avLst/>
          </a:prstGeom>
        </p:spPr>
        <p:txBody>
          <a:bodyPr vert="horz" lIns="91440" tIns="45720" rIns="91440" bIns="45720" rtlCol="0" anchor="ctr"/>
          <a:lstStyle>
            <a:lvl1pPr algn="l">
              <a:defRPr sz="900" b="1" i="0" spc="100" baseline="0">
                <a:solidFill>
                  <a:schemeClr val="tx2">
                    <a:lumMod val="50000"/>
                    <a:lumOff val="50000"/>
                  </a:schemeClr>
                </a:solidFill>
                <a:latin typeface="Aptos Light" panose="020B0004020202020204" pitchFamily="34" charset="0"/>
              </a:defRPr>
            </a:lvl1pPr>
          </a:lstStyle>
          <a:p>
            <a:r>
              <a:rPr lang="en-US"/>
              <a:t>PARABILIS MEDICINES – CONFIDENTIAL</a:t>
            </a:r>
          </a:p>
        </p:txBody>
      </p:sp>
    </p:spTree>
    <p:extLst>
      <p:ext uri="{BB962C8B-B14F-4D97-AF65-F5344CB8AC3E}">
        <p14:creationId xmlns:p14="http://schemas.microsoft.com/office/powerpoint/2010/main" val="419885373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Thank You - Light">
    <p:bg>
      <p:bgPr>
        <a:solidFill>
          <a:schemeClr val="bg2"/>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90C7A2-64E7-FDCF-9909-65B0707DAA8B}"/>
              </a:ext>
            </a:extLst>
          </p:cNvPr>
          <p:cNvPicPr>
            <a:picLocks noChangeAspect="1"/>
          </p:cNvPicPr>
          <p:nvPr userDrawn="1"/>
        </p:nvPicPr>
        <p:blipFill>
          <a:blip r:embed="rId2"/>
          <a:stretch>
            <a:fillRect/>
          </a:stretch>
        </p:blipFill>
        <p:spPr>
          <a:xfrm>
            <a:off x="0" y="2926080"/>
            <a:ext cx="12192000" cy="846667"/>
          </a:xfrm>
          <a:prstGeom prst="rect">
            <a:avLst/>
          </a:prstGeom>
        </p:spPr>
      </p:pic>
      <p:sp>
        <p:nvSpPr>
          <p:cNvPr id="11" name="Rounded Rectangle 10">
            <a:extLst>
              <a:ext uri="{FF2B5EF4-FFF2-40B4-BE49-F238E27FC236}">
                <a16:creationId xmlns:a16="http://schemas.microsoft.com/office/drawing/2014/main" id="{B04B0CCF-E49B-89DB-BAA5-BCC29C7B1EC8}"/>
              </a:ext>
            </a:extLst>
          </p:cNvPr>
          <p:cNvSpPr/>
          <p:nvPr userDrawn="1"/>
        </p:nvSpPr>
        <p:spPr>
          <a:xfrm>
            <a:off x="0" y="3505200"/>
            <a:ext cx="12192000" cy="3352800"/>
          </a:xfrm>
          <a:prstGeom prst="roundRect">
            <a:avLst>
              <a:gd name="adj" fmla="val 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49C36BB-9E02-1F7A-291D-7729667F4A08}"/>
              </a:ext>
            </a:extLst>
          </p:cNvPr>
          <p:cNvSpPr>
            <a:spLocks noGrp="1"/>
          </p:cNvSpPr>
          <p:nvPr>
            <p:ph type="ctrTitle" hasCustomPrompt="1"/>
          </p:nvPr>
        </p:nvSpPr>
        <p:spPr>
          <a:xfrm>
            <a:off x="871891" y="3039385"/>
            <a:ext cx="6744392" cy="1342688"/>
          </a:xfrm>
        </p:spPr>
        <p:txBody>
          <a:bodyPr anchor="b">
            <a:normAutofit/>
          </a:bodyPr>
          <a:lstStyle>
            <a:lvl1pPr algn="l">
              <a:defRPr sz="3600"/>
            </a:lvl1pPr>
          </a:lstStyle>
          <a:p>
            <a:r>
              <a:rPr lang="en-US"/>
              <a:t>Thank You</a:t>
            </a:r>
          </a:p>
        </p:txBody>
      </p:sp>
      <p:cxnSp>
        <p:nvCxnSpPr>
          <p:cNvPr id="3" name="Straight Connector 2">
            <a:extLst>
              <a:ext uri="{FF2B5EF4-FFF2-40B4-BE49-F238E27FC236}">
                <a16:creationId xmlns:a16="http://schemas.microsoft.com/office/drawing/2014/main" id="{86099B71-1507-5C6F-2D6B-3B61E543322A}"/>
              </a:ext>
            </a:extLst>
          </p:cNvPr>
          <p:cNvCxnSpPr>
            <a:cxnSpLocks/>
          </p:cNvCxnSpPr>
          <p:nvPr userDrawn="1"/>
        </p:nvCxnSpPr>
        <p:spPr>
          <a:xfrm>
            <a:off x="941901" y="4562067"/>
            <a:ext cx="3368842" cy="0"/>
          </a:xfrm>
          <a:prstGeom prst="line">
            <a:avLst/>
          </a:prstGeom>
          <a:ln w="12700">
            <a:solidFill>
              <a:schemeClr val="tx2">
                <a:lumMod val="25000"/>
                <a:lumOff val="75000"/>
              </a:schemeClr>
            </a:solidFill>
          </a:ln>
        </p:spPr>
        <p:style>
          <a:lnRef idx="2">
            <a:schemeClr val="accent1"/>
          </a:lnRef>
          <a:fillRef idx="0">
            <a:schemeClr val="accent1"/>
          </a:fillRef>
          <a:effectRef idx="1">
            <a:schemeClr val="accent1"/>
          </a:effectRef>
          <a:fontRef idx="minor">
            <a:schemeClr val="tx1"/>
          </a:fontRef>
        </p:style>
      </p:cxnSp>
      <p:sp>
        <p:nvSpPr>
          <p:cNvPr id="5" name="TextBox 4">
            <a:extLst>
              <a:ext uri="{FF2B5EF4-FFF2-40B4-BE49-F238E27FC236}">
                <a16:creationId xmlns:a16="http://schemas.microsoft.com/office/drawing/2014/main" id="{30B6C350-0177-62A6-69D5-8435A207A86B}"/>
              </a:ext>
            </a:extLst>
          </p:cNvPr>
          <p:cNvSpPr txBox="1"/>
          <p:nvPr userDrawn="1"/>
        </p:nvSpPr>
        <p:spPr>
          <a:xfrm>
            <a:off x="866258" y="5146856"/>
            <a:ext cx="2858575" cy="287515"/>
          </a:xfrm>
          <a:prstGeom prst="rect">
            <a:avLst/>
          </a:prstGeom>
        </p:spPr>
        <p:txBody>
          <a:bodyPr vert="horz" lIns="91440" tIns="45720" rIns="91440" bIns="45720" rtlCol="0" anchor="ctr">
            <a:noAutofit/>
          </a:bodyPr>
          <a:lstStyle>
            <a:lvl1pPr lvl="0" indent="0">
              <a:lnSpc>
                <a:spcPct val="90000"/>
              </a:lnSpc>
              <a:spcBef>
                <a:spcPts val="1000"/>
              </a:spcBef>
              <a:buFont typeface="Arial" panose="020B0604020202020204" pitchFamily="34" charset="0"/>
              <a:buNone/>
              <a:defRPr sz="1400" b="0" i="0" spc="100" baseline="0">
                <a:solidFill>
                  <a:schemeClr val="accent1"/>
                </a:solidFill>
                <a:latin typeface="Aptos Light" panose="020B0004020202020204" pitchFamily="34" charset="0"/>
                <a:cs typeface="Calibri" panose="020F0502020204030204" pitchFamily="34" charset="0"/>
              </a:defRPr>
            </a:lvl1pPr>
            <a:lvl2pPr marL="685800" indent="-228600">
              <a:lnSpc>
                <a:spcPct val="90000"/>
              </a:lnSpc>
              <a:spcBef>
                <a:spcPts val="500"/>
              </a:spcBef>
              <a:buFont typeface="Arial" panose="020B0604020202020204" pitchFamily="34" charset="0"/>
              <a:buChar char="•"/>
              <a:defRPr b="0" i="0">
                <a:latin typeface="Aptos Light" panose="020B0004020202020204" pitchFamily="34" charset="0"/>
                <a:cs typeface="Calibri" panose="020F0502020204030204" pitchFamily="34" charset="0"/>
              </a:defRPr>
            </a:lvl2pPr>
            <a:lvl3pPr marL="1143000" indent="-228600">
              <a:lnSpc>
                <a:spcPct val="90000"/>
              </a:lnSpc>
              <a:spcBef>
                <a:spcPts val="500"/>
              </a:spcBef>
              <a:buFont typeface="Arial" panose="020B0604020202020204" pitchFamily="34" charset="0"/>
              <a:buChar char="•"/>
              <a:defRPr sz="1600" b="0" i="0">
                <a:latin typeface="Aptos Light" panose="020B0004020202020204" pitchFamily="34" charset="0"/>
                <a:cs typeface="Calibri" panose="020F0502020204030204" pitchFamily="34" charset="0"/>
              </a:defRPr>
            </a:lvl3pPr>
            <a:lvl4pPr marL="1600200" indent="-228600">
              <a:lnSpc>
                <a:spcPct val="90000"/>
              </a:lnSpc>
              <a:spcBef>
                <a:spcPts val="500"/>
              </a:spcBef>
              <a:buFont typeface="Arial" panose="020B0604020202020204" pitchFamily="34" charset="0"/>
              <a:buChar char="•"/>
              <a:defRPr sz="1400" b="0" i="0">
                <a:latin typeface="Aptos Light" panose="020B0004020202020204" pitchFamily="34" charset="0"/>
                <a:cs typeface="Calibri" panose="020F0502020204030204" pitchFamily="34" charset="0"/>
              </a:defRPr>
            </a:lvl4pPr>
            <a:lvl5pPr marL="2057400" indent="-228600">
              <a:lnSpc>
                <a:spcPct val="90000"/>
              </a:lnSpc>
              <a:spcBef>
                <a:spcPts val="500"/>
              </a:spcBef>
              <a:buFont typeface="Arial" panose="020B0604020202020204" pitchFamily="34" charset="0"/>
              <a:buChar char="•"/>
              <a:defRPr sz="1400" b="0" i="0">
                <a:latin typeface="Aptos Light" panose="020B0004020202020204" pitchFamily="34" charset="0"/>
                <a:cs typeface="Calibri" panose="020F0502020204030204"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en-US" sz="1200" b="0" spc="0">
                <a:solidFill>
                  <a:schemeClr val="accent1"/>
                </a:solidFill>
                <a:latin typeface="Arial" panose="020B0604020202020204" pitchFamily="34" charset="0"/>
                <a:cs typeface="Arial" panose="020B0604020202020204" pitchFamily="34" charset="0"/>
              </a:rPr>
              <a:t>ParabilisMed.com</a:t>
            </a:r>
          </a:p>
        </p:txBody>
      </p:sp>
      <p:sp>
        <p:nvSpPr>
          <p:cNvPr id="7" name="TextBox 6">
            <a:extLst>
              <a:ext uri="{FF2B5EF4-FFF2-40B4-BE49-F238E27FC236}">
                <a16:creationId xmlns:a16="http://schemas.microsoft.com/office/drawing/2014/main" id="{F4FD56AD-CB03-A311-2AC1-4ECB36E06E55}"/>
              </a:ext>
            </a:extLst>
          </p:cNvPr>
          <p:cNvSpPr txBox="1"/>
          <p:nvPr userDrawn="1"/>
        </p:nvSpPr>
        <p:spPr>
          <a:xfrm>
            <a:off x="866259" y="5496714"/>
            <a:ext cx="2858576" cy="541358"/>
          </a:xfrm>
          <a:prstGeom prst="rect">
            <a:avLst/>
          </a:prstGeom>
        </p:spPr>
        <p:txBody>
          <a:bodyPr vert="horz" lIns="91440" tIns="45720" rIns="91440" bIns="45720" rtlCol="0" anchor="ctr">
            <a:noAutofit/>
          </a:bodyPr>
          <a:lstStyle>
            <a:lvl1pPr lvl="0" indent="0">
              <a:lnSpc>
                <a:spcPct val="90000"/>
              </a:lnSpc>
              <a:spcBef>
                <a:spcPts val="1000"/>
              </a:spcBef>
              <a:buFont typeface="Arial" panose="020B0604020202020204" pitchFamily="34" charset="0"/>
              <a:buNone/>
              <a:defRPr sz="1400" b="0" i="0" spc="100" baseline="0">
                <a:solidFill>
                  <a:schemeClr val="accent1"/>
                </a:solidFill>
                <a:latin typeface="Aptos Light" panose="020B0004020202020204" pitchFamily="34" charset="0"/>
                <a:cs typeface="Calibri" panose="020F0502020204030204" pitchFamily="34" charset="0"/>
              </a:defRPr>
            </a:lvl1pPr>
            <a:lvl2pPr marL="685800" indent="-228600">
              <a:lnSpc>
                <a:spcPct val="90000"/>
              </a:lnSpc>
              <a:spcBef>
                <a:spcPts val="500"/>
              </a:spcBef>
              <a:buFont typeface="Arial" panose="020B0604020202020204" pitchFamily="34" charset="0"/>
              <a:buChar char="•"/>
              <a:defRPr b="0" i="0">
                <a:latin typeface="Aptos Light" panose="020B0004020202020204" pitchFamily="34" charset="0"/>
                <a:cs typeface="Calibri" panose="020F0502020204030204" pitchFamily="34" charset="0"/>
              </a:defRPr>
            </a:lvl2pPr>
            <a:lvl3pPr marL="1143000" indent="-228600">
              <a:lnSpc>
                <a:spcPct val="90000"/>
              </a:lnSpc>
              <a:spcBef>
                <a:spcPts val="500"/>
              </a:spcBef>
              <a:buFont typeface="Arial" panose="020B0604020202020204" pitchFamily="34" charset="0"/>
              <a:buChar char="•"/>
              <a:defRPr sz="1600" b="0" i="0">
                <a:latin typeface="Aptos Light" panose="020B0004020202020204" pitchFamily="34" charset="0"/>
                <a:cs typeface="Calibri" panose="020F0502020204030204" pitchFamily="34" charset="0"/>
              </a:defRPr>
            </a:lvl3pPr>
            <a:lvl4pPr marL="1600200" indent="-228600">
              <a:lnSpc>
                <a:spcPct val="90000"/>
              </a:lnSpc>
              <a:spcBef>
                <a:spcPts val="500"/>
              </a:spcBef>
              <a:buFont typeface="Arial" panose="020B0604020202020204" pitchFamily="34" charset="0"/>
              <a:buChar char="•"/>
              <a:defRPr sz="1400" b="0" i="0">
                <a:latin typeface="Aptos Light" panose="020B0004020202020204" pitchFamily="34" charset="0"/>
                <a:cs typeface="Calibri" panose="020F0502020204030204" pitchFamily="34" charset="0"/>
              </a:defRPr>
            </a:lvl4pPr>
            <a:lvl5pPr marL="2057400" indent="-228600">
              <a:lnSpc>
                <a:spcPct val="90000"/>
              </a:lnSpc>
              <a:spcBef>
                <a:spcPts val="500"/>
              </a:spcBef>
              <a:buFont typeface="Arial" panose="020B0604020202020204" pitchFamily="34" charset="0"/>
              <a:buChar char="•"/>
              <a:defRPr sz="1400" b="0" i="0">
                <a:latin typeface="Aptos Light" panose="020B0004020202020204" pitchFamily="34" charset="0"/>
                <a:cs typeface="Calibri" panose="020F0502020204030204"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lnSpc>
                <a:spcPct val="100000"/>
              </a:lnSpc>
              <a:spcBef>
                <a:spcPts val="0"/>
              </a:spcBef>
            </a:pPr>
            <a:r>
              <a:rPr lang="en-US" sz="1200" spc="0">
                <a:solidFill>
                  <a:schemeClr val="tx2">
                    <a:lumMod val="75000"/>
                    <a:lumOff val="25000"/>
                  </a:schemeClr>
                </a:solidFill>
                <a:latin typeface="Arial" panose="020B0604020202020204" pitchFamily="34" charset="0"/>
                <a:cs typeface="Arial" panose="020B0604020202020204" pitchFamily="34" charset="0"/>
              </a:rPr>
              <a:t>Cambridge Discovery Park</a:t>
            </a:r>
          </a:p>
          <a:p>
            <a:pPr lvl="0">
              <a:lnSpc>
                <a:spcPct val="100000"/>
              </a:lnSpc>
              <a:spcBef>
                <a:spcPts val="0"/>
              </a:spcBef>
            </a:pPr>
            <a:r>
              <a:rPr lang="en-US" sz="1200" spc="0">
                <a:solidFill>
                  <a:schemeClr val="tx2">
                    <a:lumMod val="75000"/>
                    <a:lumOff val="25000"/>
                  </a:schemeClr>
                </a:solidFill>
                <a:latin typeface="Arial" panose="020B0604020202020204" pitchFamily="34" charset="0"/>
                <a:cs typeface="Arial" panose="020B0604020202020204" pitchFamily="34" charset="0"/>
              </a:rPr>
              <a:t>30 Acorn Park Drive</a:t>
            </a:r>
            <a:br>
              <a:rPr lang="en-US" sz="1200" spc="0">
                <a:solidFill>
                  <a:schemeClr val="tx2">
                    <a:lumMod val="75000"/>
                    <a:lumOff val="25000"/>
                  </a:schemeClr>
                </a:solidFill>
                <a:latin typeface="Arial" panose="020B0604020202020204" pitchFamily="34" charset="0"/>
                <a:cs typeface="Arial" panose="020B0604020202020204" pitchFamily="34" charset="0"/>
              </a:rPr>
            </a:br>
            <a:r>
              <a:rPr lang="en-US" sz="1200" spc="0">
                <a:solidFill>
                  <a:schemeClr val="tx2">
                    <a:lumMod val="75000"/>
                    <a:lumOff val="25000"/>
                  </a:schemeClr>
                </a:solidFill>
                <a:latin typeface="Arial" panose="020B0604020202020204" pitchFamily="34" charset="0"/>
                <a:cs typeface="Arial" panose="020B0604020202020204" pitchFamily="34" charset="0"/>
              </a:rPr>
              <a:t>Cambridge, MA 02140</a:t>
            </a:r>
          </a:p>
        </p:txBody>
      </p:sp>
      <p:pic>
        <p:nvPicPr>
          <p:cNvPr id="6" name="Graphic 5">
            <a:extLst>
              <a:ext uri="{FF2B5EF4-FFF2-40B4-BE49-F238E27FC236}">
                <a16:creationId xmlns:a16="http://schemas.microsoft.com/office/drawing/2014/main" id="{812EB2F3-F477-373E-34EA-773BF1AC1F1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71103" y="815869"/>
            <a:ext cx="2286000" cy="1018039"/>
          </a:xfrm>
          <a:prstGeom prst="rect">
            <a:avLst/>
          </a:prstGeom>
        </p:spPr>
      </p:pic>
      <p:sp>
        <p:nvSpPr>
          <p:cNvPr id="8" name="Rectangle 7">
            <a:extLst>
              <a:ext uri="{FF2B5EF4-FFF2-40B4-BE49-F238E27FC236}">
                <a16:creationId xmlns:a16="http://schemas.microsoft.com/office/drawing/2014/main" id="{C97A93A1-F7FB-9D4D-1B2D-3EB01AE66C57}"/>
              </a:ext>
            </a:extLst>
          </p:cNvPr>
          <p:cNvSpPr/>
          <p:nvPr userDrawn="1"/>
        </p:nvSpPr>
        <p:spPr>
          <a:xfrm>
            <a:off x="0" y="6758432"/>
            <a:ext cx="12192000" cy="109728"/>
          </a:xfrm>
          <a:prstGeom prst="rect">
            <a:avLst/>
          </a:prstGeom>
          <a:gradFill>
            <a:gsLst>
              <a:gs pos="100000">
                <a:schemeClr val="accent1"/>
              </a:gs>
              <a:gs pos="0">
                <a:schemeClr val="accent4">
                  <a:lumMod val="40000"/>
                  <a:lumOff val="60000"/>
                </a:schemeClr>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5">
            <a:extLst>
              <a:ext uri="{FF2B5EF4-FFF2-40B4-BE49-F238E27FC236}">
                <a16:creationId xmlns:a16="http://schemas.microsoft.com/office/drawing/2014/main" id="{79D5E5B9-7C87-BD90-E76D-9ACF99BE5668}"/>
              </a:ext>
            </a:extLst>
          </p:cNvPr>
          <p:cNvSpPr txBox="1">
            <a:spLocks/>
          </p:cNvSpPr>
          <p:nvPr userDrawn="1"/>
        </p:nvSpPr>
        <p:spPr>
          <a:xfrm>
            <a:off x="8661400" y="6356350"/>
            <a:ext cx="2799080" cy="365125"/>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tx2">
                    <a:lumMod val="50000"/>
                    <a:lumOff val="50000"/>
                  </a:schemeClr>
                </a:solidFill>
                <a:latin typeface="Aptos" panose="020B0004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©Parabilis Medicines, Inc.  All rights reserved.      |</a:t>
            </a:r>
          </a:p>
        </p:txBody>
      </p:sp>
      <p:sp>
        <p:nvSpPr>
          <p:cNvPr id="12" name="Slide Number Placeholder 5">
            <a:extLst>
              <a:ext uri="{FF2B5EF4-FFF2-40B4-BE49-F238E27FC236}">
                <a16:creationId xmlns:a16="http://schemas.microsoft.com/office/drawing/2014/main" id="{DCE3B232-29C0-BE67-57AB-B05A8F4C5630}"/>
              </a:ext>
            </a:extLst>
          </p:cNvPr>
          <p:cNvSpPr>
            <a:spLocks noGrp="1"/>
          </p:cNvSpPr>
          <p:nvPr>
            <p:ph type="sldNum" sz="quarter" idx="4"/>
          </p:nvPr>
        </p:nvSpPr>
        <p:spPr>
          <a:xfrm>
            <a:off x="11318240" y="6356350"/>
            <a:ext cx="548640" cy="365125"/>
          </a:xfrm>
          <a:prstGeom prst="rect">
            <a:avLst/>
          </a:prstGeom>
        </p:spPr>
        <p:txBody>
          <a:bodyPr vert="horz" lIns="91440" tIns="45720" rIns="91440" bIns="45720" rtlCol="0" anchor="ctr"/>
          <a:lstStyle>
            <a:lvl1pPr algn="r">
              <a:defRPr sz="900">
                <a:solidFill>
                  <a:schemeClr val="tx2">
                    <a:lumMod val="50000"/>
                    <a:lumOff val="50000"/>
                  </a:schemeClr>
                </a:solidFill>
              </a:defRPr>
            </a:lvl1pPr>
          </a:lstStyle>
          <a:p>
            <a:fld id="{4EB18272-EACE-1E49-9A3E-A8ED852E9F04}" type="slidenum">
              <a:rPr lang="en-US" smtClean="0"/>
              <a:pPr/>
              <a:t>‹#›</a:t>
            </a:fld>
            <a:endParaRPr lang="en-US"/>
          </a:p>
        </p:txBody>
      </p:sp>
    </p:spTree>
    <p:extLst>
      <p:ext uri="{BB962C8B-B14F-4D97-AF65-F5344CB8AC3E}">
        <p14:creationId xmlns:p14="http://schemas.microsoft.com/office/powerpoint/2010/main" val="159204748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Thank You - Dark">
    <p:bg>
      <p:bgPr>
        <a:solidFill>
          <a:schemeClr val="bg2"/>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1EF4510-D7D1-2D71-9415-BA82EEDEE529}"/>
              </a:ext>
            </a:extLst>
          </p:cNvPr>
          <p:cNvPicPr>
            <a:picLocks noChangeAspect="1"/>
          </p:cNvPicPr>
          <p:nvPr userDrawn="1"/>
        </p:nvPicPr>
        <p:blipFill>
          <a:blip r:embed="rId2"/>
          <a:srcRect t="14707" b="27545"/>
          <a:stretch/>
        </p:blipFill>
        <p:spPr>
          <a:xfrm>
            <a:off x="0" y="0"/>
            <a:ext cx="12192000" cy="3961547"/>
          </a:xfrm>
          <a:prstGeom prst="rect">
            <a:avLst/>
          </a:prstGeom>
        </p:spPr>
      </p:pic>
      <p:pic>
        <p:nvPicPr>
          <p:cNvPr id="10" name="Picture 9">
            <a:extLst>
              <a:ext uri="{FF2B5EF4-FFF2-40B4-BE49-F238E27FC236}">
                <a16:creationId xmlns:a16="http://schemas.microsoft.com/office/drawing/2014/main" id="{7390C7A2-64E7-FDCF-9909-65B0707DAA8B}"/>
              </a:ext>
            </a:extLst>
          </p:cNvPr>
          <p:cNvPicPr>
            <a:picLocks noChangeAspect="1"/>
          </p:cNvPicPr>
          <p:nvPr userDrawn="1"/>
        </p:nvPicPr>
        <p:blipFill>
          <a:blip r:embed="rId3"/>
          <a:stretch>
            <a:fillRect/>
          </a:stretch>
        </p:blipFill>
        <p:spPr>
          <a:xfrm>
            <a:off x="0" y="2926080"/>
            <a:ext cx="12192000" cy="846667"/>
          </a:xfrm>
          <a:prstGeom prst="rect">
            <a:avLst/>
          </a:prstGeom>
        </p:spPr>
      </p:pic>
      <p:sp>
        <p:nvSpPr>
          <p:cNvPr id="11" name="Rounded Rectangle 10">
            <a:extLst>
              <a:ext uri="{FF2B5EF4-FFF2-40B4-BE49-F238E27FC236}">
                <a16:creationId xmlns:a16="http://schemas.microsoft.com/office/drawing/2014/main" id="{B04B0CCF-E49B-89DB-BAA5-BCC29C7B1EC8}"/>
              </a:ext>
            </a:extLst>
          </p:cNvPr>
          <p:cNvSpPr/>
          <p:nvPr userDrawn="1"/>
        </p:nvSpPr>
        <p:spPr>
          <a:xfrm>
            <a:off x="0" y="3505200"/>
            <a:ext cx="12192000" cy="3352800"/>
          </a:xfrm>
          <a:prstGeom prst="roundRect">
            <a:avLst>
              <a:gd name="adj" fmla="val 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49C36BB-9E02-1F7A-291D-7729667F4A08}"/>
              </a:ext>
            </a:extLst>
          </p:cNvPr>
          <p:cNvSpPr>
            <a:spLocks noGrp="1"/>
          </p:cNvSpPr>
          <p:nvPr>
            <p:ph type="ctrTitle" hasCustomPrompt="1"/>
          </p:nvPr>
        </p:nvSpPr>
        <p:spPr>
          <a:xfrm>
            <a:off x="871891" y="3039385"/>
            <a:ext cx="6744392" cy="1342688"/>
          </a:xfrm>
        </p:spPr>
        <p:txBody>
          <a:bodyPr anchor="b">
            <a:normAutofit/>
          </a:bodyPr>
          <a:lstStyle>
            <a:lvl1pPr algn="l">
              <a:defRPr sz="3600"/>
            </a:lvl1pPr>
          </a:lstStyle>
          <a:p>
            <a:r>
              <a:rPr lang="en-US"/>
              <a:t>Thank You</a:t>
            </a:r>
          </a:p>
        </p:txBody>
      </p:sp>
      <p:cxnSp>
        <p:nvCxnSpPr>
          <p:cNvPr id="3" name="Straight Connector 2">
            <a:extLst>
              <a:ext uri="{FF2B5EF4-FFF2-40B4-BE49-F238E27FC236}">
                <a16:creationId xmlns:a16="http://schemas.microsoft.com/office/drawing/2014/main" id="{86099B71-1507-5C6F-2D6B-3B61E543322A}"/>
              </a:ext>
            </a:extLst>
          </p:cNvPr>
          <p:cNvCxnSpPr>
            <a:cxnSpLocks/>
          </p:cNvCxnSpPr>
          <p:nvPr userDrawn="1"/>
        </p:nvCxnSpPr>
        <p:spPr>
          <a:xfrm>
            <a:off x="941901" y="4562067"/>
            <a:ext cx="3368842" cy="0"/>
          </a:xfrm>
          <a:prstGeom prst="line">
            <a:avLst/>
          </a:prstGeom>
          <a:ln w="12700">
            <a:solidFill>
              <a:schemeClr val="tx2">
                <a:lumMod val="25000"/>
                <a:lumOff val="75000"/>
              </a:schemeClr>
            </a:solidFill>
          </a:ln>
        </p:spPr>
        <p:style>
          <a:lnRef idx="2">
            <a:schemeClr val="accent1"/>
          </a:lnRef>
          <a:fillRef idx="0">
            <a:schemeClr val="accent1"/>
          </a:fillRef>
          <a:effectRef idx="1">
            <a:schemeClr val="accent1"/>
          </a:effectRef>
          <a:fontRef idx="minor">
            <a:schemeClr val="tx1"/>
          </a:fontRef>
        </p:style>
      </p:cxnSp>
      <p:sp>
        <p:nvSpPr>
          <p:cNvPr id="5" name="TextBox 4">
            <a:extLst>
              <a:ext uri="{FF2B5EF4-FFF2-40B4-BE49-F238E27FC236}">
                <a16:creationId xmlns:a16="http://schemas.microsoft.com/office/drawing/2014/main" id="{30B6C350-0177-62A6-69D5-8435A207A86B}"/>
              </a:ext>
            </a:extLst>
          </p:cNvPr>
          <p:cNvSpPr txBox="1"/>
          <p:nvPr userDrawn="1"/>
        </p:nvSpPr>
        <p:spPr>
          <a:xfrm>
            <a:off x="8849242" y="5146856"/>
            <a:ext cx="2858575" cy="287515"/>
          </a:xfrm>
          <a:prstGeom prst="rect">
            <a:avLst/>
          </a:prstGeom>
        </p:spPr>
        <p:txBody>
          <a:bodyPr vert="horz" lIns="91440" tIns="45720" rIns="91440" bIns="45720" rtlCol="0" anchor="ctr">
            <a:noAutofit/>
          </a:bodyPr>
          <a:lstStyle>
            <a:lvl1pPr lvl="0" indent="0">
              <a:lnSpc>
                <a:spcPct val="90000"/>
              </a:lnSpc>
              <a:spcBef>
                <a:spcPts val="1000"/>
              </a:spcBef>
              <a:buFont typeface="Arial" panose="020B0604020202020204" pitchFamily="34" charset="0"/>
              <a:buNone/>
              <a:defRPr sz="1400" b="0" i="0" spc="100" baseline="0">
                <a:solidFill>
                  <a:schemeClr val="accent1"/>
                </a:solidFill>
                <a:latin typeface="Aptos Light" panose="020B0004020202020204" pitchFamily="34" charset="0"/>
                <a:cs typeface="Calibri" panose="020F0502020204030204" pitchFamily="34" charset="0"/>
              </a:defRPr>
            </a:lvl1pPr>
            <a:lvl2pPr marL="685800" indent="-228600">
              <a:lnSpc>
                <a:spcPct val="90000"/>
              </a:lnSpc>
              <a:spcBef>
                <a:spcPts val="500"/>
              </a:spcBef>
              <a:buFont typeface="Arial" panose="020B0604020202020204" pitchFamily="34" charset="0"/>
              <a:buChar char="•"/>
              <a:defRPr b="0" i="0">
                <a:latin typeface="Aptos Light" panose="020B0004020202020204" pitchFamily="34" charset="0"/>
                <a:cs typeface="Calibri" panose="020F0502020204030204" pitchFamily="34" charset="0"/>
              </a:defRPr>
            </a:lvl2pPr>
            <a:lvl3pPr marL="1143000" indent="-228600">
              <a:lnSpc>
                <a:spcPct val="90000"/>
              </a:lnSpc>
              <a:spcBef>
                <a:spcPts val="500"/>
              </a:spcBef>
              <a:buFont typeface="Arial" panose="020B0604020202020204" pitchFamily="34" charset="0"/>
              <a:buChar char="•"/>
              <a:defRPr sz="1600" b="0" i="0">
                <a:latin typeface="Aptos Light" panose="020B0004020202020204" pitchFamily="34" charset="0"/>
                <a:cs typeface="Calibri" panose="020F0502020204030204" pitchFamily="34" charset="0"/>
              </a:defRPr>
            </a:lvl3pPr>
            <a:lvl4pPr marL="1600200" indent="-228600">
              <a:lnSpc>
                <a:spcPct val="90000"/>
              </a:lnSpc>
              <a:spcBef>
                <a:spcPts val="500"/>
              </a:spcBef>
              <a:buFont typeface="Arial" panose="020B0604020202020204" pitchFamily="34" charset="0"/>
              <a:buChar char="•"/>
              <a:defRPr sz="1400" b="0" i="0">
                <a:latin typeface="Aptos Light" panose="020B0004020202020204" pitchFamily="34" charset="0"/>
                <a:cs typeface="Calibri" panose="020F0502020204030204" pitchFamily="34" charset="0"/>
              </a:defRPr>
            </a:lvl4pPr>
            <a:lvl5pPr marL="2057400" indent="-228600">
              <a:lnSpc>
                <a:spcPct val="90000"/>
              </a:lnSpc>
              <a:spcBef>
                <a:spcPts val="500"/>
              </a:spcBef>
              <a:buFont typeface="Arial" panose="020B0604020202020204" pitchFamily="34" charset="0"/>
              <a:buChar char="•"/>
              <a:defRPr sz="1400" b="0" i="0">
                <a:latin typeface="Aptos Light" panose="020B0004020202020204" pitchFamily="34" charset="0"/>
                <a:cs typeface="Calibri" panose="020F0502020204030204"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en-US" sz="1200" b="0" spc="0">
                <a:solidFill>
                  <a:schemeClr val="accent1"/>
                </a:solidFill>
                <a:latin typeface="Arial" panose="020B0604020202020204" pitchFamily="34" charset="0"/>
                <a:cs typeface="Arial" panose="020B0604020202020204" pitchFamily="34" charset="0"/>
              </a:rPr>
              <a:t>ParabilisMed.com</a:t>
            </a:r>
          </a:p>
        </p:txBody>
      </p:sp>
      <p:sp>
        <p:nvSpPr>
          <p:cNvPr id="7" name="TextBox 6">
            <a:extLst>
              <a:ext uri="{FF2B5EF4-FFF2-40B4-BE49-F238E27FC236}">
                <a16:creationId xmlns:a16="http://schemas.microsoft.com/office/drawing/2014/main" id="{F4FD56AD-CB03-A311-2AC1-4ECB36E06E55}"/>
              </a:ext>
            </a:extLst>
          </p:cNvPr>
          <p:cNvSpPr txBox="1"/>
          <p:nvPr userDrawn="1"/>
        </p:nvSpPr>
        <p:spPr>
          <a:xfrm>
            <a:off x="8849243" y="5496714"/>
            <a:ext cx="2858576" cy="541358"/>
          </a:xfrm>
          <a:prstGeom prst="rect">
            <a:avLst/>
          </a:prstGeom>
        </p:spPr>
        <p:txBody>
          <a:bodyPr vert="horz" lIns="91440" tIns="45720" rIns="91440" bIns="45720" rtlCol="0" anchor="ctr">
            <a:noAutofit/>
          </a:bodyPr>
          <a:lstStyle>
            <a:lvl1pPr lvl="0" indent="0">
              <a:lnSpc>
                <a:spcPct val="90000"/>
              </a:lnSpc>
              <a:spcBef>
                <a:spcPts val="1000"/>
              </a:spcBef>
              <a:buFont typeface="Arial" panose="020B0604020202020204" pitchFamily="34" charset="0"/>
              <a:buNone/>
              <a:defRPr sz="1400" b="0" i="0" spc="100" baseline="0">
                <a:solidFill>
                  <a:schemeClr val="accent1"/>
                </a:solidFill>
                <a:latin typeface="Aptos Light" panose="020B0004020202020204" pitchFamily="34" charset="0"/>
                <a:cs typeface="Calibri" panose="020F0502020204030204" pitchFamily="34" charset="0"/>
              </a:defRPr>
            </a:lvl1pPr>
            <a:lvl2pPr marL="685800" indent="-228600">
              <a:lnSpc>
                <a:spcPct val="90000"/>
              </a:lnSpc>
              <a:spcBef>
                <a:spcPts val="500"/>
              </a:spcBef>
              <a:buFont typeface="Arial" panose="020B0604020202020204" pitchFamily="34" charset="0"/>
              <a:buChar char="•"/>
              <a:defRPr b="0" i="0">
                <a:latin typeface="Aptos Light" panose="020B0004020202020204" pitchFamily="34" charset="0"/>
                <a:cs typeface="Calibri" panose="020F0502020204030204" pitchFamily="34" charset="0"/>
              </a:defRPr>
            </a:lvl2pPr>
            <a:lvl3pPr marL="1143000" indent="-228600">
              <a:lnSpc>
                <a:spcPct val="90000"/>
              </a:lnSpc>
              <a:spcBef>
                <a:spcPts val="500"/>
              </a:spcBef>
              <a:buFont typeface="Arial" panose="020B0604020202020204" pitchFamily="34" charset="0"/>
              <a:buChar char="•"/>
              <a:defRPr sz="1600" b="0" i="0">
                <a:latin typeface="Aptos Light" panose="020B0004020202020204" pitchFamily="34" charset="0"/>
                <a:cs typeface="Calibri" panose="020F0502020204030204" pitchFamily="34" charset="0"/>
              </a:defRPr>
            </a:lvl3pPr>
            <a:lvl4pPr marL="1600200" indent="-228600">
              <a:lnSpc>
                <a:spcPct val="90000"/>
              </a:lnSpc>
              <a:spcBef>
                <a:spcPts val="500"/>
              </a:spcBef>
              <a:buFont typeface="Arial" panose="020B0604020202020204" pitchFamily="34" charset="0"/>
              <a:buChar char="•"/>
              <a:defRPr sz="1400" b="0" i="0">
                <a:latin typeface="Aptos Light" panose="020B0004020202020204" pitchFamily="34" charset="0"/>
                <a:cs typeface="Calibri" panose="020F0502020204030204" pitchFamily="34" charset="0"/>
              </a:defRPr>
            </a:lvl4pPr>
            <a:lvl5pPr marL="2057400" indent="-228600">
              <a:lnSpc>
                <a:spcPct val="90000"/>
              </a:lnSpc>
              <a:spcBef>
                <a:spcPts val="500"/>
              </a:spcBef>
              <a:buFont typeface="Arial" panose="020B0604020202020204" pitchFamily="34" charset="0"/>
              <a:buChar char="•"/>
              <a:defRPr sz="1400" b="0" i="0">
                <a:latin typeface="Aptos Light" panose="020B0004020202020204" pitchFamily="34" charset="0"/>
                <a:cs typeface="Calibri" panose="020F0502020204030204"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lnSpc>
                <a:spcPct val="100000"/>
              </a:lnSpc>
              <a:spcBef>
                <a:spcPts val="0"/>
              </a:spcBef>
            </a:pPr>
            <a:r>
              <a:rPr lang="en-US" sz="1200" spc="0">
                <a:solidFill>
                  <a:schemeClr val="tx2">
                    <a:lumMod val="75000"/>
                    <a:lumOff val="25000"/>
                  </a:schemeClr>
                </a:solidFill>
                <a:latin typeface="Arial" panose="020B0604020202020204" pitchFamily="34" charset="0"/>
                <a:cs typeface="Arial" panose="020B0604020202020204" pitchFamily="34" charset="0"/>
              </a:rPr>
              <a:t>Cambridge Discovery Park</a:t>
            </a:r>
          </a:p>
          <a:p>
            <a:pPr lvl="0">
              <a:lnSpc>
                <a:spcPct val="100000"/>
              </a:lnSpc>
              <a:spcBef>
                <a:spcPts val="0"/>
              </a:spcBef>
            </a:pPr>
            <a:r>
              <a:rPr lang="en-US" sz="1200" spc="0">
                <a:solidFill>
                  <a:schemeClr val="tx2">
                    <a:lumMod val="75000"/>
                    <a:lumOff val="25000"/>
                  </a:schemeClr>
                </a:solidFill>
                <a:latin typeface="Arial" panose="020B0604020202020204" pitchFamily="34" charset="0"/>
                <a:cs typeface="Arial" panose="020B0604020202020204" pitchFamily="34" charset="0"/>
              </a:rPr>
              <a:t>30 Acorn Park Drive</a:t>
            </a:r>
            <a:br>
              <a:rPr lang="en-US" sz="1200" spc="0">
                <a:solidFill>
                  <a:schemeClr val="tx2">
                    <a:lumMod val="75000"/>
                    <a:lumOff val="25000"/>
                  </a:schemeClr>
                </a:solidFill>
                <a:latin typeface="Arial" panose="020B0604020202020204" pitchFamily="34" charset="0"/>
                <a:cs typeface="Arial" panose="020B0604020202020204" pitchFamily="34" charset="0"/>
              </a:rPr>
            </a:br>
            <a:r>
              <a:rPr lang="en-US" sz="1200" spc="0">
                <a:solidFill>
                  <a:schemeClr val="tx2">
                    <a:lumMod val="75000"/>
                    <a:lumOff val="25000"/>
                  </a:schemeClr>
                </a:solidFill>
                <a:latin typeface="Arial" panose="020B0604020202020204" pitchFamily="34" charset="0"/>
                <a:cs typeface="Arial" panose="020B0604020202020204" pitchFamily="34" charset="0"/>
              </a:rPr>
              <a:t>Cambridge, MA 02140</a:t>
            </a:r>
          </a:p>
        </p:txBody>
      </p:sp>
      <p:pic>
        <p:nvPicPr>
          <p:cNvPr id="9" name="Graphic 8">
            <a:extLst>
              <a:ext uri="{FF2B5EF4-FFF2-40B4-BE49-F238E27FC236}">
                <a16:creationId xmlns:a16="http://schemas.microsoft.com/office/drawing/2014/main" id="{D876A460-2449-DEAC-7C76-1C5052B2470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941901" y="5056114"/>
            <a:ext cx="2286000" cy="1018039"/>
          </a:xfrm>
          <a:prstGeom prst="rect">
            <a:avLst/>
          </a:prstGeom>
        </p:spPr>
      </p:pic>
      <p:sp>
        <p:nvSpPr>
          <p:cNvPr id="13" name="Rectangle 12">
            <a:extLst>
              <a:ext uri="{FF2B5EF4-FFF2-40B4-BE49-F238E27FC236}">
                <a16:creationId xmlns:a16="http://schemas.microsoft.com/office/drawing/2014/main" id="{95BA972B-3250-C38F-A13C-9EE4147476A5}"/>
              </a:ext>
            </a:extLst>
          </p:cNvPr>
          <p:cNvSpPr/>
          <p:nvPr userDrawn="1"/>
        </p:nvSpPr>
        <p:spPr>
          <a:xfrm>
            <a:off x="0" y="6758432"/>
            <a:ext cx="12192000" cy="109728"/>
          </a:xfrm>
          <a:prstGeom prst="rect">
            <a:avLst/>
          </a:prstGeom>
          <a:gradFill>
            <a:gsLst>
              <a:gs pos="100000">
                <a:schemeClr val="accent1"/>
              </a:gs>
              <a:gs pos="0">
                <a:schemeClr val="accent4">
                  <a:lumMod val="40000"/>
                  <a:lumOff val="60000"/>
                </a:schemeClr>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5">
            <a:extLst>
              <a:ext uri="{FF2B5EF4-FFF2-40B4-BE49-F238E27FC236}">
                <a16:creationId xmlns:a16="http://schemas.microsoft.com/office/drawing/2014/main" id="{2573CA13-FA75-7EBD-D23A-ECB92514C902}"/>
              </a:ext>
            </a:extLst>
          </p:cNvPr>
          <p:cNvSpPr txBox="1">
            <a:spLocks/>
          </p:cNvSpPr>
          <p:nvPr userDrawn="1"/>
        </p:nvSpPr>
        <p:spPr>
          <a:xfrm>
            <a:off x="8661400" y="6356350"/>
            <a:ext cx="2799080" cy="365125"/>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tx2">
                    <a:lumMod val="50000"/>
                    <a:lumOff val="50000"/>
                  </a:schemeClr>
                </a:solidFill>
                <a:latin typeface="Aptos" panose="020B0004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©Parabilis Medicines, Inc.  All rights reserved.      |</a:t>
            </a:r>
          </a:p>
        </p:txBody>
      </p:sp>
      <p:sp>
        <p:nvSpPr>
          <p:cNvPr id="12" name="Slide Number Placeholder 5">
            <a:extLst>
              <a:ext uri="{FF2B5EF4-FFF2-40B4-BE49-F238E27FC236}">
                <a16:creationId xmlns:a16="http://schemas.microsoft.com/office/drawing/2014/main" id="{05502D50-8A98-6715-5BE7-6B162ADE7454}"/>
              </a:ext>
            </a:extLst>
          </p:cNvPr>
          <p:cNvSpPr>
            <a:spLocks noGrp="1"/>
          </p:cNvSpPr>
          <p:nvPr>
            <p:ph type="sldNum" sz="quarter" idx="4"/>
          </p:nvPr>
        </p:nvSpPr>
        <p:spPr>
          <a:xfrm>
            <a:off x="11318240" y="6356350"/>
            <a:ext cx="548640" cy="365125"/>
          </a:xfrm>
          <a:prstGeom prst="rect">
            <a:avLst/>
          </a:prstGeom>
        </p:spPr>
        <p:txBody>
          <a:bodyPr vert="horz" lIns="91440" tIns="45720" rIns="91440" bIns="45720" rtlCol="0" anchor="ctr"/>
          <a:lstStyle>
            <a:lvl1pPr algn="r">
              <a:defRPr sz="900">
                <a:solidFill>
                  <a:schemeClr val="tx2">
                    <a:lumMod val="50000"/>
                    <a:lumOff val="50000"/>
                  </a:schemeClr>
                </a:solidFill>
              </a:defRPr>
            </a:lvl1pPr>
          </a:lstStyle>
          <a:p>
            <a:fld id="{4EB18272-EACE-1E49-9A3E-A8ED852E9F04}" type="slidenum">
              <a:rPr lang="en-US" smtClean="0"/>
              <a:pPr/>
              <a:t>‹#›</a:t>
            </a:fld>
            <a:endParaRPr lang="en-US"/>
          </a:p>
        </p:txBody>
      </p:sp>
    </p:spTree>
    <p:extLst>
      <p:ext uri="{BB962C8B-B14F-4D97-AF65-F5344CB8AC3E}">
        <p14:creationId xmlns:p14="http://schemas.microsoft.com/office/powerpoint/2010/main" val="48071294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13" name="Title 12"/>
          <p:cNvSpPr>
            <a:spLocks noGrp="1"/>
          </p:cNvSpPr>
          <p:nvPr>
            <p:ph type="title"/>
          </p:nvPr>
        </p:nvSpPr>
        <p:spPr>
          <a:xfrm>
            <a:off x="303292" y="274638"/>
            <a:ext cx="10213460" cy="639762"/>
          </a:xfrm>
          <a:prstGeom prst="rect">
            <a:avLst/>
          </a:prstGeom>
        </p:spPr>
        <p:txBody>
          <a:bodyPr anchor="ctr"/>
          <a:lstStyle>
            <a:lvl1pPr>
              <a:defRPr>
                <a:solidFill>
                  <a:schemeClr val="tx1"/>
                </a:solidFill>
                <a:latin typeface="Arial" panose="020B0604020202020204" pitchFamily="34" charset="0"/>
                <a:cs typeface="Arial" panose="020B0604020202020204" pitchFamily="34" charset="0"/>
              </a:defRPr>
            </a:lvl1pPr>
          </a:lstStyle>
          <a:p>
            <a:r>
              <a:rPr lang="en-US"/>
              <a:t>Click to edit Master title style</a:t>
            </a:r>
          </a:p>
        </p:txBody>
      </p:sp>
      <p:sp>
        <p:nvSpPr>
          <p:cNvPr id="3" name="Content Placeholder 2">
            <a:extLst>
              <a:ext uri="{FF2B5EF4-FFF2-40B4-BE49-F238E27FC236}">
                <a16:creationId xmlns:a16="http://schemas.microsoft.com/office/drawing/2014/main" id="{1C04AF6C-2EBE-DF4F-8CD2-4209807A7C24}"/>
              </a:ext>
            </a:extLst>
          </p:cNvPr>
          <p:cNvSpPr>
            <a:spLocks noGrp="1"/>
          </p:cNvSpPr>
          <p:nvPr>
            <p:ph sz="quarter" idx="13"/>
          </p:nvPr>
        </p:nvSpPr>
        <p:spPr>
          <a:xfrm>
            <a:off x="303291" y="1143000"/>
            <a:ext cx="11583829" cy="5210501"/>
          </a:xfrm>
          <a:prstGeom prst="rect">
            <a:avLst/>
          </a:prstGeom>
        </p:spPr>
        <p:txBody>
          <a:bodyPr/>
          <a:lstStyle>
            <a:lvl1pPr marL="231775" indent="-231775">
              <a:buClr>
                <a:schemeClr val="tx1"/>
              </a:buClr>
              <a:buFont typeface="Arial" panose="020B0604020202020204" pitchFamily="34" charset="0"/>
              <a:buChar char="•"/>
              <a:tabLst/>
              <a:defRPr sz="2200" b="0">
                <a:solidFill>
                  <a:schemeClr val="tx1"/>
                </a:solidFill>
                <a:latin typeface="Arial" panose="020B0604020202020204" pitchFamily="34" charset="0"/>
                <a:cs typeface="Arial" panose="020B0604020202020204" pitchFamily="34" charset="0"/>
              </a:defRPr>
            </a:lvl1pPr>
            <a:lvl2pPr marL="687388" indent="-230188">
              <a:buClr>
                <a:schemeClr val="tx1"/>
              </a:buClr>
              <a:buFont typeface="Arial" panose="020B0604020202020204" pitchFamily="34" charset="0"/>
              <a:buChar char="•"/>
              <a:tabLst/>
              <a:defRPr sz="2000" b="0">
                <a:solidFill>
                  <a:schemeClr val="tx1"/>
                </a:solidFill>
                <a:latin typeface="Arial" panose="020B0604020202020204" pitchFamily="34" charset="0"/>
                <a:cs typeface="Arial" panose="020B0604020202020204" pitchFamily="34" charset="0"/>
              </a:defRPr>
            </a:lvl2pPr>
            <a:lvl3pPr marL="1152525" indent="-238125">
              <a:buClr>
                <a:schemeClr val="tx1"/>
              </a:buClr>
              <a:buFont typeface="Arial" panose="020B0604020202020204" pitchFamily="34" charset="0"/>
              <a:buChar char="•"/>
              <a:tabLst/>
              <a:defRPr sz="1800" b="0">
                <a:solidFill>
                  <a:schemeClr val="tx1"/>
                </a:solidFill>
                <a:latin typeface="Arial" panose="020B0604020202020204" pitchFamily="34" charset="0"/>
                <a:cs typeface="Arial" panose="020B0604020202020204" pitchFamily="34" charset="0"/>
              </a:defRPr>
            </a:lvl3pPr>
            <a:lvl4pPr>
              <a:buClr>
                <a:schemeClr val="tx1"/>
              </a:buClr>
              <a:defRPr b="0">
                <a:solidFill>
                  <a:schemeClr val="tx1"/>
                </a:solidFill>
                <a:latin typeface="Arial" panose="020B0604020202020204" pitchFamily="34" charset="0"/>
                <a:cs typeface="Arial" panose="020B0604020202020204" pitchFamily="34" charset="0"/>
              </a:defRPr>
            </a:lvl4pPr>
            <a:lvl5pPr>
              <a:defRPr b="0">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8BCCBBD-1C7C-5C54-14BB-38C42AC4C902}"/>
              </a:ext>
            </a:extLst>
          </p:cNvPr>
          <p:cNvSpPr txBox="1">
            <a:spLocks/>
          </p:cNvSpPr>
          <p:nvPr userDrawn="1"/>
        </p:nvSpPr>
        <p:spPr>
          <a:xfrm>
            <a:off x="303292" y="6492876"/>
            <a:ext cx="2742327" cy="365125"/>
          </a:xfrm>
          <a:prstGeom prst="rect">
            <a:avLst/>
          </a:prstGeom>
        </p:spPr>
        <p:txBody>
          <a:bodyPr anchor="ctr"/>
          <a:lstStyle>
            <a:defPPr>
              <a:defRPr lang="en-US"/>
            </a:defPPr>
            <a:lvl1pPr algn="l" rtl="0" fontAlgn="base">
              <a:spcBef>
                <a:spcPct val="20000"/>
              </a:spcBef>
              <a:spcAft>
                <a:spcPct val="0"/>
              </a:spcAft>
              <a:defRPr sz="1050" kern="1200">
                <a:solidFill>
                  <a:schemeClr val="accent2">
                    <a:lumMod val="60000"/>
                    <a:lumOff val="40000"/>
                  </a:schemeClr>
                </a:solidFill>
                <a:latin typeface="Arial" pitchFamily="-80" charset="0"/>
                <a:ea typeface="Geneva" pitchFamily="-80" charset="0"/>
                <a:cs typeface="Geneva" pitchFamily="-80" charset="0"/>
              </a:defRPr>
            </a:lvl1pPr>
            <a:lvl2pPr marL="457200" algn="l" rtl="0" fontAlgn="base">
              <a:spcBef>
                <a:spcPct val="20000"/>
              </a:spcBef>
              <a:spcAft>
                <a:spcPct val="0"/>
              </a:spcAft>
              <a:defRPr kern="1200">
                <a:solidFill>
                  <a:schemeClr val="tx1"/>
                </a:solidFill>
                <a:latin typeface="Arial" pitchFamily="-80" charset="0"/>
                <a:ea typeface="Geneva" pitchFamily="-80" charset="0"/>
                <a:cs typeface="Geneva" pitchFamily="-80" charset="0"/>
              </a:defRPr>
            </a:lvl2pPr>
            <a:lvl3pPr marL="914400" algn="l" rtl="0" fontAlgn="base">
              <a:spcBef>
                <a:spcPct val="20000"/>
              </a:spcBef>
              <a:spcAft>
                <a:spcPct val="0"/>
              </a:spcAft>
              <a:defRPr kern="1200">
                <a:solidFill>
                  <a:schemeClr val="tx1"/>
                </a:solidFill>
                <a:latin typeface="Arial" pitchFamily="-80" charset="0"/>
                <a:ea typeface="Geneva" pitchFamily="-80" charset="0"/>
                <a:cs typeface="Geneva" pitchFamily="-80" charset="0"/>
              </a:defRPr>
            </a:lvl3pPr>
            <a:lvl4pPr marL="1371600" algn="l" rtl="0" fontAlgn="base">
              <a:spcBef>
                <a:spcPct val="20000"/>
              </a:spcBef>
              <a:spcAft>
                <a:spcPct val="0"/>
              </a:spcAft>
              <a:defRPr kern="1200">
                <a:solidFill>
                  <a:schemeClr val="tx1"/>
                </a:solidFill>
                <a:latin typeface="Arial" pitchFamily="-80" charset="0"/>
                <a:ea typeface="Geneva" pitchFamily="-80" charset="0"/>
                <a:cs typeface="Geneva" pitchFamily="-80" charset="0"/>
              </a:defRPr>
            </a:lvl4pPr>
            <a:lvl5pPr marL="1828800" algn="l" rtl="0" fontAlgn="base">
              <a:spcBef>
                <a:spcPct val="20000"/>
              </a:spcBef>
              <a:spcAft>
                <a:spcPct val="0"/>
              </a:spcAft>
              <a:defRPr kern="1200">
                <a:solidFill>
                  <a:schemeClr val="tx1"/>
                </a:solidFill>
                <a:latin typeface="Arial" pitchFamily="-80" charset="0"/>
                <a:ea typeface="Geneva" pitchFamily="-80" charset="0"/>
                <a:cs typeface="Geneva" pitchFamily="-80" charset="0"/>
              </a:defRPr>
            </a:lvl5pPr>
            <a:lvl6pPr marL="2286000" algn="l" defTabSz="457200" rtl="0" eaLnBrk="1" latinLnBrk="0" hangingPunct="1">
              <a:defRPr kern="1200">
                <a:solidFill>
                  <a:schemeClr val="tx1"/>
                </a:solidFill>
                <a:latin typeface="Arial" pitchFamily="-80" charset="0"/>
                <a:ea typeface="Geneva" pitchFamily="-80" charset="0"/>
                <a:cs typeface="Geneva" pitchFamily="-80" charset="0"/>
              </a:defRPr>
            </a:lvl6pPr>
            <a:lvl7pPr marL="2743200" algn="l" defTabSz="457200" rtl="0" eaLnBrk="1" latinLnBrk="0" hangingPunct="1">
              <a:defRPr kern="1200">
                <a:solidFill>
                  <a:schemeClr val="tx1"/>
                </a:solidFill>
                <a:latin typeface="Arial" pitchFamily="-80" charset="0"/>
                <a:ea typeface="Geneva" pitchFamily="-80" charset="0"/>
                <a:cs typeface="Geneva" pitchFamily="-80" charset="0"/>
              </a:defRPr>
            </a:lvl7pPr>
            <a:lvl8pPr marL="3200400" algn="l" defTabSz="457200" rtl="0" eaLnBrk="1" latinLnBrk="0" hangingPunct="1">
              <a:defRPr kern="1200">
                <a:solidFill>
                  <a:schemeClr val="tx1"/>
                </a:solidFill>
                <a:latin typeface="Arial" pitchFamily="-80" charset="0"/>
                <a:ea typeface="Geneva" pitchFamily="-80" charset="0"/>
                <a:cs typeface="Geneva" pitchFamily="-80" charset="0"/>
              </a:defRPr>
            </a:lvl8pPr>
            <a:lvl9pPr marL="3657600" algn="l" defTabSz="457200" rtl="0" eaLnBrk="1" latinLnBrk="0" hangingPunct="1">
              <a:defRPr kern="1200">
                <a:solidFill>
                  <a:schemeClr val="tx1"/>
                </a:solidFill>
                <a:latin typeface="Arial" pitchFamily="-80" charset="0"/>
                <a:ea typeface="Geneva" pitchFamily="-80" charset="0"/>
                <a:cs typeface="Geneva" pitchFamily="-80" charset="0"/>
              </a:defRPr>
            </a:lvl9pPr>
          </a:lstStyle>
          <a:p>
            <a:pPr>
              <a:defRPr/>
            </a:pPr>
            <a:fld id="{DFAA8135-DD2B-6E43-9A5E-239FD959F40D}" type="datetime1">
              <a:rPr lang="en-US" sz="1050" smtClean="0">
                <a:solidFill>
                  <a:schemeClr val="tx1"/>
                </a:solidFill>
                <a:latin typeface="Arial" panose="020B0604020202020204" pitchFamily="34" charset="0"/>
                <a:cs typeface="Arial" panose="020B0604020202020204" pitchFamily="34" charset="0"/>
              </a:rPr>
              <a:pPr>
                <a:defRPr/>
              </a:pPr>
              <a:t>4/9/25</a:t>
            </a:fld>
            <a:endParaRPr lang="en-US" sz="1050">
              <a:solidFill>
                <a:schemeClr val="tx1"/>
              </a:solidFill>
              <a:latin typeface="Arial" panose="020B0604020202020204" pitchFamily="34" charset="0"/>
              <a:cs typeface="Arial" panose="020B0604020202020204" pitchFamily="34" charset="0"/>
            </a:endParaRPr>
          </a:p>
        </p:txBody>
      </p:sp>
      <p:sp>
        <p:nvSpPr>
          <p:cNvPr id="6" name="Slide Number Placeholder 5">
            <a:extLst>
              <a:ext uri="{FF2B5EF4-FFF2-40B4-BE49-F238E27FC236}">
                <a16:creationId xmlns:a16="http://schemas.microsoft.com/office/drawing/2014/main" id="{AC248809-DFBC-6517-64A9-460C57C564F8}"/>
              </a:ext>
            </a:extLst>
          </p:cNvPr>
          <p:cNvSpPr txBox="1">
            <a:spLocks/>
          </p:cNvSpPr>
          <p:nvPr userDrawn="1"/>
        </p:nvSpPr>
        <p:spPr>
          <a:xfrm>
            <a:off x="5714900" y="6492876"/>
            <a:ext cx="760610" cy="365125"/>
          </a:xfrm>
          <a:prstGeom prst="rect">
            <a:avLst/>
          </a:prstGeom>
        </p:spPr>
        <p:txBody>
          <a:bodyPr anchor="ctr"/>
          <a:lstStyle>
            <a:defPPr>
              <a:defRPr lang="en-US"/>
            </a:defPPr>
            <a:lvl1pPr algn="r" rtl="0" fontAlgn="base">
              <a:spcBef>
                <a:spcPct val="20000"/>
              </a:spcBef>
              <a:spcAft>
                <a:spcPct val="0"/>
              </a:spcAft>
              <a:defRPr sz="1050" kern="1200">
                <a:solidFill>
                  <a:schemeClr val="accent2">
                    <a:lumMod val="60000"/>
                    <a:lumOff val="40000"/>
                  </a:schemeClr>
                </a:solidFill>
                <a:latin typeface="Arial" pitchFamily="-80" charset="0"/>
                <a:ea typeface="Geneva" pitchFamily="-80" charset="0"/>
                <a:cs typeface="Geneva" pitchFamily="-80" charset="0"/>
              </a:defRPr>
            </a:lvl1pPr>
            <a:lvl2pPr marL="457200" algn="l" rtl="0" fontAlgn="base">
              <a:spcBef>
                <a:spcPct val="20000"/>
              </a:spcBef>
              <a:spcAft>
                <a:spcPct val="0"/>
              </a:spcAft>
              <a:defRPr kern="1200">
                <a:solidFill>
                  <a:schemeClr val="tx1"/>
                </a:solidFill>
                <a:latin typeface="Arial" pitchFamily="-80" charset="0"/>
                <a:ea typeface="Geneva" pitchFamily="-80" charset="0"/>
                <a:cs typeface="Geneva" pitchFamily="-80" charset="0"/>
              </a:defRPr>
            </a:lvl2pPr>
            <a:lvl3pPr marL="914400" algn="l" rtl="0" fontAlgn="base">
              <a:spcBef>
                <a:spcPct val="20000"/>
              </a:spcBef>
              <a:spcAft>
                <a:spcPct val="0"/>
              </a:spcAft>
              <a:defRPr kern="1200">
                <a:solidFill>
                  <a:schemeClr val="tx1"/>
                </a:solidFill>
                <a:latin typeface="Arial" pitchFamily="-80" charset="0"/>
                <a:ea typeface="Geneva" pitchFamily="-80" charset="0"/>
                <a:cs typeface="Geneva" pitchFamily="-80" charset="0"/>
              </a:defRPr>
            </a:lvl3pPr>
            <a:lvl4pPr marL="1371600" algn="l" rtl="0" fontAlgn="base">
              <a:spcBef>
                <a:spcPct val="20000"/>
              </a:spcBef>
              <a:spcAft>
                <a:spcPct val="0"/>
              </a:spcAft>
              <a:defRPr kern="1200">
                <a:solidFill>
                  <a:schemeClr val="tx1"/>
                </a:solidFill>
                <a:latin typeface="Arial" pitchFamily="-80" charset="0"/>
                <a:ea typeface="Geneva" pitchFamily="-80" charset="0"/>
                <a:cs typeface="Geneva" pitchFamily="-80" charset="0"/>
              </a:defRPr>
            </a:lvl4pPr>
            <a:lvl5pPr marL="1828800" algn="l" rtl="0" fontAlgn="base">
              <a:spcBef>
                <a:spcPct val="20000"/>
              </a:spcBef>
              <a:spcAft>
                <a:spcPct val="0"/>
              </a:spcAft>
              <a:defRPr kern="1200">
                <a:solidFill>
                  <a:schemeClr val="tx1"/>
                </a:solidFill>
                <a:latin typeface="Arial" pitchFamily="-80" charset="0"/>
                <a:ea typeface="Geneva" pitchFamily="-80" charset="0"/>
                <a:cs typeface="Geneva" pitchFamily="-80" charset="0"/>
              </a:defRPr>
            </a:lvl5pPr>
            <a:lvl6pPr marL="2286000" algn="l" defTabSz="457200" rtl="0" eaLnBrk="1" latinLnBrk="0" hangingPunct="1">
              <a:defRPr kern="1200">
                <a:solidFill>
                  <a:schemeClr val="tx1"/>
                </a:solidFill>
                <a:latin typeface="Arial" pitchFamily="-80" charset="0"/>
                <a:ea typeface="Geneva" pitchFamily="-80" charset="0"/>
                <a:cs typeface="Geneva" pitchFamily="-80" charset="0"/>
              </a:defRPr>
            </a:lvl6pPr>
            <a:lvl7pPr marL="2743200" algn="l" defTabSz="457200" rtl="0" eaLnBrk="1" latinLnBrk="0" hangingPunct="1">
              <a:defRPr kern="1200">
                <a:solidFill>
                  <a:schemeClr val="tx1"/>
                </a:solidFill>
                <a:latin typeface="Arial" pitchFamily="-80" charset="0"/>
                <a:ea typeface="Geneva" pitchFamily="-80" charset="0"/>
                <a:cs typeface="Geneva" pitchFamily="-80" charset="0"/>
              </a:defRPr>
            </a:lvl7pPr>
            <a:lvl8pPr marL="3200400" algn="l" defTabSz="457200" rtl="0" eaLnBrk="1" latinLnBrk="0" hangingPunct="1">
              <a:defRPr kern="1200">
                <a:solidFill>
                  <a:schemeClr val="tx1"/>
                </a:solidFill>
                <a:latin typeface="Arial" pitchFamily="-80" charset="0"/>
                <a:ea typeface="Geneva" pitchFamily="-80" charset="0"/>
                <a:cs typeface="Geneva" pitchFamily="-80" charset="0"/>
              </a:defRPr>
            </a:lvl8pPr>
            <a:lvl9pPr marL="3657600" algn="l" defTabSz="457200" rtl="0" eaLnBrk="1" latinLnBrk="0" hangingPunct="1">
              <a:defRPr kern="1200">
                <a:solidFill>
                  <a:schemeClr val="tx1"/>
                </a:solidFill>
                <a:latin typeface="Arial" pitchFamily="-80" charset="0"/>
                <a:ea typeface="Geneva" pitchFamily="-80" charset="0"/>
                <a:cs typeface="Geneva" pitchFamily="-80" charset="0"/>
              </a:defRPr>
            </a:lvl9pPr>
          </a:lstStyle>
          <a:p>
            <a:pPr algn="ctr">
              <a:defRPr/>
            </a:pPr>
            <a:fld id="{8F3BE24E-0587-4827-A31C-49006318D2F2}" type="slidenum">
              <a:rPr lang="en-US" sz="1050" smtClean="0">
                <a:solidFill>
                  <a:schemeClr val="tx1"/>
                </a:solidFill>
                <a:latin typeface="Arial" panose="020B0604020202020204" pitchFamily="34" charset="0"/>
                <a:cs typeface="Arial" panose="020B0604020202020204" pitchFamily="34" charset="0"/>
              </a:rPr>
              <a:pPr algn="ctr">
                <a:defRPr/>
              </a:pPr>
              <a:t>‹#›</a:t>
            </a:fld>
            <a:endParaRPr lang="en-US" sz="1050">
              <a:solidFill>
                <a:schemeClr val="tx1"/>
              </a:solidFill>
              <a:latin typeface="Arial" panose="020B0604020202020204" pitchFamily="34" charset="0"/>
              <a:cs typeface="Arial" panose="020B0604020202020204" pitchFamily="34" charset="0"/>
            </a:endParaRPr>
          </a:p>
        </p:txBody>
      </p:sp>
      <p:sp>
        <p:nvSpPr>
          <p:cNvPr id="2" name="Footer Placeholder 4">
            <a:extLst>
              <a:ext uri="{FF2B5EF4-FFF2-40B4-BE49-F238E27FC236}">
                <a16:creationId xmlns:a16="http://schemas.microsoft.com/office/drawing/2014/main" id="{DE898448-F54C-5B9F-BD35-DEDCE17A369C}"/>
              </a:ext>
            </a:extLst>
          </p:cNvPr>
          <p:cNvSpPr txBox="1">
            <a:spLocks/>
          </p:cNvSpPr>
          <p:nvPr userDrawn="1"/>
        </p:nvSpPr>
        <p:spPr>
          <a:xfrm>
            <a:off x="1294149" y="6492873"/>
            <a:ext cx="1295737" cy="365125"/>
          </a:xfrm>
          <a:prstGeom prst="rect">
            <a:avLst/>
          </a:prstGeom>
        </p:spPr>
        <p:txBody>
          <a:bodyPr anchor="ctr"/>
          <a:lstStyle>
            <a:defPPr>
              <a:defRPr lang="en-US"/>
            </a:defPPr>
            <a:lvl1pPr algn="ctr" rtl="0" fontAlgn="base">
              <a:spcBef>
                <a:spcPct val="20000"/>
              </a:spcBef>
              <a:spcAft>
                <a:spcPct val="0"/>
              </a:spcAft>
              <a:defRPr sz="1050" kern="1200">
                <a:solidFill>
                  <a:schemeClr val="accent2">
                    <a:lumMod val="60000"/>
                    <a:lumOff val="40000"/>
                  </a:schemeClr>
                </a:solidFill>
                <a:latin typeface="Arial" pitchFamily="-80" charset="0"/>
                <a:ea typeface="Geneva" pitchFamily="-80" charset="0"/>
                <a:cs typeface="Geneva" pitchFamily="-80" charset="0"/>
              </a:defRPr>
            </a:lvl1pPr>
            <a:lvl2pPr marL="457200" algn="l" rtl="0" fontAlgn="base">
              <a:spcBef>
                <a:spcPct val="20000"/>
              </a:spcBef>
              <a:spcAft>
                <a:spcPct val="0"/>
              </a:spcAft>
              <a:defRPr kern="1200">
                <a:solidFill>
                  <a:schemeClr val="tx1"/>
                </a:solidFill>
                <a:latin typeface="Arial" pitchFamily="-80" charset="0"/>
                <a:ea typeface="Geneva" pitchFamily="-80" charset="0"/>
                <a:cs typeface="Geneva" pitchFamily="-80" charset="0"/>
              </a:defRPr>
            </a:lvl2pPr>
            <a:lvl3pPr marL="914400" algn="l" rtl="0" fontAlgn="base">
              <a:spcBef>
                <a:spcPct val="20000"/>
              </a:spcBef>
              <a:spcAft>
                <a:spcPct val="0"/>
              </a:spcAft>
              <a:defRPr kern="1200">
                <a:solidFill>
                  <a:schemeClr val="tx1"/>
                </a:solidFill>
                <a:latin typeface="Arial" pitchFamily="-80" charset="0"/>
                <a:ea typeface="Geneva" pitchFamily="-80" charset="0"/>
                <a:cs typeface="Geneva" pitchFamily="-80" charset="0"/>
              </a:defRPr>
            </a:lvl3pPr>
            <a:lvl4pPr marL="1371600" algn="l" rtl="0" fontAlgn="base">
              <a:spcBef>
                <a:spcPct val="20000"/>
              </a:spcBef>
              <a:spcAft>
                <a:spcPct val="0"/>
              </a:spcAft>
              <a:defRPr kern="1200">
                <a:solidFill>
                  <a:schemeClr val="tx1"/>
                </a:solidFill>
                <a:latin typeface="Arial" pitchFamily="-80" charset="0"/>
                <a:ea typeface="Geneva" pitchFamily="-80" charset="0"/>
                <a:cs typeface="Geneva" pitchFamily="-80" charset="0"/>
              </a:defRPr>
            </a:lvl4pPr>
            <a:lvl5pPr marL="1828800" algn="l" rtl="0" fontAlgn="base">
              <a:spcBef>
                <a:spcPct val="20000"/>
              </a:spcBef>
              <a:spcAft>
                <a:spcPct val="0"/>
              </a:spcAft>
              <a:defRPr kern="1200">
                <a:solidFill>
                  <a:schemeClr val="tx1"/>
                </a:solidFill>
                <a:latin typeface="Arial" pitchFamily="-80" charset="0"/>
                <a:ea typeface="Geneva" pitchFamily="-80" charset="0"/>
                <a:cs typeface="Geneva" pitchFamily="-80" charset="0"/>
              </a:defRPr>
            </a:lvl5pPr>
            <a:lvl6pPr marL="2286000" algn="l" defTabSz="457200" rtl="0" eaLnBrk="1" latinLnBrk="0" hangingPunct="1">
              <a:defRPr kern="1200">
                <a:solidFill>
                  <a:schemeClr val="tx1"/>
                </a:solidFill>
                <a:latin typeface="Arial" pitchFamily="-80" charset="0"/>
                <a:ea typeface="Geneva" pitchFamily="-80" charset="0"/>
                <a:cs typeface="Geneva" pitchFamily="-80" charset="0"/>
              </a:defRPr>
            </a:lvl6pPr>
            <a:lvl7pPr marL="2743200" algn="l" defTabSz="457200" rtl="0" eaLnBrk="1" latinLnBrk="0" hangingPunct="1">
              <a:defRPr kern="1200">
                <a:solidFill>
                  <a:schemeClr val="tx1"/>
                </a:solidFill>
                <a:latin typeface="Arial" pitchFamily="-80" charset="0"/>
                <a:ea typeface="Geneva" pitchFamily="-80" charset="0"/>
                <a:cs typeface="Geneva" pitchFamily="-80" charset="0"/>
              </a:defRPr>
            </a:lvl7pPr>
            <a:lvl8pPr marL="3200400" algn="l" defTabSz="457200" rtl="0" eaLnBrk="1" latinLnBrk="0" hangingPunct="1">
              <a:defRPr kern="1200">
                <a:solidFill>
                  <a:schemeClr val="tx1"/>
                </a:solidFill>
                <a:latin typeface="Arial" pitchFamily="-80" charset="0"/>
                <a:ea typeface="Geneva" pitchFamily="-80" charset="0"/>
                <a:cs typeface="Geneva" pitchFamily="-80" charset="0"/>
              </a:defRPr>
            </a:lvl8pPr>
            <a:lvl9pPr marL="3657600" algn="l" defTabSz="457200" rtl="0" eaLnBrk="1" latinLnBrk="0" hangingPunct="1">
              <a:defRPr kern="1200">
                <a:solidFill>
                  <a:schemeClr val="tx1"/>
                </a:solidFill>
                <a:latin typeface="Arial" pitchFamily="-80" charset="0"/>
                <a:ea typeface="Geneva" pitchFamily="-80" charset="0"/>
                <a:cs typeface="Geneva" pitchFamily="-80" charset="0"/>
              </a:defRPr>
            </a:lvl9pPr>
          </a:lstStyle>
          <a:p>
            <a:pPr>
              <a:defRPr/>
            </a:pPr>
            <a:r>
              <a:rPr lang="en-US" sz="1050">
                <a:solidFill>
                  <a:schemeClr val="tx1"/>
                </a:solidFill>
                <a:latin typeface="Arial" panose="020B0604020202020204" pitchFamily="34" charset="0"/>
                <a:cs typeface="Arial" panose="020B0604020202020204" pitchFamily="34" charset="0"/>
              </a:rPr>
              <a:t>Non-Confidential</a:t>
            </a:r>
            <a:r>
              <a:rPr lang="en-US" sz="1050">
                <a:solidFill>
                  <a:schemeClr val="bg2"/>
                </a:solidFill>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2918359906"/>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3839">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13" name="Title 12"/>
          <p:cNvSpPr>
            <a:spLocks noGrp="1"/>
          </p:cNvSpPr>
          <p:nvPr>
            <p:ph type="title"/>
          </p:nvPr>
        </p:nvSpPr>
        <p:spPr>
          <a:xfrm>
            <a:off x="303292" y="274638"/>
            <a:ext cx="10213460" cy="639762"/>
          </a:xfrm>
          <a:prstGeom prst="rect">
            <a:avLst/>
          </a:prstGeom>
        </p:spPr>
        <p:txBody>
          <a:bodyPr anchor="ctr"/>
          <a:lstStyle>
            <a:lvl1pPr>
              <a:defRPr>
                <a:solidFill>
                  <a:schemeClr val="tx1"/>
                </a:solidFill>
                <a:latin typeface="Arial" panose="020B0604020202020204" pitchFamily="34" charset="0"/>
                <a:cs typeface="Arial" panose="020B0604020202020204" pitchFamily="34" charset="0"/>
              </a:defRPr>
            </a:lvl1pPr>
          </a:lstStyle>
          <a:p>
            <a:r>
              <a:rPr lang="en-US"/>
              <a:t>Click to edit Master title style</a:t>
            </a:r>
          </a:p>
        </p:txBody>
      </p:sp>
      <p:sp>
        <p:nvSpPr>
          <p:cNvPr id="3" name="Content Placeholder 2">
            <a:extLst>
              <a:ext uri="{FF2B5EF4-FFF2-40B4-BE49-F238E27FC236}">
                <a16:creationId xmlns:a16="http://schemas.microsoft.com/office/drawing/2014/main" id="{1C04AF6C-2EBE-DF4F-8CD2-4209807A7C24}"/>
              </a:ext>
            </a:extLst>
          </p:cNvPr>
          <p:cNvSpPr>
            <a:spLocks noGrp="1"/>
          </p:cNvSpPr>
          <p:nvPr>
            <p:ph sz="quarter" idx="13"/>
          </p:nvPr>
        </p:nvSpPr>
        <p:spPr>
          <a:xfrm>
            <a:off x="303291" y="1143000"/>
            <a:ext cx="11583829" cy="5210501"/>
          </a:xfrm>
          <a:prstGeom prst="rect">
            <a:avLst/>
          </a:prstGeom>
        </p:spPr>
        <p:txBody>
          <a:bodyPr/>
          <a:lstStyle>
            <a:lvl1pPr marL="231775" indent="-231775">
              <a:buClr>
                <a:schemeClr val="tx1"/>
              </a:buClr>
              <a:buFont typeface="Arial" panose="020B0604020202020204" pitchFamily="34" charset="0"/>
              <a:buChar char="•"/>
              <a:tabLst/>
              <a:defRPr sz="2200" b="0">
                <a:solidFill>
                  <a:schemeClr val="tx1"/>
                </a:solidFill>
                <a:latin typeface="Arial" panose="020B0604020202020204" pitchFamily="34" charset="0"/>
                <a:cs typeface="Arial" panose="020B0604020202020204" pitchFamily="34" charset="0"/>
              </a:defRPr>
            </a:lvl1pPr>
            <a:lvl2pPr marL="687388" indent="-230188">
              <a:buClr>
                <a:schemeClr val="tx1"/>
              </a:buClr>
              <a:buFont typeface="Arial" panose="020B0604020202020204" pitchFamily="34" charset="0"/>
              <a:buChar char="•"/>
              <a:tabLst/>
              <a:defRPr sz="2000" b="0">
                <a:solidFill>
                  <a:schemeClr val="tx1"/>
                </a:solidFill>
                <a:latin typeface="Arial" panose="020B0604020202020204" pitchFamily="34" charset="0"/>
                <a:cs typeface="Arial" panose="020B0604020202020204" pitchFamily="34" charset="0"/>
              </a:defRPr>
            </a:lvl2pPr>
            <a:lvl3pPr marL="1152525" indent="-238125">
              <a:buClr>
                <a:schemeClr val="tx1"/>
              </a:buClr>
              <a:buFont typeface="Arial" panose="020B0604020202020204" pitchFamily="34" charset="0"/>
              <a:buChar char="•"/>
              <a:tabLst/>
              <a:defRPr sz="1800" b="0">
                <a:solidFill>
                  <a:schemeClr val="tx1"/>
                </a:solidFill>
                <a:latin typeface="Arial" panose="020B0604020202020204" pitchFamily="34" charset="0"/>
                <a:cs typeface="Arial" panose="020B0604020202020204" pitchFamily="34" charset="0"/>
              </a:defRPr>
            </a:lvl3pPr>
            <a:lvl4pPr>
              <a:buClr>
                <a:schemeClr val="tx1"/>
              </a:buClr>
              <a:defRPr b="0">
                <a:solidFill>
                  <a:schemeClr val="tx1"/>
                </a:solidFill>
                <a:latin typeface="Arial" panose="020B0604020202020204" pitchFamily="34" charset="0"/>
                <a:cs typeface="Arial" panose="020B0604020202020204" pitchFamily="34" charset="0"/>
              </a:defRPr>
            </a:lvl4pPr>
            <a:lvl5pPr>
              <a:defRPr b="0">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8BCCBBD-1C7C-5C54-14BB-38C42AC4C902}"/>
              </a:ext>
            </a:extLst>
          </p:cNvPr>
          <p:cNvSpPr txBox="1">
            <a:spLocks/>
          </p:cNvSpPr>
          <p:nvPr userDrawn="1"/>
        </p:nvSpPr>
        <p:spPr>
          <a:xfrm>
            <a:off x="303292" y="6492876"/>
            <a:ext cx="2742327" cy="365125"/>
          </a:xfrm>
          <a:prstGeom prst="rect">
            <a:avLst/>
          </a:prstGeom>
        </p:spPr>
        <p:txBody>
          <a:bodyPr anchor="ctr"/>
          <a:lstStyle>
            <a:defPPr>
              <a:defRPr lang="en-US"/>
            </a:defPPr>
            <a:lvl1pPr algn="l" rtl="0" fontAlgn="base">
              <a:spcBef>
                <a:spcPct val="20000"/>
              </a:spcBef>
              <a:spcAft>
                <a:spcPct val="0"/>
              </a:spcAft>
              <a:defRPr sz="1050" kern="1200">
                <a:solidFill>
                  <a:schemeClr val="accent2">
                    <a:lumMod val="60000"/>
                    <a:lumOff val="40000"/>
                  </a:schemeClr>
                </a:solidFill>
                <a:latin typeface="Arial" pitchFamily="-80" charset="0"/>
                <a:ea typeface="Geneva" pitchFamily="-80" charset="0"/>
                <a:cs typeface="Geneva" pitchFamily="-80" charset="0"/>
              </a:defRPr>
            </a:lvl1pPr>
            <a:lvl2pPr marL="457200" algn="l" rtl="0" fontAlgn="base">
              <a:spcBef>
                <a:spcPct val="20000"/>
              </a:spcBef>
              <a:spcAft>
                <a:spcPct val="0"/>
              </a:spcAft>
              <a:defRPr kern="1200">
                <a:solidFill>
                  <a:schemeClr val="tx1"/>
                </a:solidFill>
                <a:latin typeface="Arial" pitchFamily="-80" charset="0"/>
                <a:ea typeface="Geneva" pitchFamily="-80" charset="0"/>
                <a:cs typeface="Geneva" pitchFamily="-80" charset="0"/>
              </a:defRPr>
            </a:lvl2pPr>
            <a:lvl3pPr marL="914400" algn="l" rtl="0" fontAlgn="base">
              <a:spcBef>
                <a:spcPct val="20000"/>
              </a:spcBef>
              <a:spcAft>
                <a:spcPct val="0"/>
              </a:spcAft>
              <a:defRPr kern="1200">
                <a:solidFill>
                  <a:schemeClr val="tx1"/>
                </a:solidFill>
                <a:latin typeface="Arial" pitchFamily="-80" charset="0"/>
                <a:ea typeface="Geneva" pitchFamily="-80" charset="0"/>
                <a:cs typeface="Geneva" pitchFamily="-80" charset="0"/>
              </a:defRPr>
            </a:lvl3pPr>
            <a:lvl4pPr marL="1371600" algn="l" rtl="0" fontAlgn="base">
              <a:spcBef>
                <a:spcPct val="20000"/>
              </a:spcBef>
              <a:spcAft>
                <a:spcPct val="0"/>
              </a:spcAft>
              <a:defRPr kern="1200">
                <a:solidFill>
                  <a:schemeClr val="tx1"/>
                </a:solidFill>
                <a:latin typeface="Arial" pitchFamily="-80" charset="0"/>
                <a:ea typeface="Geneva" pitchFamily="-80" charset="0"/>
                <a:cs typeface="Geneva" pitchFamily="-80" charset="0"/>
              </a:defRPr>
            </a:lvl4pPr>
            <a:lvl5pPr marL="1828800" algn="l" rtl="0" fontAlgn="base">
              <a:spcBef>
                <a:spcPct val="20000"/>
              </a:spcBef>
              <a:spcAft>
                <a:spcPct val="0"/>
              </a:spcAft>
              <a:defRPr kern="1200">
                <a:solidFill>
                  <a:schemeClr val="tx1"/>
                </a:solidFill>
                <a:latin typeface="Arial" pitchFamily="-80" charset="0"/>
                <a:ea typeface="Geneva" pitchFamily="-80" charset="0"/>
                <a:cs typeface="Geneva" pitchFamily="-80" charset="0"/>
              </a:defRPr>
            </a:lvl5pPr>
            <a:lvl6pPr marL="2286000" algn="l" defTabSz="457200" rtl="0" eaLnBrk="1" latinLnBrk="0" hangingPunct="1">
              <a:defRPr kern="1200">
                <a:solidFill>
                  <a:schemeClr val="tx1"/>
                </a:solidFill>
                <a:latin typeface="Arial" pitchFamily="-80" charset="0"/>
                <a:ea typeface="Geneva" pitchFamily="-80" charset="0"/>
                <a:cs typeface="Geneva" pitchFamily="-80" charset="0"/>
              </a:defRPr>
            </a:lvl6pPr>
            <a:lvl7pPr marL="2743200" algn="l" defTabSz="457200" rtl="0" eaLnBrk="1" latinLnBrk="0" hangingPunct="1">
              <a:defRPr kern="1200">
                <a:solidFill>
                  <a:schemeClr val="tx1"/>
                </a:solidFill>
                <a:latin typeface="Arial" pitchFamily="-80" charset="0"/>
                <a:ea typeface="Geneva" pitchFamily="-80" charset="0"/>
                <a:cs typeface="Geneva" pitchFamily="-80" charset="0"/>
              </a:defRPr>
            </a:lvl7pPr>
            <a:lvl8pPr marL="3200400" algn="l" defTabSz="457200" rtl="0" eaLnBrk="1" latinLnBrk="0" hangingPunct="1">
              <a:defRPr kern="1200">
                <a:solidFill>
                  <a:schemeClr val="tx1"/>
                </a:solidFill>
                <a:latin typeface="Arial" pitchFamily="-80" charset="0"/>
                <a:ea typeface="Geneva" pitchFamily="-80" charset="0"/>
                <a:cs typeface="Geneva" pitchFamily="-80" charset="0"/>
              </a:defRPr>
            </a:lvl8pPr>
            <a:lvl9pPr marL="3657600" algn="l" defTabSz="457200" rtl="0" eaLnBrk="1" latinLnBrk="0" hangingPunct="1">
              <a:defRPr kern="1200">
                <a:solidFill>
                  <a:schemeClr val="tx1"/>
                </a:solidFill>
                <a:latin typeface="Arial" pitchFamily="-80" charset="0"/>
                <a:ea typeface="Geneva" pitchFamily="-80" charset="0"/>
                <a:cs typeface="Geneva" pitchFamily="-80" charset="0"/>
              </a:defRPr>
            </a:lvl9pPr>
          </a:lstStyle>
          <a:p>
            <a:pPr>
              <a:defRPr/>
            </a:pPr>
            <a:fld id="{DFAA8135-DD2B-6E43-9A5E-239FD959F40D}" type="datetime1">
              <a:rPr lang="en-US" sz="1050" smtClean="0">
                <a:solidFill>
                  <a:schemeClr val="tx1"/>
                </a:solidFill>
                <a:latin typeface="Arial" panose="020B0604020202020204" pitchFamily="34" charset="0"/>
                <a:cs typeface="Arial" panose="020B0604020202020204" pitchFamily="34" charset="0"/>
              </a:rPr>
              <a:pPr>
                <a:defRPr/>
              </a:pPr>
              <a:t>4/9/25</a:t>
            </a:fld>
            <a:endParaRPr lang="en-US" sz="1050">
              <a:solidFill>
                <a:schemeClr val="tx1"/>
              </a:solidFill>
              <a:latin typeface="Arial" panose="020B0604020202020204" pitchFamily="34" charset="0"/>
              <a:cs typeface="Arial" panose="020B0604020202020204" pitchFamily="34" charset="0"/>
            </a:endParaRPr>
          </a:p>
        </p:txBody>
      </p:sp>
      <p:sp>
        <p:nvSpPr>
          <p:cNvPr id="6" name="Slide Number Placeholder 5">
            <a:extLst>
              <a:ext uri="{FF2B5EF4-FFF2-40B4-BE49-F238E27FC236}">
                <a16:creationId xmlns:a16="http://schemas.microsoft.com/office/drawing/2014/main" id="{AC248809-DFBC-6517-64A9-460C57C564F8}"/>
              </a:ext>
            </a:extLst>
          </p:cNvPr>
          <p:cNvSpPr txBox="1">
            <a:spLocks/>
          </p:cNvSpPr>
          <p:nvPr userDrawn="1"/>
        </p:nvSpPr>
        <p:spPr>
          <a:xfrm>
            <a:off x="5714900" y="6492876"/>
            <a:ext cx="760610" cy="365125"/>
          </a:xfrm>
          <a:prstGeom prst="rect">
            <a:avLst/>
          </a:prstGeom>
        </p:spPr>
        <p:txBody>
          <a:bodyPr anchor="ctr"/>
          <a:lstStyle>
            <a:defPPr>
              <a:defRPr lang="en-US"/>
            </a:defPPr>
            <a:lvl1pPr algn="r" rtl="0" fontAlgn="base">
              <a:spcBef>
                <a:spcPct val="20000"/>
              </a:spcBef>
              <a:spcAft>
                <a:spcPct val="0"/>
              </a:spcAft>
              <a:defRPr sz="1050" kern="1200">
                <a:solidFill>
                  <a:schemeClr val="accent2">
                    <a:lumMod val="60000"/>
                    <a:lumOff val="40000"/>
                  </a:schemeClr>
                </a:solidFill>
                <a:latin typeface="Arial" pitchFamily="-80" charset="0"/>
                <a:ea typeface="Geneva" pitchFamily="-80" charset="0"/>
                <a:cs typeface="Geneva" pitchFamily="-80" charset="0"/>
              </a:defRPr>
            </a:lvl1pPr>
            <a:lvl2pPr marL="457200" algn="l" rtl="0" fontAlgn="base">
              <a:spcBef>
                <a:spcPct val="20000"/>
              </a:spcBef>
              <a:spcAft>
                <a:spcPct val="0"/>
              </a:spcAft>
              <a:defRPr kern="1200">
                <a:solidFill>
                  <a:schemeClr val="tx1"/>
                </a:solidFill>
                <a:latin typeface="Arial" pitchFamily="-80" charset="0"/>
                <a:ea typeface="Geneva" pitchFamily="-80" charset="0"/>
                <a:cs typeface="Geneva" pitchFamily="-80" charset="0"/>
              </a:defRPr>
            </a:lvl2pPr>
            <a:lvl3pPr marL="914400" algn="l" rtl="0" fontAlgn="base">
              <a:spcBef>
                <a:spcPct val="20000"/>
              </a:spcBef>
              <a:spcAft>
                <a:spcPct val="0"/>
              </a:spcAft>
              <a:defRPr kern="1200">
                <a:solidFill>
                  <a:schemeClr val="tx1"/>
                </a:solidFill>
                <a:latin typeface="Arial" pitchFamily="-80" charset="0"/>
                <a:ea typeface="Geneva" pitchFamily="-80" charset="0"/>
                <a:cs typeface="Geneva" pitchFamily="-80" charset="0"/>
              </a:defRPr>
            </a:lvl3pPr>
            <a:lvl4pPr marL="1371600" algn="l" rtl="0" fontAlgn="base">
              <a:spcBef>
                <a:spcPct val="20000"/>
              </a:spcBef>
              <a:spcAft>
                <a:spcPct val="0"/>
              </a:spcAft>
              <a:defRPr kern="1200">
                <a:solidFill>
                  <a:schemeClr val="tx1"/>
                </a:solidFill>
                <a:latin typeface="Arial" pitchFamily="-80" charset="0"/>
                <a:ea typeface="Geneva" pitchFamily="-80" charset="0"/>
                <a:cs typeface="Geneva" pitchFamily="-80" charset="0"/>
              </a:defRPr>
            </a:lvl4pPr>
            <a:lvl5pPr marL="1828800" algn="l" rtl="0" fontAlgn="base">
              <a:spcBef>
                <a:spcPct val="20000"/>
              </a:spcBef>
              <a:spcAft>
                <a:spcPct val="0"/>
              </a:spcAft>
              <a:defRPr kern="1200">
                <a:solidFill>
                  <a:schemeClr val="tx1"/>
                </a:solidFill>
                <a:latin typeface="Arial" pitchFamily="-80" charset="0"/>
                <a:ea typeface="Geneva" pitchFamily="-80" charset="0"/>
                <a:cs typeface="Geneva" pitchFamily="-80" charset="0"/>
              </a:defRPr>
            </a:lvl5pPr>
            <a:lvl6pPr marL="2286000" algn="l" defTabSz="457200" rtl="0" eaLnBrk="1" latinLnBrk="0" hangingPunct="1">
              <a:defRPr kern="1200">
                <a:solidFill>
                  <a:schemeClr val="tx1"/>
                </a:solidFill>
                <a:latin typeface="Arial" pitchFamily="-80" charset="0"/>
                <a:ea typeface="Geneva" pitchFamily="-80" charset="0"/>
                <a:cs typeface="Geneva" pitchFamily="-80" charset="0"/>
              </a:defRPr>
            </a:lvl6pPr>
            <a:lvl7pPr marL="2743200" algn="l" defTabSz="457200" rtl="0" eaLnBrk="1" latinLnBrk="0" hangingPunct="1">
              <a:defRPr kern="1200">
                <a:solidFill>
                  <a:schemeClr val="tx1"/>
                </a:solidFill>
                <a:latin typeface="Arial" pitchFamily="-80" charset="0"/>
                <a:ea typeface="Geneva" pitchFamily="-80" charset="0"/>
                <a:cs typeface="Geneva" pitchFamily="-80" charset="0"/>
              </a:defRPr>
            </a:lvl7pPr>
            <a:lvl8pPr marL="3200400" algn="l" defTabSz="457200" rtl="0" eaLnBrk="1" latinLnBrk="0" hangingPunct="1">
              <a:defRPr kern="1200">
                <a:solidFill>
                  <a:schemeClr val="tx1"/>
                </a:solidFill>
                <a:latin typeface="Arial" pitchFamily="-80" charset="0"/>
                <a:ea typeface="Geneva" pitchFamily="-80" charset="0"/>
                <a:cs typeface="Geneva" pitchFamily="-80" charset="0"/>
              </a:defRPr>
            </a:lvl8pPr>
            <a:lvl9pPr marL="3657600" algn="l" defTabSz="457200" rtl="0" eaLnBrk="1" latinLnBrk="0" hangingPunct="1">
              <a:defRPr kern="1200">
                <a:solidFill>
                  <a:schemeClr val="tx1"/>
                </a:solidFill>
                <a:latin typeface="Arial" pitchFamily="-80" charset="0"/>
                <a:ea typeface="Geneva" pitchFamily="-80" charset="0"/>
                <a:cs typeface="Geneva" pitchFamily="-80" charset="0"/>
              </a:defRPr>
            </a:lvl9pPr>
          </a:lstStyle>
          <a:p>
            <a:pPr algn="ctr">
              <a:defRPr/>
            </a:pPr>
            <a:fld id="{8F3BE24E-0587-4827-A31C-49006318D2F2}" type="slidenum">
              <a:rPr lang="en-US" sz="1050" smtClean="0">
                <a:solidFill>
                  <a:schemeClr val="tx1"/>
                </a:solidFill>
                <a:latin typeface="Arial" panose="020B0604020202020204" pitchFamily="34" charset="0"/>
                <a:cs typeface="Arial" panose="020B0604020202020204" pitchFamily="34" charset="0"/>
              </a:rPr>
              <a:pPr algn="ctr">
                <a:defRPr/>
              </a:pPr>
              <a:t>‹#›</a:t>
            </a:fld>
            <a:endParaRPr lang="en-US" sz="1050">
              <a:solidFill>
                <a:schemeClr val="tx1"/>
              </a:solidFill>
              <a:latin typeface="Arial" panose="020B0604020202020204" pitchFamily="34" charset="0"/>
              <a:cs typeface="Arial" panose="020B0604020202020204" pitchFamily="34" charset="0"/>
            </a:endParaRPr>
          </a:p>
        </p:txBody>
      </p:sp>
      <p:sp>
        <p:nvSpPr>
          <p:cNvPr id="2" name="Footer Placeholder 4">
            <a:extLst>
              <a:ext uri="{FF2B5EF4-FFF2-40B4-BE49-F238E27FC236}">
                <a16:creationId xmlns:a16="http://schemas.microsoft.com/office/drawing/2014/main" id="{DE898448-F54C-5B9F-BD35-DEDCE17A369C}"/>
              </a:ext>
            </a:extLst>
          </p:cNvPr>
          <p:cNvSpPr txBox="1">
            <a:spLocks/>
          </p:cNvSpPr>
          <p:nvPr userDrawn="1"/>
        </p:nvSpPr>
        <p:spPr>
          <a:xfrm>
            <a:off x="1294149" y="6492873"/>
            <a:ext cx="1295737" cy="365125"/>
          </a:xfrm>
          <a:prstGeom prst="rect">
            <a:avLst/>
          </a:prstGeom>
        </p:spPr>
        <p:txBody>
          <a:bodyPr anchor="ctr"/>
          <a:lstStyle>
            <a:defPPr>
              <a:defRPr lang="en-US"/>
            </a:defPPr>
            <a:lvl1pPr algn="ctr" rtl="0" fontAlgn="base">
              <a:spcBef>
                <a:spcPct val="20000"/>
              </a:spcBef>
              <a:spcAft>
                <a:spcPct val="0"/>
              </a:spcAft>
              <a:defRPr sz="1050" kern="1200">
                <a:solidFill>
                  <a:schemeClr val="accent2">
                    <a:lumMod val="60000"/>
                    <a:lumOff val="40000"/>
                  </a:schemeClr>
                </a:solidFill>
                <a:latin typeface="Arial" pitchFamily="-80" charset="0"/>
                <a:ea typeface="Geneva" pitchFamily="-80" charset="0"/>
                <a:cs typeface="Geneva" pitchFamily="-80" charset="0"/>
              </a:defRPr>
            </a:lvl1pPr>
            <a:lvl2pPr marL="457200" algn="l" rtl="0" fontAlgn="base">
              <a:spcBef>
                <a:spcPct val="20000"/>
              </a:spcBef>
              <a:spcAft>
                <a:spcPct val="0"/>
              </a:spcAft>
              <a:defRPr kern="1200">
                <a:solidFill>
                  <a:schemeClr val="tx1"/>
                </a:solidFill>
                <a:latin typeface="Arial" pitchFamily="-80" charset="0"/>
                <a:ea typeface="Geneva" pitchFamily="-80" charset="0"/>
                <a:cs typeface="Geneva" pitchFamily="-80" charset="0"/>
              </a:defRPr>
            </a:lvl2pPr>
            <a:lvl3pPr marL="914400" algn="l" rtl="0" fontAlgn="base">
              <a:spcBef>
                <a:spcPct val="20000"/>
              </a:spcBef>
              <a:spcAft>
                <a:spcPct val="0"/>
              </a:spcAft>
              <a:defRPr kern="1200">
                <a:solidFill>
                  <a:schemeClr val="tx1"/>
                </a:solidFill>
                <a:latin typeface="Arial" pitchFamily="-80" charset="0"/>
                <a:ea typeface="Geneva" pitchFamily="-80" charset="0"/>
                <a:cs typeface="Geneva" pitchFamily="-80" charset="0"/>
              </a:defRPr>
            </a:lvl3pPr>
            <a:lvl4pPr marL="1371600" algn="l" rtl="0" fontAlgn="base">
              <a:spcBef>
                <a:spcPct val="20000"/>
              </a:spcBef>
              <a:spcAft>
                <a:spcPct val="0"/>
              </a:spcAft>
              <a:defRPr kern="1200">
                <a:solidFill>
                  <a:schemeClr val="tx1"/>
                </a:solidFill>
                <a:latin typeface="Arial" pitchFamily="-80" charset="0"/>
                <a:ea typeface="Geneva" pitchFamily="-80" charset="0"/>
                <a:cs typeface="Geneva" pitchFamily="-80" charset="0"/>
              </a:defRPr>
            </a:lvl4pPr>
            <a:lvl5pPr marL="1828800" algn="l" rtl="0" fontAlgn="base">
              <a:spcBef>
                <a:spcPct val="20000"/>
              </a:spcBef>
              <a:spcAft>
                <a:spcPct val="0"/>
              </a:spcAft>
              <a:defRPr kern="1200">
                <a:solidFill>
                  <a:schemeClr val="tx1"/>
                </a:solidFill>
                <a:latin typeface="Arial" pitchFamily="-80" charset="0"/>
                <a:ea typeface="Geneva" pitchFamily="-80" charset="0"/>
                <a:cs typeface="Geneva" pitchFamily="-80" charset="0"/>
              </a:defRPr>
            </a:lvl5pPr>
            <a:lvl6pPr marL="2286000" algn="l" defTabSz="457200" rtl="0" eaLnBrk="1" latinLnBrk="0" hangingPunct="1">
              <a:defRPr kern="1200">
                <a:solidFill>
                  <a:schemeClr val="tx1"/>
                </a:solidFill>
                <a:latin typeface="Arial" pitchFamily="-80" charset="0"/>
                <a:ea typeface="Geneva" pitchFamily="-80" charset="0"/>
                <a:cs typeface="Geneva" pitchFamily="-80" charset="0"/>
              </a:defRPr>
            </a:lvl6pPr>
            <a:lvl7pPr marL="2743200" algn="l" defTabSz="457200" rtl="0" eaLnBrk="1" latinLnBrk="0" hangingPunct="1">
              <a:defRPr kern="1200">
                <a:solidFill>
                  <a:schemeClr val="tx1"/>
                </a:solidFill>
                <a:latin typeface="Arial" pitchFamily="-80" charset="0"/>
                <a:ea typeface="Geneva" pitchFamily="-80" charset="0"/>
                <a:cs typeface="Geneva" pitchFamily="-80" charset="0"/>
              </a:defRPr>
            </a:lvl7pPr>
            <a:lvl8pPr marL="3200400" algn="l" defTabSz="457200" rtl="0" eaLnBrk="1" latinLnBrk="0" hangingPunct="1">
              <a:defRPr kern="1200">
                <a:solidFill>
                  <a:schemeClr val="tx1"/>
                </a:solidFill>
                <a:latin typeface="Arial" pitchFamily="-80" charset="0"/>
                <a:ea typeface="Geneva" pitchFamily="-80" charset="0"/>
                <a:cs typeface="Geneva" pitchFamily="-80" charset="0"/>
              </a:defRPr>
            </a:lvl8pPr>
            <a:lvl9pPr marL="3657600" algn="l" defTabSz="457200" rtl="0" eaLnBrk="1" latinLnBrk="0" hangingPunct="1">
              <a:defRPr kern="1200">
                <a:solidFill>
                  <a:schemeClr val="tx1"/>
                </a:solidFill>
                <a:latin typeface="Arial" pitchFamily="-80" charset="0"/>
                <a:ea typeface="Geneva" pitchFamily="-80" charset="0"/>
                <a:cs typeface="Geneva" pitchFamily="-80" charset="0"/>
              </a:defRPr>
            </a:lvl9pPr>
          </a:lstStyle>
          <a:p>
            <a:pPr>
              <a:defRPr/>
            </a:pPr>
            <a:r>
              <a:rPr lang="en-US" sz="1050">
                <a:solidFill>
                  <a:schemeClr val="tx1"/>
                </a:solidFill>
                <a:latin typeface="Arial" panose="020B0604020202020204" pitchFamily="34" charset="0"/>
                <a:cs typeface="Arial" panose="020B0604020202020204" pitchFamily="34" charset="0"/>
              </a:rPr>
              <a:t>Non-Confidential</a:t>
            </a:r>
            <a:r>
              <a:rPr lang="en-US" sz="1050">
                <a:solidFill>
                  <a:schemeClr val="bg2"/>
                </a:solidFill>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272494012"/>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3839">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13" name="Title 12"/>
          <p:cNvSpPr>
            <a:spLocks noGrp="1"/>
          </p:cNvSpPr>
          <p:nvPr>
            <p:ph type="title"/>
          </p:nvPr>
        </p:nvSpPr>
        <p:spPr>
          <a:xfrm>
            <a:off x="303292" y="274638"/>
            <a:ext cx="10213460" cy="639762"/>
          </a:xfrm>
          <a:prstGeom prst="rect">
            <a:avLst/>
          </a:prstGeom>
        </p:spPr>
        <p:txBody>
          <a:bodyPr anchor="ctr"/>
          <a:lstStyle>
            <a:lvl1pPr>
              <a:defRPr>
                <a:solidFill>
                  <a:schemeClr val="tx1"/>
                </a:solidFill>
                <a:latin typeface="Arial" panose="020B0604020202020204" pitchFamily="34" charset="0"/>
                <a:cs typeface="Arial" panose="020B0604020202020204" pitchFamily="34" charset="0"/>
              </a:defRPr>
            </a:lvl1pPr>
          </a:lstStyle>
          <a:p>
            <a:r>
              <a:rPr lang="en-US"/>
              <a:t>Click to edit Master title style</a:t>
            </a:r>
          </a:p>
        </p:txBody>
      </p:sp>
      <p:sp>
        <p:nvSpPr>
          <p:cNvPr id="3" name="Content Placeholder 2">
            <a:extLst>
              <a:ext uri="{FF2B5EF4-FFF2-40B4-BE49-F238E27FC236}">
                <a16:creationId xmlns:a16="http://schemas.microsoft.com/office/drawing/2014/main" id="{1C04AF6C-2EBE-DF4F-8CD2-4209807A7C24}"/>
              </a:ext>
            </a:extLst>
          </p:cNvPr>
          <p:cNvSpPr>
            <a:spLocks noGrp="1"/>
          </p:cNvSpPr>
          <p:nvPr>
            <p:ph sz="quarter" idx="13"/>
          </p:nvPr>
        </p:nvSpPr>
        <p:spPr>
          <a:xfrm>
            <a:off x="303291" y="1143000"/>
            <a:ext cx="11583829" cy="5210501"/>
          </a:xfrm>
          <a:prstGeom prst="rect">
            <a:avLst/>
          </a:prstGeom>
        </p:spPr>
        <p:txBody>
          <a:bodyPr/>
          <a:lstStyle>
            <a:lvl1pPr marL="231775" indent="-231775">
              <a:buClr>
                <a:schemeClr val="tx1"/>
              </a:buClr>
              <a:buFont typeface="Arial" panose="020B0604020202020204" pitchFamily="34" charset="0"/>
              <a:buChar char="•"/>
              <a:tabLst/>
              <a:defRPr sz="2200" b="0">
                <a:solidFill>
                  <a:schemeClr val="tx1"/>
                </a:solidFill>
                <a:latin typeface="Arial" panose="020B0604020202020204" pitchFamily="34" charset="0"/>
                <a:cs typeface="Arial" panose="020B0604020202020204" pitchFamily="34" charset="0"/>
              </a:defRPr>
            </a:lvl1pPr>
            <a:lvl2pPr marL="687388" indent="-230188">
              <a:buClr>
                <a:schemeClr val="tx1"/>
              </a:buClr>
              <a:buFont typeface="Arial" panose="020B0604020202020204" pitchFamily="34" charset="0"/>
              <a:buChar char="•"/>
              <a:tabLst/>
              <a:defRPr sz="2000" b="0">
                <a:solidFill>
                  <a:schemeClr val="tx1"/>
                </a:solidFill>
                <a:latin typeface="Arial" panose="020B0604020202020204" pitchFamily="34" charset="0"/>
                <a:cs typeface="Arial" panose="020B0604020202020204" pitchFamily="34" charset="0"/>
              </a:defRPr>
            </a:lvl2pPr>
            <a:lvl3pPr marL="1152525" indent="-238125">
              <a:buClr>
                <a:schemeClr val="tx1"/>
              </a:buClr>
              <a:buFont typeface="Arial" panose="020B0604020202020204" pitchFamily="34" charset="0"/>
              <a:buChar char="•"/>
              <a:tabLst/>
              <a:defRPr sz="1800" b="0">
                <a:solidFill>
                  <a:schemeClr val="tx1"/>
                </a:solidFill>
                <a:latin typeface="Arial" panose="020B0604020202020204" pitchFamily="34" charset="0"/>
                <a:cs typeface="Arial" panose="020B0604020202020204" pitchFamily="34" charset="0"/>
              </a:defRPr>
            </a:lvl3pPr>
            <a:lvl4pPr>
              <a:buClr>
                <a:schemeClr val="tx1"/>
              </a:buClr>
              <a:defRPr b="0">
                <a:solidFill>
                  <a:schemeClr val="tx1"/>
                </a:solidFill>
                <a:latin typeface="Arial" panose="020B0604020202020204" pitchFamily="34" charset="0"/>
                <a:cs typeface="Arial" panose="020B0604020202020204" pitchFamily="34" charset="0"/>
              </a:defRPr>
            </a:lvl4pPr>
            <a:lvl5pPr>
              <a:defRPr b="0">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8BCCBBD-1C7C-5C54-14BB-38C42AC4C902}"/>
              </a:ext>
            </a:extLst>
          </p:cNvPr>
          <p:cNvSpPr txBox="1">
            <a:spLocks/>
          </p:cNvSpPr>
          <p:nvPr userDrawn="1"/>
        </p:nvSpPr>
        <p:spPr>
          <a:xfrm>
            <a:off x="303292" y="6492876"/>
            <a:ext cx="2742327" cy="365125"/>
          </a:xfrm>
          <a:prstGeom prst="rect">
            <a:avLst/>
          </a:prstGeom>
        </p:spPr>
        <p:txBody>
          <a:bodyPr anchor="ctr"/>
          <a:lstStyle>
            <a:defPPr>
              <a:defRPr lang="en-US"/>
            </a:defPPr>
            <a:lvl1pPr algn="l" rtl="0" fontAlgn="base">
              <a:spcBef>
                <a:spcPct val="20000"/>
              </a:spcBef>
              <a:spcAft>
                <a:spcPct val="0"/>
              </a:spcAft>
              <a:defRPr sz="1050" kern="1200">
                <a:solidFill>
                  <a:schemeClr val="accent2">
                    <a:lumMod val="60000"/>
                    <a:lumOff val="40000"/>
                  </a:schemeClr>
                </a:solidFill>
                <a:latin typeface="Arial" pitchFamily="-80" charset="0"/>
                <a:ea typeface="Geneva" pitchFamily="-80" charset="0"/>
                <a:cs typeface="Geneva" pitchFamily="-80" charset="0"/>
              </a:defRPr>
            </a:lvl1pPr>
            <a:lvl2pPr marL="457200" algn="l" rtl="0" fontAlgn="base">
              <a:spcBef>
                <a:spcPct val="20000"/>
              </a:spcBef>
              <a:spcAft>
                <a:spcPct val="0"/>
              </a:spcAft>
              <a:defRPr kern="1200">
                <a:solidFill>
                  <a:schemeClr val="tx1"/>
                </a:solidFill>
                <a:latin typeface="Arial" pitchFamily="-80" charset="0"/>
                <a:ea typeface="Geneva" pitchFamily="-80" charset="0"/>
                <a:cs typeface="Geneva" pitchFamily="-80" charset="0"/>
              </a:defRPr>
            </a:lvl2pPr>
            <a:lvl3pPr marL="914400" algn="l" rtl="0" fontAlgn="base">
              <a:spcBef>
                <a:spcPct val="20000"/>
              </a:spcBef>
              <a:spcAft>
                <a:spcPct val="0"/>
              </a:spcAft>
              <a:defRPr kern="1200">
                <a:solidFill>
                  <a:schemeClr val="tx1"/>
                </a:solidFill>
                <a:latin typeface="Arial" pitchFamily="-80" charset="0"/>
                <a:ea typeface="Geneva" pitchFamily="-80" charset="0"/>
                <a:cs typeface="Geneva" pitchFamily="-80" charset="0"/>
              </a:defRPr>
            </a:lvl3pPr>
            <a:lvl4pPr marL="1371600" algn="l" rtl="0" fontAlgn="base">
              <a:spcBef>
                <a:spcPct val="20000"/>
              </a:spcBef>
              <a:spcAft>
                <a:spcPct val="0"/>
              </a:spcAft>
              <a:defRPr kern="1200">
                <a:solidFill>
                  <a:schemeClr val="tx1"/>
                </a:solidFill>
                <a:latin typeface="Arial" pitchFamily="-80" charset="0"/>
                <a:ea typeface="Geneva" pitchFamily="-80" charset="0"/>
                <a:cs typeface="Geneva" pitchFamily="-80" charset="0"/>
              </a:defRPr>
            </a:lvl4pPr>
            <a:lvl5pPr marL="1828800" algn="l" rtl="0" fontAlgn="base">
              <a:spcBef>
                <a:spcPct val="20000"/>
              </a:spcBef>
              <a:spcAft>
                <a:spcPct val="0"/>
              </a:spcAft>
              <a:defRPr kern="1200">
                <a:solidFill>
                  <a:schemeClr val="tx1"/>
                </a:solidFill>
                <a:latin typeface="Arial" pitchFamily="-80" charset="0"/>
                <a:ea typeface="Geneva" pitchFamily="-80" charset="0"/>
                <a:cs typeface="Geneva" pitchFamily="-80" charset="0"/>
              </a:defRPr>
            </a:lvl5pPr>
            <a:lvl6pPr marL="2286000" algn="l" defTabSz="457200" rtl="0" eaLnBrk="1" latinLnBrk="0" hangingPunct="1">
              <a:defRPr kern="1200">
                <a:solidFill>
                  <a:schemeClr val="tx1"/>
                </a:solidFill>
                <a:latin typeface="Arial" pitchFamily="-80" charset="0"/>
                <a:ea typeface="Geneva" pitchFamily="-80" charset="0"/>
                <a:cs typeface="Geneva" pitchFamily="-80" charset="0"/>
              </a:defRPr>
            </a:lvl6pPr>
            <a:lvl7pPr marL="2743200" algn="l" defTabSz="457200" rtl="0" eaLnBrk="1" latinLnBrk="0" hangingPunct="1">
              <a:defRPr kern="1200">
                <a:solidFill>
                  <a:schemeClr val="tx1"/>
                </a:solidFill>
                <a:latin typeface="Arial" pitchFamily="-80" charset="0"/>
                <a:ea typeface="Geneva" pitchFamily="-80" charset="0"/>
                <a:cs typeface="Geneva" pitchFamily="-80" charset="0"/>
              </a:defRPr>
            </a:lvl7pPr>
            <a:lvl8pPr marL="3200400" algn="l" defTabSz="457200" rtl="0" eaLnBrk="1" latinLnBrk="0" hangingPunct="1">
              <a:defRPr kern="1200">
                <a:solidFill>
                  <a:schemeClr val="tx1"/>
                </a:solidFill>
                <a:latin typeface="Arial" pitchFamily="-80" charset="0"/>
                <a:ea typeface="Geneva" pitchFamily="-80" charset="0"/>
                <a:cs typeface="Geneva" pitchFamily="-80" charset="0"/>
              </a:defRPr>
            </a:lvl8pPr>
            <a:lvl9pPr marL="3657600" algn="l" defTabSz="457200" rtl="0" eaLnBrk="1" latinLnBrk="0" hangingPunct="1">
              <a:defRPr kern="1200">
                <a:solidFill>
                  <a:schemeClr val="tx1"/>
                </a:solidFill>
                <a:latin typeface="Arial" pitchFamily="-80" charset="0"/>
                <a:ea typeface="Geneva" pitchFamily="-80" charset="0"/>
                <a:cs typeface="Geneva" pitchFamily="-80" charset="0"/>
              </a:defRPr>
            </a:lvl9pPr>
          </a:lstStyle>
          <a:p>
            <a:pPr>
              <a:defRPr/>
            </a:pPr>
            <a:fld id="{DFAA8135-DD2B-6E43-9A5E-239FD959F40D}" type="datetime1">
              <a:rPr lang="en-US" sz="1050" smtClean="0">
                <a:solidFill>
                  <a:schemeClr val="tx1"/>
                </a:solidFill>
                <a:latin typeface="Arial" panose="020B0604020202020204" pitchFamily="34" charset="0"/>
                <a:cs typeface="Arial" panose="020B0604020202020204" pitchFamily="34" charset="0"/>
              </a:rPr>
              <a:pPr>
                <a:defRPr/>
              </a:pPr>
              <a:t>4/9/25</a:t>
            </a:fld>
            <a:endParaRPr lang="en-US" sz="1050">
              <a:solidFill>
                <a:schemeClr val="tx1"/>
              </a:solidFill>
              <a:latin typeface="Arial" panose="020B0604020202020204" pitchFamily="34" charset="0"/>
              <a:cs typeface="Arial" panose="020B0604020202020204" pitchFamily="34" charset="0"/>
            </a:endParaRPr>
          </a:p>
        </p:txBody>
      </p:sp>
      <p:sp>
        <p:nvSpPr>
          <p:cNvPr id="6" name="Slide Number Placeholder 5">
            <a:extLst>
              <a:ext uri="{FF2B5EF4-FFF2-40B4-BE49-F238E27FC236}">
                <a16:creationId xmlns:a16="http://schemas.microsoft.com/office/drawing/2014/main" id="{AC248809-DFBC-6517-64A9-460C57C564F8}"/>
              </a:ext>
            </a:extLst>
          </p:cNvPr>
          <p:cNvSpPr txBox="1">
            <a:spLocks/>
          </p:cNvSpPr>
          <p:nvPr userDrawn="1"/>
        </p:nvSpPr>
        <p:spPr>
          <a:xfrm>
            <a:off x="5714900" y="6492876"/>
            <a:ext cx="760610" cy="365125"/>
          </a:xfrm>
          <a:prstGeom prst="rect">
            <a:avLst/>
          </a:prstGeom>
        </p:spPr>
        <p:txBody>
          <a:bodyPr anchor="ctr"/>
          <a:lstStyle>
            <a:defPPr>
              <a:defRPr lang="en-US"/>
            </a:defPPr>
            <a:lvl1pPr algn="r" rtl="0" fontAlgn="base">
              <a:spcBef>
                <a:spcPct val="20000"/>
              </a:spcBef>
              <a:spcAft>
                <a:spcPct val="0"/>
              </a:spcAft>
              <a:defRPr sz="1050" kern="1200">
                <a:solidFill>
                  <a:schemeClr val="accent2">
                    <a:lumMod val="60000"/>
                    <a:lumOff val="40000"/>
                  </a:schemeClr>
                </a:solidFill>
                <a:latin typeface="Arial" pitchFamily="-80" charset="0"/>
                <a:ea typeface="Geneva" pitchFamily="-80" charset="0"/>
                <a:cs typeface="Geneva" pitchFamily="-80" charset="0"/>
              </a:defRPr>
            </a:lvl1pPr>
            <a:lvl2pPr marL="457200" algn="l" rtl="0" fontAlgn="base">
              <a:spcBef>
                <a:spcPct val="20000"/>
              </a:spcBef>
              <a:spcAft>
                <a:spcPct val="0"/>
              </a:spcAft>
              <a:defRPr kern="1200">
                <a:solidFill>
                  <a:schemeClr val="tx1"/>
                </a:solidFill>
                <a:latin typeface="Arial" pitchFamily="-80" charset="0"/>
                <a:ea typeface="Geneva" pitchFamily="-80" charset="0"/>
                <a:cs typeface="Geneva" pitchFamily="-80" charset="0"/>
              </a:defRPr>
            </a:lvl2pPr>
            <a:lvl3pPr marL="914400" algn="l" rtl="0" fontAlgn="base">
              <a:spcBef>
                <a:spcPct val="20000"/>
              </a:spcBef>
              <a:spcAft>
                <a:spcPct val="0"/>
              </a:spcAft>
              <a:defRPr kern="1200">
                <a:solidFill>
                  <a:schemeClr val="tx1"/>
                </a:solidFill>
                <a:latin typeface="Arial" pitchFamily="-80" charset="0"/>
                <a:ea typeface="Geneva" pitchFamily="-80" charset="0"/>
                <a:cs typeface="Geneva" pitchFamily="-80" charset="0"/>
              </a:defRPr>
            </a:lvl3pPr>
            <a:lvl4pPr marL="1371600" algn="l" rtl="0" fontAlgn="base">
              <a:spcBef>
                <a:spcPct val="20000"/>
              </a:spcBef>
              <a:spcAft>
                <a:spcPct val="0"/>
              </a:spcAft>
              <a:defRPr kern="1200">
                <a:solidFill>
                  <a:schemeClr val="tx1"/>
                </a:solidFill>
                <a:latin typeface="Arial" pitchFamily="-80" charset="0"/>
                <a:ea typeface="Geneva" pitchFamily="-80" charset="0"/>
                <a:cs typeface="Geneva" pitchFamily="-80" charset="0"/>
              </a:defRPr>
            </a:lvl4pPr>
            <a:lvl5pPr marL="1828800" algn="l" rtl="0" fontAlgn="base">
              <a:spcBef>
                <a:spcPct val="20000"/>
              </a:spcBef>
              <a:spcAft>
                <a:spcPct val="0"/>
              </a:spcAft>
              <a:defRPr kern="1200">
                <a:solidFill>
                  <a:schemeClr val="tx1"/>
                </a:solidFill>
                <a:latin typeface="Arial" pitchFamily="-80" charset="0"/>
                <a:ea typeface="Geneva" pitchFamily="-80" charset="0"/>
                <a:cs typeface="Geneva" pitchFamily="-80" charset="0"/>
              </a:defRPr>
            </a:lvl5pPr>
            <a:lvl6pPr marL="2286000" algn="l" defTabSz="457200" rtl="0" eaLnBrk="1" latinLnBrk="0" hangingPunct="1">
              <a:defRPr kern="1200">
                <a:solidFill>
                  <a:schemeClr val="tx1"/>
                </a:solidFill>
                <a:latin typeface="Arial" pitchFamily="-80" charset="0"/>
                <a:ea typeface="Geneva" pitchFamily="-80" charset="0"/>
                <a:cs typeface="Geneva" pitchFamily="-80" charset="0"/>
              </a:defRPr>
            </a:lvl6pPr>
            <a:lvl7pPr marL="2743200" algn="l" defTabSz="457200" rtl="0" eaLnBrk="1" latinLnBrk="0" hangingPunct="1">
              <a:defRPr kern="1200">
                <a:solidFill>
                  <a:schemeClr val="tx1"/>
                </a:solidFill>
                <a:latin typeface="Arial" pitchFamily="-80" charset="0"/>
                <a:ea typeface="Geneva" pitchFamily="-80" charset="0"/>
                <a:cs typeface="Geneva" pitchFamily="-80" charset="0"/>
              </a:defRPr>
            </a:lvl7pPr>
            <a:lvl8pPr marL="3200400" algn="l" defTabSz="457200" rtl="0" eaLnBrk="1" latinLnBrk="0" hangingPunct="1">
              <a:defRPr kern="1200">
                <a:solidFill>
                  <a:schemeClr val="tx1"/>
                </a:solidFill>
                <a:latin typeface="Arial" pitchFamily="-80" charset="0"/>
                <a:ea typeface="Geneva" pitchFamily="-80" charset="0"/>
                <a:cs typeface="Geneva" pitchFamily="-80" charset="0"/>
              </a:defRPr>
            </a:lvl8pPr>
            <a:lvl9pPr marL="3657600" algn="l" defTabSz="457200" rtl="0" eaLnBrk="1" latinLnBrk="0" hangingPunct="1">
              <a:defRPr kern="1200">
                <a:solidFill>
                  <a:schemeClr val="tx1"/>
                </a:solidFill>
                <a:latin typeface="Arial" pitchFamily="-80" charset="0"/>
                <a:ea typeface="Geneva" pitchFamily="-80" charset="0"/>
                <a:cs typeface="Geneva" pitchFamily="-80" charset="0"/>
              </a:defRPr>
            </a:lvl9pPr>
          </a:lstStyle>
          <a:p>
            <a:pPr algn="ctr">
              <a:defRPr/>
            </a:pPr>
            <a:fld id="{8F3BE24E-0587-4827-A31C-49006318D2F2}" type="slidenum">
              <a:rPr lang="en-US" sz="1050" smtClean="0">
                <a:solidFill>
                  <a:schemeClr val="tx1"/>
                </a:solidFill>
                <a:latin typeface="Arial" panose="020B0604020202020204" pitchFamily="34" charset="0"/>
                <a:cs typeface="Arial" panose="020B0604020202020204" pitchFamily="34" charset="0"/>
              </a:rPr>
              <a:pPr algn="ctr">
                <a:defRPr/>
              </a:pPr>
              <a:t>‹#›</a:t>
            </a:fld>
            <a:endParaRPr lang="en-US" sz="1050">
              <a:solidFill>
                <a:schemeClr val="tx1"/>
              </a:solidFill>
              <a:latin typeface="Arial" panose="020B0604020202020204" pitchFamily="34" charset="0"/>
              <a:cs typeface="Arial" panose="020B0604020202020204" pitchFamily="34" charset="0"/>
            </a:endParaRPr>
          </a:p>
        </p:txBody>
      </p:sp>
      <p:sp>
        <p:nvSpPr>
          <p:cNvPr id="2" name="Footer Placeholder 4">
            <a:extLst>
              <a:ext uri="{FF2B5EF4-FFF2-40B4-BE49-F238E27FC236}">
                <a16:creationId xmlns:a16="http://schemas.microsoft.com/office/drawing/2014/main" id="{DE898448-F54C-5B9F-BD35-DEDCE17A369C}"/>
              </a:ext>
            </a:extLst>
          </p:cNvPr>
          <p:cNvSpPr txBox="1">
            <a:spLocks/>
          </p:cNvSpPr>
          <p:nvPr userDrawn="1"/>
        </p:nvSpPr>
        <p:spPr>
          <a:xfrm>
            <a:off x="1294149" y="6492873"/>
            <a:ext cx="1295737" cy="365125"/>
          </a:xfrm>
          <a:prstGeom prst="rect">
            <a:avLst/>
          </a:prstGeom>
        </p:spPr>
        <p:txBody>
          <a:bodyPr anchor="ctr"/>
          <a:lstStyle>
            <a:defPPr>
              <a:defRPr lang="en-US"/>
            </a:defPPr>
            <a:lvl1pPr algn="ctr" rtl="0" fontAlgn="base">
              <a:spcBef>
                <a:spcPct val="20000"/>
              </a:spcBef>
              <a:spcAft>
                <a:spcPct val="0"/>
              </a:spcAft>
              <a:defRPr sz="1050" kern="1200">
                <a:solidFill>
                  <a:schemeClr val="accent2">
                    <a:lumMod val="60000"/>
                    <a:lumOff val="40000"/>
                  </a:schemeClr>
                </a:solidFill>
                <a:latin typeface="Arial" pitchFamily="-80" charset="0"/>
                <a:ea typeface="Geneva" pitchFamily="-80" charset="0"/>
                <a:cs typeface="Geneva" pitchFamily="-80" charset="0"/>
              </a:defRPr>
            </a:lvl1pPr>
            <a:lvl2pPr marL="457200" algn="l" rtl="0" fontAlgn="base">
              <a:spcBef>
                <a:spcPct val="20000"/>
              </a:spcBef>
              <a:spcAft>
                <a:spcPct val="0"/>
              </a:spcAft>
              <a:defRPr kern="1200">
                <a:solidFill>
                  <a:schemeClr val="tx1"/>
                </a:solidFill>
                <a:latin typeface="Arial" pitchFamily="-80" charset="0"/>
                <a:ea typeface="Geneva" pitchFamily="-80" charset="0"/>
                <a:cs typeface="Geneva" pitchFamily="-80" charset="0"/>
              </a:defRPr>
            </a:lvl2pPr>
            <a:lvl3pPr marL="914400" algn="l" rtl="0" fontAlgn="base">
              <a:spcBef>
                <a:spcPct val="20000"/>
              </a:spcBef>
              <a:spcAft>
                <a:spcPct val="0"/>
              </a:spcAft>
              <a:defRPr kern="1200">
                <a:solidFill>
                  <a:schemeClr val="tx1"/>
                </a:solidFill>
                <a:latin typeface="Arial" pitchFamily="-80" charset="0"/>
                <a:ea typeface="Geneva" pitchFamily="-80" charset="0"/>
                <a:cs typeface="Geneva" pitchFamily="-80" charset="0"/>
              </a:defRPr>
            </a:lvl3pPr>
            <a:lvl4pPr marL="1371600" algn="l" rtl="0" fontAlgn="base">
              <a:spcBef>
                <a:spcPct val="20000"/>
              </a:spcBef>
              <a:spcAft>
                <a:spcPct val="0"/>
              </a:spcAft>
              <a:defRPr kern="1200">
                <a:solidFill>
                  <a:schemeClr val="tx1"/>
                </a:solidFill>
                <a:latin typeface="Arial" pitchFamily="-80" charset="0"/>
                <a:ea typeface="Geneva" pitchFamily="-80" charset="0"/>
                <a:cs typeface="Geneva" pitchFamily="-80" charset="0"/>
              </a:defRPr>
            </a:lvl4pPr>
            <a:lvl5pPr marL="1828800" algn="l" rtl="0" fontAlgn="base">
              <a:spcBef>
                <a:spcPct val="20000"/>
              </a:spcBef>
              <a:spcAft>
                <a:spcPct val="0"/>
              </a:spcAft>
              <a:defRPr kern="1200">
                <a:solidFill>
                  <a:schemeClr val="tx1"/>
                </a:solidFill>
                <a:latin typeface="Arial" pitchFamily="-80" charset="0"/>
                <a:ea typeface="Geneva" pitchFamily="-80" charset="0"/>
                <a:cs typeface="Geneva" pitchFamily="-80" charset="0"/>
              </a:defRPr>
            </a:lvl5pPr>
            <a:lvl6pPr marL="2286000" algn="l" defTabSz="457200" rtl="0" eaLnBrk="1" latinLnBrk="0" hangingPunct="1">
              <a:defRPr kern="1200">
                <a:solidFill>
                  <a:schemeClr val="tx1"/>
                </a:solidFill>
                <a:latin typeface="Arial" pitchFamily="-80" charset="0"/>
                <a:ea typeface="Geneva" pitchFamily="-80" charset="0"/>
                <a:cs typeface="Geneva" pitchFamily="-80" charset="0"/>
              </a:defRPr>
            </a:lvl6pPr>
            <a:lvl7pPr marL="2743200" algn="l" defTabSz="457200" rtl="0" eaLnBrk="1" latinLnBrk="0" hangingPunct="1">
              <a:defRPr kern="1200">
                <a:solidFill>
                  <a:schemeClr val="tx1"/>
                </a:solidFill>
                <a:latin typeface="Arial" pitchFamily="-80" charset="0"/>
                <a:ea typeface="Geneva" pitchFamily="-80" charset="0"/>
                <a:cs typeface="Geneva" pitchFamily="-80" charset="0"/>
              </a:defRPr>
            </a:lvl7pPr>
            <a:lvl8pPr marL="3200400" algn="l" defTabSz="457200" rtl="0" eaLnBrk="1" latinLnBrk="0" hangingPunct="1">
              <a:defRPr kern="1200">
                <a:solidFill>
                  <a:schemeClr val="tx1"/>
                </a:solidFill>
                <a:latin typeface="Arial" pitchFamily="-80" charset="0"/>
                <a:ea typeface="Geneva" pitchFamily="-80" charset="0"/>
                <a:cs typeface="Geneva" pitchFamily="-80" charset="0"/>
              </a:defRPr>
            </a:lvl8pPr>
            <a:lvl9pPr marL="3657600" algn="l" defTabSz="457200" rtl="0" eaLnBrk="1" latinLnBrk="0" hangingPunct="1">
              <a:defRPr kern="1200">
                <a:solidFill>
                  <a:schemeClr val="tx1"/>
                </a:solidFill>
                <a:latin typeface="Arial" pitchFamily="-80" charset="0"/>
                <a:ea typeface="Geneva" pitchFamily="-80" charset="0"/>
                <a:cs typeface="Geneva" pitchFamily="-80" charset="0"/>
              </a:defRPr>
            </a:lvl9pPr>
          </a:lstStyle>
          <a:p>
            <a:pPr>
              <a:defRPr/>
            </a:pPr>
            <a:r>
              <a:rPr lang="en-US" sz="1050">
                <a:solidFill>
                  <a:schemeClr val="tx1"/>
                </a:solidFill>
                <a:latin typeface="Arial" panose="020B0604020202020204" pitchFamily="34" charset="0"/>
                <a:cs typeface="Arial" panose="020B0604020202020204" pitchFamily="34" charset="0"/>
              </a:rPr>
              <a:t>Non-Confidential</a:t>
            </a:r>
            <a:r>
              <a:rPr lang="en-US" sz="1050">
                <a:solidFill>
                  <a:schemeClr val="bg2"/>
                </a:solidFill>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806676579"/>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3839">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 Light">
    <p:bg>
      <p:bgPr>
        <a:solidFill>
          <a:schemeClr val="bg2"/>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AB0A5DF-F47F-0DA3-6C47-EDADF0206909}"/>
              </a:ext>
            </a:extLst>
          </p:cNvPr>
          <p:cNvPicPr>
            <a:picLocks noChangeAspect="1"/>
          </p:cNvPicPr>
          <p:nvPr userDrawn="1"/>
        </p:nvPicPr>
        <p:blipFill>
          <a:blip r:embed="rId2"/>
          <a:stretch>
            <a:fillRect/>
          </a:stretch>
        </p:blipFill>
        <p:spPr>
          <a:xfrm>
            <a:off x="0" y="2926080"/>
            <a:ext cx="12192000" cy="846667"/>
          </a:xfrm>
          <a:prstGeom prst="rect">
            <a:avLst/>
          </a:prstGeom>
        </p:spPr>
      </p:pic>
      <p:sp>
        <p:nvSpPr>
          <p:cNvPr id="7" name="Rounded Rectangle 6">
            <a:extLst>
              <a:ext uri="{FF2B5EF4-FFF2-40B4-BE49-F238E27FC236}">
                <a16:creationId xmlns:a16="http://schemas.microsoft.com/office/drawing/2014/main" id="{A1A98179-8928-6A5D-3266-BE05F4BE9607}"/>
              </a:ext>
            </a:extLst>
          </p:cNvPr>
          <p:cNvSpPr/>
          <p:nvPr userDrawn="1"/>
        </p:nvSpPr>
        <p:spPr>
          <a:xfrm>
            <a:off x="0" y="3505200"/>
            <a:ext cx="12192000" cy="3224983"/>
          </a:xfrm>
          <a:prstGeom prst="roundRect">
            <a:avLst>
              <a:gd name="adj" fmla="val 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49C36BB-9E02-1F7A-291D-7729667F4A08}"/>
              </a:ext>
            </a:extLst>
          </p:cNvPr>
          <p:cNvSpPr>
            <a:spLocks noGrp="1"/>
          </p:cNvSpPr>
          <p:nvPr>
            <p:ph type="ctrTitle"/>
          </p:nvPr>
        </p:nvSpPr>
        <p:spPr>
          <a:xfrm>
            <a:off x="871891" y="3959246"/>
            <a:ext cx="6744392" cy="1342688"/>
          </a:xfrm>
        </p:spPr>
        <p:txBody>
          <a:bodyPr anchor="b">
            <a:normAutofit/>
          </a:bodyPr>
          <a:lstStyle>
            <a:lvl1pPr algn="l">
              <a:defRPr sz="3600"/>
            </a:lvl1pPr>
          </a:lstStyle>
          <a:p>
            <a:r>
              <a:rPr lang="en-US"/>
              <a:t>Click to edit Master title style</a:t>
            </a:r>
          </a:p>
        </p:txBody>
      </p:sp>
      <p:sp>
        <p:nvSpPr>
          <p:cNvPr id="24" name="Subtitle 2">
            <a:extLst>
              <a:ext uri="{FF2B5EF4-FFF2-40B4-BE49-F238E27FC236}">
                <a16:creationId xmlns:a16="http://schemas.microsoft.com/office/drawing/2014/main" id="{C486EF8D-371C-5785-2DB9-6E640AD45384}"/>
              </a:ext>
            </a:extLst>
          </p:cNvPr>
          <p:cNvSpPr>
            <a:spLocks noGrp="1"/>
          </p:cNvSpPr>
          <p:nvPr>
            <p:ph type="subTitle" idx="1"/>
          </p:nvPr>
        </p:nvSpPr>
        <p:spPr>
          <a:xfrm>
            <a:off x="871891" y="5394960"/>
            <a:ext cx="6744392" cy="560203"/>
          </a:xfrm>
        </p:spPr>
        <p:txBody>
          <a:bodyPr>
            <a:normAutofit/>
          </a:bodyPr>
          <a:lstStyle>
            <a:lvl1pPr marL="0" indent="0" algn="l">
              <a:buNone/>
              <a:defRPr sz="200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Content Placeholder 5">
            <a:extLst>
              <a:ext uri="{FF2B5EF4-FFF2-40B4-BE49-F238E27FC236}">
                <a16:creationId xmlns:a16="http://schemas.microsoft.com/office/drawing/2014/main" id="{EED10B8C-A0D0-91CD-4A26-385840AE5E28}"/>
              </a:ext>
            </a:extLst>
          </p:cNvPr>
          <p:cNvSpPr>
            <a:spLocks noGrp="1"/>
          </p:cNvSpPr>
          <p:nvPr>
            <p:ph sz="quarter" idx="14" hasCustomPrompt="1"/>
          </p:nvPr>
        </p:nvSpPr>
        <p:spPr>
          <a:xfrm>
            <a:off x="871104" y="3383280"/>
            <a:ext cx="2872558" cy="252031"/>
          </a:xfrm>
        </p:spPr>
        <p:txBody>
          <a:bodyPr anchor="ctr">
            <a:noAutofit/>
          </a:bodyPr>
          <a:lstStyle>
            <a:lvl1pPr marL="0" indent="0">
              <a:buNone/>
              <a:defRPr sz="1400" spc="100" baseline="0">
                <a:solidFill>
                  <a:schemeClr val="accent1"/>
                </a:solidFill>
              </a:defRPr>
            </a:lvl1pPr>
          </a:lstStyle>
          <a:p>
            <a:pPr lvl="0"/>
            <a:r>
              <a:rPr lang="en-US"/>
              <a:t>PRESENTATION DATE</a:t>
            </a:r>
          </a:p>
        </p:txBody>
      </p:sp>
      <p:sp>
        <p:nvSpPr>
          <p:cNvPr id="3" name="Rectangle 2">
            <a:extLst>
              <a:ext uri="{FF2B5EF4-FFF2-40B4-BE49-F238E27FC236}">
                <a16:creationId xmlns:a16="http://schemas.microsoft.com/office/drawing/2014/main" id="{89A64EB6-F1F9-ECA4-7A86-4B7C8AD12A7A}"/>
              </a:ext>
            </a:extLst>
          </p:cNvPr>
          <p:cNvSpPr/>
          <p:nvPr userDrawn="1"/>
        </p:nvSpPr>
        <p:spPr>
          <a:xfrm>
            <a:off x="0" y="6730183"/>
            <a:ext cx="12192000" cy="127817"/>
          </a:xfrm>
          <a:prstGeom prst="rect">
            <a:avLst/>
          </a:prstGeom>
          <a:gradFill>
            <a:gsLst>
              <a:gs pos="100000">
                <a:schemeClr val="accent1"/>
              </a:gs>
              <a:gs pos="0">
                <a:schemeClr val="accent4">
                  <a:lumMod val="40000"/>
                  <a:lumOff val="60000"/>
                </a:schemeClr>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Graphic 7">
            <a:extLst>
              <a:ext uri="{FF2B5EF4-FFF2-40B4-BE49-F238E27FC236}">
                <a16:creationId xmlns:a16="http://schemas.microsoft.com/office/drawing/2014/main" id="{3B89398B-3335-02A2-AA62-9DF941EF39B9}"/>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71103" y="815869"/>
            <a:ext cx="2286000" cy="1018039"/>
          </a:xfrm>
          <a:prstGeom prst="rect">
            <a:avLst/>
          </a:prstGeom>
        </p:spPr>
      </p:pic>
    </p:spTree>
    <p:extLst>
      <p:ext uri="{BB962C8B-B14F-4D97-AF65-F5344CB8AC3E}">
        <p14:creationId xmlns:p14="http://schemas.microsoft.com/office/powerpoint/2010/main" val="34263495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Divider - Science">
    <p:spTree>
      <p:nvGrpSpPr>
        <p:cNvPr id="1" name=""/>
        <p:cNvGrpSpPr/>
        <p:nvPr/>
      </p:nvGrpSpPr>
      <p:grpSpPr>
        <a:xfrm>
          <a:off x="0" y="0"/>
          <a:ext cx="0" cy="0"/>
          <a:chOff x="0" y="0"/>
          <a:chExt cx="0" cy="0"/>
        </a:xfrm>
      </p:grpSpPr>
      <p:pic>
        <p:nvPicPr>
          <p:cNvPr id="6" name="Picture 5" descr="A group of test tubes on a rack&#10;&#10;Description automatically generated">
            <a:extLst>
              <a:ext uri="{FF2B5EF4-FFF2-40B4-BE49-F238E27FC236}">
                <a16:creationId xmlns:a16="http://schemas.microsoft.com/office/drawing/2014/main" id="{B93E0CFA-0A3B-A0BA-2FE6-1E50D0A7BFC6}"/>
              </a:ext>
            </a:extLst>
          </p:cNvPr>
          <p:cNvPicPr>
            <a:picLocks noChangeAspect="1"/>
          </p:cNvPicPr>
          <p:nvPr userDrawn="1"/>
        </p:nvPicPr>
        <p:blipFill>
          <a:blip r:embed="rId2"/>
          <a:srcRect t="27809" b="23452"/>
          <a:stretch/>
        </p:blipFill>
        <p:spPr>
          <a:xfrm>
            <a:off x="0" y="853"/>
            <a:ext cx="12192000" cy="3961547"/>
          </a:xfrm>
          <a:prstGeom prst="rect">
            <a:avLst/>
          </a:prstGeom>
        </p:spPr>
      </p:pic>
      <p:sp>
        <p:nvSpPr>
          <p:cNvPr id="15" name="Title 1">
            <a:extLst>
              <a:ext uri="{FF2B5EF4-FFF2-40B4-BE49-F238E27FC236}">
                <a16:creationId xmlns:a16="http://schemas.microsoft.com/office/drawing/2014/main" id="{D93E2A04-89AD-55D9-6034-C2B867A4053C}"/>
              </a:ext>
            </a:extLst>
          </p:cNvPr>
          <p:cNvSpPr>
            <a:spLocks noGrp="1"/>
          </p:cNvSpPr>
          <p:nvPr>
            <p:ph type="ctrTitle" hasCustomPrompt="1"/>
          </p:nvPr>
        </p:nvSpPr>
        <p:spPr>
          <a:xfrm>
            <a:off x="871891" y="3981737"/>
            <a:ext cx="6148669" cy="1320197"/>
          </a:xfrm>
        </p:spPr>
        <p:txBody>
          <a:bodyPr anchor="b" anchorCtr="0">
            <a:normAutofit/>
          </a:bodyPr>
          <a:lstStyle>
            <a:lvl1pPr algn="l">
              <a:defRPr sz="3600"/>
            </a:lvl1pPr>
          </a:lstStyle>
          <a:p>
            <a:r>
              <a:rPr lang="en-US"/>
              <a:t>Section Title</a:t>
            </a:r>
          </a:p>
        </p:txBody>
      </p:sp>
      <p:sp>
        <p:nvSpPr>
          <p:cNvPr id="16" name="Subtitle 2">
            <a:extLst>
              <a:ext uri="{FF2B5EF4-FFF2-40B4-BE49-F238E27FC236}">
                <a16:creationId xmlns:a16="http://schemas.microsoft.com/office/drawing/2014/main" id="{4111BAD2-EB47-8103-96C3-9A2CCCD9984A}"/>
              </a:ext>
            </a:extLst>
          </p:cNvPr>
          <p:cNvSpPr>
            <a:spLocks noGrp="1"/>
          </p:cNvSpPr>
          <p:nvPr>
            <p:ph type="subTitle" idx="1" hasCustomPrompt="1"/>
          </p:nvPr>
        </p:nvSpPr>
        <p:spPr>
          <a:xfrm>
            <a:off x="871891" y="5394960"/>
            <a:ext cx="6148669" cy="560203"/>
          </a:xfrm>
        </p:spPr>
        <p:txBody>
          <a:bodyPr anchor="t" anchorCtr="0">
            <a:normAutofit/>
          </a:bodyPr>
          <a:lstStyle>
            <a:lvl1pPr marL="0" indent="0" algn="l">
              <a:buNone/>
              <a:defRPr sz="200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Section subtitle</a:t>
            </a:r>
          </a:p>
        </p:txBody>
      </p:sp>
      <p:pic>
        <p:nvPicPr>
          <p:cNvPr id="3" name="Picture 2">
            <a:extLst>
              <a:ext uri="{FF2B5EF4-FFF2-40B4-BE49-F238E27FC236}">
                <a16:creationId xmlns:a16="http://schemas.microsoft.com/office/drawing/2014/main" id="{325F59C8-CC3D-1BEB-1D5C-D2CCCAD328B8}"/>
              </a:ext>
            </a:extLst>
          </p:cNvPr>
          <p:cNvPicPr>
            <a:picLocks noChangeAspect="1"/>
          </p:cNvPicPr>
          <p:nvPr userDrawn="1"/>
        </p:nvPicPr>
        <p:blipFill>
          <a:blip r:embed="rId3"/>
          <a:stretch>
            <a:fillRect/>
          </a:stretch>
        </p:blipFill>
        <p:spPr>
          <a:xfrm>
            <a:off x="0" y="3383280"/>
            <a:ext cx="12192000" cy="846667"/>
          </a:xfrm>
          <a:prstGeom prst="rect">
            <a:avLst/>
          </a:prstGeom>
        </p:spPr>
      </p:pic>
      <p:pic>
        <p:nvPicPr>
          <p:cNvPr id="7" name="Graphic 6">
            <a:extLst>
              <a:ext uri="{FF2B5EF4-FFF2-40B4-BE49-F238E27FC236}">
                <a16:creationId xmlns:a16="http://schemas.microsoft.com/office/drawing/2014/main" id="{483BD374-A917-91B6-B7B2-CF1963A85234}"/>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9970284" y="5572903"/>
            <a:ext cx="1645920" cy="732987"/>
          </a:xfrm>
          <a:prstGeom prst="rect">
            <a:avLst/>
          </a:prstGeom>
        </p:spPr>
      </p:pic>
    </p:spTree>
    <p:extLst>
      <p:ext uri="{BB962C8B-B14F-4D97-AF65-F5344CB8AC3E}">
        <p14:creationId xmlns:p14="http://schemas.microsoft.com/office/powerpoint/2010/main" val="14515275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Divider - Science2">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38A265F-EFEC-96E2-97F6-4564F3A888C1}"/>
              </a:ext>
            </a:extLst>
          </p:cNvPr>
          <p:cNvPicPr>
            <a:picLocks noChangeAspect="1"/>
          </p:cNvPicPr>
          <p:nvPr userDrawn="1"/>
        </p:nvPicPr>
        <p:blipFill>
          <a:blip r:embed="rId2"/>
          <a:srcRect t="13076" b="13076"/>
          <a:stretch/>
        </p:blipFill>
        <p:spPr>
          <a:xfrm>
            <a:off x="0" y="853"/>
            <a:ext cx="12192000" cy="3961547"/>
          </a:xfrm>
          <a:prstGeom prst="rect">
            <a:avLst/>
          </a:prstGeom>
        </p:spPr>
      </p:pic>
      <p:pic>
        <p:nvPicPr>
          <p:cNvPr id="14" name="Graphic 13">
            <a:extLst>
              <a:ext uri="{FF2B5EF4-FFF2-40B4-BE49-F238E27FC236}">
                <a16:creationId xmlns:a16="http://schemas.microsoft.com/office/drawing/2014/main" id="{B6471327-1EF5-6576-6C23-F8A067965360}"/>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9970284" y="5572903"/>
            <a:ext cx="1645920" cy="732987"/>
          </a:xfrm>
          <a:prstGeom prst="rect">
            <a:avLst/>
          </a:prstGeom>
        </p:spPr>
      </p:pic>
      <p:pic>
        <p:nvPicPr>
          <p:cNvPr id="15" name="Picture 14">
            <a:extLst>
              <a:ext uri="{FF2B5EF4-FFF2-40B4-BE49-F238E27FC236}">
                <a16:creationId xmlns:a16="http://schemas.microsoft.com/office/drawing/2014/main" id="{05873F8B-25FF-58C8-C9AA-D98965A71AED}"/>
              </a:ext>
            </a:extLst>
          </p:cNvPr>
          <p:cNvPicPr>
            <a:picLocks noChangeAspect="1"/>
          </p:cNvPicPr>
          <p:nvPr userDrawn="1"/>
        </p:nvPicPr>
        <p:blipFill>
          <a:blip r:embed="rId5"/>
          <a:stretch>
            <a:fillRect/>
          </a:stretch>
        </p:blipFill>
        <p:spPr>
          <a:xfrm>
            <a:off x="0" y="3383280"/>
            <a:ext cx="12192000" cy="846667"/>
          </a:xfrm>
          <a:prstGeom prst="rect">
            <a:avLst/>
          </a:prstGeom>
        </p:spPr>
      </p:pic>
      <p:sp>
        <p:nvSpPr>
          <p:cNvPr id="17" name="Title 1">
            <a:extLst>
              <a:ext uri="{FF2B5EF4-FFF2-40B4-BE49-F238E27FC236}">
                <a16:creationId xmlns:a16="http://schemas.microsoft.com/office/drawing/2014/main" id="{B6929E04-710E-D218-FEE7-F934C1060E79}"/>
              </a:ext>
            </a:extLst>
          </p:cNvPr>
          <p:cNvSpPr>
            <a:spLocks noGrp="1"/>
          </p:cNvSpPr>
          <p:nvPr>
            <p:ph type="ctrTitle" hasCustomPrompt="1"/>
          </p:nvPr>
        </p:nvSpPr>
        <p:spPr>
          <a:xfrm>
            <a:off x="871891" y="3981737"/>
            <a:ext cx="6148669" cy="1320197"/>
          </a:xfrm>
        </p:spPr>
        <p:txBody>
          <a:bodyPr anchor="b" anchorCtr="0">
            <a:normAutofit/>
          </a:bodyPr>
          <a:lstStyle>
            <a:lvl1pPr algn="l">
              <a:defRPr sz="3600"/>
            </a:lvl1pPr>
          </a:lstStyle>
          <a:p>
            <a:r>
              <a:rPr lang="en-US"/>
              <a:t>Section Title</a:t>
            </a:r>
          </a:p>
        </p:txBody>
      </p:sp>
      <p:sp>
        <p:nvSpPr>
          <p:cNvPr id="18" name="Subtitle 2">
            <a:extLst>
              <a:ext uri="{FF2B5EF4-FFF2-40B4-BE49-F238E27FC236}">
                <a16:creationId xmlns:a16="http://schemas.microsoft.com/office/drawing/2014/main" id="{E482F714-F2A3-C986-6839-A80ECC56EDF4}"/>
              </a:ext>
            </a:extLst>
          </p:cNvPr>
          <p:cNvSpPr>
            <a:spLocks noGrp="1"/>
          </p:cNvSpPr>
          <p:nvPr>
            <p:ph type="subTitle" idx="1" hasCustomPrompt="1"/>
          </p:nvPr>
        </p:nvSpPr>
        <p:spPr>
          <a:xfrm>
            <a:off x="871891" y="5394960"/>
            <a:ext cx="6148669" cy="560203"/>
          </a:xfrm>
        </p:spPr>
        <p:txBody>
          <a:bodyPr anchor="t" anchorCtr="0">
            <a:normAutofit/>
          </a:bodyPr>
          <a:lstStyle>
            <a:lvl1pPr marL="0" indent="0" algn="l">
              <a:buNone/>
              <a:defRPr sz="200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Section subtitle</a:t>
            </a:r>
          </a:p>
        </p:txBody>
      </p:sp>
    </p:spTree>
    <p:extLst>
      <p:ext uri="{BB962C8B-B14F-4D97-AF65-F5344CB8AC3E}">
        <p14:creationId xmlns:p14="http://schemas.microsoft.com/office/powerpoint/2010/main" val="6165220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1_Divider - Lab1">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38A265F-EFEC-96E2-97F6-4564F3A888C1}"/>
              </a:ext>
            </a:extLst>
          </p:cNvPr>
          <p:cNvPicPr>
            <a:picLocks noChangeAspect="1"/>
          </p:cNvPicPr>
          <p:nvPr userDrawn="1"/>
        </p:nvPicPr>
        <p:blipFill>
          <a:blip r:embed="rId2"/>
          <a:srcRect t="13281" b="5486"/>
          <a:stretch/>
        </p:blipFill>
        <p:spPr>
          <a:xfrm>
            <a:off x="0" y="853"/>
            <a:ext cx="12192000" cy="3961547"/>
          </a:xfrm>
          <a:prstGeom prst="rect">
            <a:avLst/>
          </a:prstGeom>
        </p:spPr>
      </p:pic>
      <p:pic>
        <p:nvPicPr>
          <p:cNvPr id="14" name="Graphic 13">
            <a:extLst>
              <a:ext uri="{FF2B5EF4-FFF2-40B4-BE49-F238E27FC236}">
                <a16:creationId xmlns:a16="http://schemas.microsoft.com/office/drawing/2014/main" id="{B6471327-1EF5-6576-6C23-F8A067965360}"/>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9970284" y="5572903"/>
            <a:ext cx="1645920" cy="732987"/>
          </a:xfrm>
          <a:prstGeom prst="rect">
            <a:avLst/>
          </a:prstGeom>
        </p:spPr>
      </p:pic>
      <p:pic>
        <p:nvPicPr>
          <p:cNvPr id="15" name="Picture 14">
            <a:extLst>
              <a:ext uri="{FF2B5EF4-FFF2-40B4-BE49-F238E27FC236}">
                <a16:creationId xmlns:a16="http://schemas.microsoft.com/office/drawing/2014/main" id="{05873F8B-25FF-58C8-C9AA-D98965A71AED}"/>
              </a:ext>
            </a:extLst>
          </p:cNvPr>
          <p:cNvPicPr>
            <a:picLocks noChangeAspect="1"/>
          </p:cNvPicPr>
          <p:nvPr userDrawn="1"/>
        </p:nvPicPr>
        <p:blipFill>
          <a:blip r:embed="rId5"/>
          <a:stretch>
            <a:fillRect/>
          </a:stretch>
        </p:blipFill>
        <p:spPr>
          <a:xfrm>
            <a:off x="0" y="3383280"/>
            <a:ext cx="12192000" cy="846667"/>
          </a:xfrm>
          <a:prstGeom prst="rect">
            <a:avLst/>
          </a:prstGeom>
        </p:spPr>
      </p:pic>
      <p:sp>
        <p:nvSpPr>
          <p:cNvPr id="17" name="Title 1">
            <a:extLst>
              <a:ext uri="{FF2B5EF4-FFF2-40B4-BE49-F238E27FC236}">
                <a16:creationId xmlns:a16="http://schemas.microsoft.com/office/drawing/2014/main" id="{B6929E04-710E-D218-FEE7-F934C1060E79}"/>
              </a:ext>
            </a:extLst>
          </p:cNvPr>
          <p:cNvSpPr>
            <a:spLocks noGrp="1"/>
          </p:cNvSpPr>
          <p:nvPr>
            <p:ph type="ctrTitle" hasCustomPrompt="1"/>
          </p:nvPr>
        </p:nvSpPr>
        <p:spPr>
          <a:xfrm>
            <a:off x="871891" y="3981737"/>
            <a:ext cx="6148669" cy="1320197"/>
          </a:xfrm>
        </p:spPr>
        <p:txBody>
          <a:bodyPr anchor="b" anchorCtr="0">
            <a:normAutofit/>
          </a:bodyPr>
          <a:lstStyle>
            <a:lvl1pPr algn="l">
              <a:defRPr sz="3600"/>
            </a:lvl1pPr>
          </a:lstStyle>
          <a:p>
            <a:r>
              <a:rPr lang="en-US"/>
              <a:t>Section Title</a:t>
            </a:r>
          </a:p>
        </p:txBody>
      </p:sp>
      <p:sp>
        <p:nvSpPr>
          <p:cNvPr id="18" name="Subtitle 2">
            <a:extLst>
              <a:ext uri="{FF2B5EF4-FFF2-40B4-BE49-F238E27FC236}">
                <a16:creationId xmlns:a16="http://schemas.microsoft.com/office/drawing/2014/main" id="{E482F714-F2A3-C986-6839-A80ECC56EDF4}"/>
              </a:ext>
            </a:extLst>
          </p:cNvPr>
          <p:cNvSpPr>
            <a:spLocks noGrp="1"/>
          </p:cNvSpPr>
          <p:nvPr>
            <p:ph type="subTitle" idx="1" hasCustomPrompt="1"/>
          </p:nvPr>
        </p:nvSpPr>
        <p:spPr>
          <a:xfrm>
            <a:off x="871891" y="5394960"/>
            <a:ext cx="6148669" cy="560203"/>
          </a:xfrm>
        </p:spPr>
        <p:txBody>
          <a:bodyPr anchor="t" anchorCtr="0">
            <a:normAutofit/>
          </a:bodyPr>
          <a:lstStyle>
            <a:lvl1pPr marL="0" indent="0" algn="l">
              <a:buNone/>
              <a:defRPr sz="200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Section subtitle</a:t>
            </a:r>
          </a:p>
        </p:txBody>
      </p:sp>
    </p:spTree>
    <p:extLst>
      <p:ext uri="{BB962C8B-B14F-4D97-AF65-F5344CB8AC3E}">
        <p14:creationId xmlns:p14="http://schemas.microsoft.com/office/powerpoint/2010/main" val="2648035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Divider - Lab1">
    <p:bg>
      <p:bgPr>
        <a:gradFill>
          <a:gsLst>
            <a:gs pos="29000">
              <a:schemeClr val="bg2"/>
            </a:gs>
            <a:gs pos="100000">
              <a:schemeClr val="accent4">
                <a:alpha val="60150"/>
              </a:schemeClr>
            </a:gs>
          </a:gsLst>
          <a:path path="circle">
            <a:fillToRect r="100000" b="100000"/>
          </a:path>
        </a:gradFill>
        <a:effectLst/>
      </p:bgPr>
    </p:bg>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0D993549-7053-4E91-9D8B-2AFE9E5B0BDE}"/>
              </a:ext>
            </a:extLst>
          </p:cNvPr>
          <p:cNvSpPr/>
          <p:nvPr userDrawn="1"/>
        </p:nvSpPr>
        <p:spPr>
          <a:xfrm>
            <a:off x="0" y="3981736"/>
            <a:ext cx="12192000" cy="2876263"/>
          </a:xfrm>
          <a:prstGeom prst="roundRect">
            <a:avLst>
              <a:gd name="adj" fmla="val 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Graphic 13">
            <a:extLst>
              <a:ext uri="{FF2B5EF4-FFF2-40B4-BE49-F238E27FC236}">
                <a16:creationId xmlns:a16="http://schemas.microsoft.com/office/drawing/2014/main" id="{B6471327-1EF5-6576-6C23-F8A06796536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970284" y="5572903"/>
            <a:ext cx="1645920" cy="732987"/>
          </a:xfrm>
          <a:prstGeom prst="rect">
            <a:avLst/>
          </a:prstGeom>
        </p:spPr>
      </p:pic>
      <p:pic>
        <p:nvPicPr>
          <p:cNvPr id="15" name="Picture 14">
            <a:extLst>
              <a:ext uri="{FF2B5EF4-FFF2-40B4-BE49-F238E27FC236}">
                <a16:creationId xmlns:a16="http://schemas.microsoft.com/office/drawing/2014/main" id="{05873F8B-25FF-58C8-C9AA-D98965A71AED}"/>
              </a:ext>
            </a:extLst>
          </p:cNvPr>
          <p:cNvPicPr>
            <a:picLocks noChangeAspect="1"/>
          </p:cNvPicPr>
          <p:nvPr userDrawn="1"/>
        </p:nvPicPr>
        <p:blipFill>
          <a:blip r:embed="rId4"/>
          <a:stretch>
            <a:fillRect/>
          </a:stretch>
        </p:blipFill>
        <p:spPr>
          <a:xfrm>
            <a:off x="0" y="3383280"/>
            <a:ext cx="12192000" cy="846667"/>
          </a:xfrm>
          <a:prstGeom prst="rect">
            <a:avLst/>
          </a:prstGeom>
        </p:spPr>
      </p:pic>
      <p:sp>
        <p:nvSpPr>
          <p:cNvPr id="17" name="Title 1">
            <a:extLst>
              <a:ext uri="{FF2B5EF4-FFF2-40B4-BE49-F238E27FC236}">
                <a16:creationId xmlns:a16="http://schemas.microsoft.com/office/drawing/2014/main" id="{B6929E04-710E-D218-FEE7-F934C1060E79}"/>
              </a:ext>
            </a:extLst>
          </p:cNvPr>
          <p:cNvSpPr>
            <a:spLocks noGrp="1"/>
          </p:cNvSpPr>
          <p:nvPr>
            <p:ph type="ctrTitle" hasCustomPrompt="1"/>
          </p:nvPr>
        </p:nvSpPr>
        <p:spPr>
          <a:xfrm>
            <a:off x="871891" y="3981737"/>
            <a:ext cx="6148669" cy="1320197"/>
          </a:xfrm>
        </p:spPr>
        <p:txBody>
          <a:bodyPr anchor="b" anchorCtr="0">
            <a:normAutofit/>
          </a:bodyPr>
          <a:lstStyle>
            <a:lvl1pPr algn="l">
              <a:defRPr sz="3600"/>
            </a:lvl1pPr>
          </a:lstStyle>
          <a:p>
            <a:r>
              <a:rPr lang="en-US"/>
              <a:t>Section Title</a:t>
            </a:r>
          </a:p>
        </p:txBody>
      </p:sp>
      <p:sp>
        <p:nvSpPr>
          <p:cNvPr id="18" name="Subtitle 2">
            <a:extLst>
              <a:ext uri="{FF2B5EF4-FFF2-40B4-BE49-F238E27FC236}">
                <a16:creationId xmlns:a16="http://schemas.microsoft.com/office/drawing/2014/main" id="{E482F714-F2A3-C986-6839-A80ECC56EDF4}"/>
              </a:ext>
            </a:extLst>
          </p:cNvPr>
          <p:cNvSpPr>
            <a:spLocks noGrp="1"/>
          </p:cNvSpPr>
          <p:nvPr>
            <p:ph type="subTitle" idx="1" hasCustomPrompt="1"/>
          </p:nvPr>
        </p:nvSpPr>
        <p:spPr>
          <a:xfrm>
            <a:off x="871891" y="5394960"/>
            <a:ext cx="6148669" cy="560203"/>
          </a:xfrm>
        </p:spPr>
        <p:txBody>
          <a:bodyPr anchor="t" anchorCtr="0">
            <a:normAutofit/>
          </a:bodyPr>
          <a:lstStyle>
            <a:lvl1pPr marL="0" indent="0" algn="l">
              <a:buNone/>
              <a:defRPr sz="200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Section subtitle</a:t>
            </a:r>
          </a:p>
        </p:txBody>
      </p:sp>
    </p:spTree>
    <p:extLst>
      <p:ext uri="{BB962C8B-B14F-4D97-AF65-F5344CB8AC3E}">
        <p14:creationId xmlns:p14="http://schemas.microsoft.com/office/powerpoint/2010/main" val="16548789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61A20A-5BA5-B128-CB77-71F38EE5447D}"/>
              </a:ext>
            </a:extLst>
          </p:cNvPr>
          <p:cNvSpPr>
            <a:spLocks noGrp="1"/>
          </p:cNvSpPr>
          <p:nvPr>
            <p:ph idx="1"/>
          </p:nvPr>
        </p:nvSpPr>
        <p:spPr>
          <a:xfrm>
            <a:off x="330200" y="1371600"/>
            <a:ext cx="11531600" cy="478922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3ABFE3C1-C941-40BE-92DF-3AE25849409E}"/>
              </a:ext>
            </a:extLst>
          </p:cNvPr>
          <p:cNvSpPr>
            <a:spLocks noGrp="1"/>
          </p:cNvSpPr>
          <p:nvPr>
            <p:ph type="title"/>
          </p:nvPr>
        </p:nvSpPr>
        <p:spPr/>
        <p:txBody>
          <a:bodyPr/>
          <a:lstStyle/>
          <a:p>
            <a:r>
              <a:rPr lang="en-US"/>
              <a:t>Click to edit Master title style</a:t>
            </a:r>
          </a:p>
        </p:txBody>
      </p:sp>
      <p:sp>
        <p:nvSpPr>
          <p:cNvPr id="8" name="Footer Placeholder 11">
            <a:extLst>
              <a:ext uri="{FF2B5EF4-FFF2-40B4-BE49-F238E27FC236}">
                <a16:creationId xmlns:a16="http://schemas.microsoft.com/office/drawing/2014/main" id="{5430FA0D-7AD1-B167-954E-B4CF28FC1940}"/>
              </a:ext>
            </a:extLst>
          </p:cNvPr>
          <p:cNvSpPr>
            <a:spLocks noGrp="1"/>
          </p:cNvSpPr>
          <p:nvPr>
            <p:ph type="ftr" sz="quarter" idx="3"/>
          </p:nvPr>
        </p:nvSpPr>
        <p:spPr>
          <a:xfrm>
            <a:off x="640080" y="6356350"/>
            <a:ext cx="3541156" cy="365125"/>
          </a:xfrm>
          <a:prstGeom prst="rect">
            <a:avLst/>
          </a:prstGeom>
        </p:spPr>
        <p:txBody>
          <a:bodyPr vert="horz" lIns="91440" tIns="45720" rIns="91440" bIns="45720" rtlCol="0" anchor="ctr"/>
          <a:lstStyle>
            <a:lvl1pPr algn="l">
              <a:defRPr sz="900" b="1" i="0" spc="100" baseline="0">
                <a:solidFill>
                  <a:schemeClr val="tx2">
                    <a:lumMod val="50000"/>
                    <a:lumOff val="50000"/>
                  </a:schemeClr>
                </a:solidFill>
                <a:latin typeface="Aptos Light" panose="020B0004020202020204" pitchFamily="34" charset="0"/>
              </a:defRPr>
            </a:lvl1pPr>
          </a:lstStyle>
          <a:p>
            <a:r>
              <a:rPr lang="en-US"/>
              <a:t>PARABILIS MEDICINES – CONFIDENTIAL</a:t>
            </a:r>
          </a:p>
        </p:txBody>
      </p:sp>
      <p:sp>
        <p:nvSpPr>
          <p:cNvPr id="6" name="Slide Number Placeholder 5">
            <a:extLst>
              <a:ext uri="{FF2B5EF4-FFF2-40B4-BE49-F238E27FC236}">
                <a16:creationId xmlns:a16="http://schemas.microsoft.com/office/drawing/2014/main" id="{E20CF588-CA77-0990-0BBF-3F4027DDEA33}"/>
              </a:ext>
            </a:extLst>
          </p:cNvPr>
          <p:cNvSpPr>
            <a:spLocks noGrp="1"/>
          </p:cNvSpPr>
          <p:nvPr>
            <p:ph type="sldNum" sz="quarter" idx="4"/>
          </p:nvPr>
        </p:nvSpPr>
        <p:spPr>
          <a:xfrm>
            <a:off x="11318240" y="6356350"/>
            <a:ext cx="548640" cy="365125"/>
          </a:xfrm>
          <a:prstGeom prst="rect">
            <a:avLst/>
          </a:prstGeom>
        </p:spPr>
        <p:txBody>
          <a:bodyPr vert="horz" lIns="91440" tIns="45720" rIns="91440" bIns="45720" rtlCol="0" anchor="ctr"/>
          <a:lstStyle>
            <a:lvl1pPr algn="r">
              <a:defRPr sz="900">
                <a:solidFill>
                  <a:schemeClr val="tx2">
                    <a:lumMod val="50000"/>
                    <a:lumOff val="50000"/>
                  </a:schemeClr>
                </a:solidFill>
              </a:defRPr>
            </a:lvl1pPr>
          </a:lstStyle>
          <a:p>
            <a:fld id="{4EB18272-EACE-1E49-9A3E-A8ED852E9F04}" type="slidenum">
              <a:rPr lang="en-US" smtClean="0"/>
              <a:pPr/>
              <a:t>‹#›</a:t>
            </a:fld>
            <a:endParaRPr lang="en-US"/>
          </a:p>
        </p:txBody>
      </p:sp>
    </p:spTree>
    <p:extLst>
      <p:ext uri="{BB962C8B-B14F-4D97-AF65-F5344CB8AC3E}">
        <p14:creationId xmlns:p14="http://schemas.microsoft.com/office/powerpoint/2010/main" val="18698351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8A89EC-E1FA-94FA-619E-8E270297755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3478502-49C0-3555-AE99-D4CC6101512C}"/>
              </a:ext>
            </a:extLst>
          </p:cNvPr>
          <p:cNvSpPr>
            <a:spLocks noGrp="1"/>
          </p:cNvSpPr>
          <p:nvPr>
            <p:ph sz="half" idx="1"/>
          </p:nvPr>
        </p:nvSpPr>
        <p:spPr>
          <a:xfrm>
            <a:off x="330200" y="1371600"/>
            <a:ext cx="5609542" cy="478922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76DD616-86B5-498C-C029-95FDA00393AF}"/>
              </a:ext>
            </a:extLst>
          </p:cNvPr>
          <p:cNvSpPr>
            <a:spLocks noGrp="1"/>
          </p:cNvSpPr>
          <p:nvPr>
            <p:ph sz="half" idx="2"/>
          </p:nvPr>
        </p:nvSpPr>
        <p:spPr>
          <a:xfrm>
            <a:off x="6232002" y="1371600"/>
            <a:ext cx="5629798" cy="478922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11">
            <a:extLst>
              <a:ext uri="{FF2B5EF4-FFF2-40B4-BE49-F238E27FC236}">
                <a16:creationId xmlns:a16="http://schemas.microsoft.com/office/drawing/2014/main" id="{C79D8A51-8470-F378-3C66-D5E9D44050EB}"/>
              </a:ext>
            </a:extLst>
          </p:cNvPr>
          <p:cNvSpPr>
            <a:spLocks noGrp="1"/>
          </p:cNvSpPr>
          <p:nvPr>
            <p:ph type="ftr" sz="quarter" idx="3"/>
          </p:nvPr>
        </p:nvSpPr>
        <p:spPr>
          <a:xfrm>
            <a:off x="640080" y="6356350"/>
            <a:ext cx="3541156" cy="365125"/>
          </a:xfrm>
          <a:prstGeom prst="rect">
            <a:avLst/>
          </a:prstGeom>
        </p:spPr>
        <p:txBody>
          <a:bodyPr vert="horz" lIns="91440" tIns="45720" rIns="91440" bIns="45720" rtlCol="0" anchor="ctr"/>
          <a:lstStyle>
            <a:lvl1pPr algn="l">
              <a:defRPr sz="900" b="1" i="0" spc="100" baseline="0">
                <a:solidFill>
                  <a:schemeClr val="tx2">
                    <a:lumMod val="50000"/>
                    <a:lumOff val="50000"/>
                  </a:schemeClr>
                </a:solidFill>
                <a:latin typeface="Aptos Light" panose="020B0004020202020204" pitchFamily="34" charset="0"/>
              </a:defRPr>
            </a:lvl1pPr>
          </a:lstStyle>
          <a:p>
            <a:r>
              <a:rPr lang="en-US"/>
              <a:t>PARABILIS MEDICINES – CONFIDENTIAL</a:t>
            </a:r>
          </a:p>
        </p:txBody>
      </p:sp>
      <p:sp>
        <p:nvSpPr>
          <p:cNvPr id="7" name="Slide Number Placeholder 5">
            <a:extLst>
              <a:ext uri="{FF2B5EF4-FFF2-40B4-BE49-F238E27FC236}">
                <a16:creationId xmlns:a16="http://schemas.microsoft.com/office/drawing/2014/main" id="{98233984-0EA9-D11B-3800-166AD766B371}"/>
              </a:ext>
            </a:extLst>
          </p:cNvPr>
          <p:cNvSpPr>
            <a:spLocks noGrp="1"/>
          </p:cNvSpPr>
          <p:nvPr>
            <p:ph type="sldNum" sz="quarter" idx="4"/>
          </p:nvPr>
        </p:nvSpPr>
        <p:spPr>
          <a:xfrm>
            <a:off x="11318240" y="6356350"/>
            <a:ext cx="548640" cy="365125"/>
          </a:xfrm>
          <a:prstGeom prst="rect">
            <a:avLst/>
          </a:prstGeom>
        </p:spPr>
        <p:txBody>
          <a:bodyPr vert="horz" lIns="91440" tIns="45720" rIns="91440" bIns="45720" rtlCol="0" anchor="ctr"/>
          <a:lstStyle>
            <a:lvl1pPr algn="r">
              <a:defRPr sz="900">
                <a:solidFill>
                  <a:schemeClr val="tx2">
                    <a:lumMod val="50000"/>
                    <a:lumOff val="50000"/>
                  </a:schemeClr>
                </a:solidFill>
              </a:defRPr>
            </a:lvl1pPr>
          </a:lstStyle>
          <a:p>
            <a:fld id="{4EB18272-EACE-1E49-9A3E-A8ED852E9F04}" type="slidenum">
              <a:rPr lang="en-US" smtClean="0"/>
              <a:pPr/>
              <a:t>‹#›</a:t>
            </a:fld>
            <a:endParaRPr lang="en-US"/>
          </a:p>
        </p:txBody>
      </p:sp>
    </p:spTree>
    <p:extLst>
      <p:ext uri="{BB962C8B-B14F-4D97-AF65-F5344CB8AC3E}">
        <p14:creationId xmlns:p14="http://schemas.microsoft.com/office/powerpoint/2010/main" val="235698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425CA5BE-8749-9A20-824D-16F05DC2436F}"/>
              </a:ext>
            </a:extLst>
          </p:cNvPr>
          <p:cNvSpPr>
            <a:spLocks noGrp="1"/>
          </p:cNvSpPr>
          <p:nvPr>
            <p:ph sz="half" idx="13"/>
          </p:nvPr>
        </p:nvSpPr>
        <p:spPr>
          <a:xfrm>
            <a:off x="330198" y="2119255"/>
            <a:ext cx="5609543" cy="40577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3">
            <a:extLst>
              <a:ext uri="{FF2B5EF4-FFF2-40B4-BE49-F238E27FC236}">
                <a16:creationId xmlns:a16="http://schemas.microsoft.com/office/drawing/2014/main" id="{049CA1E3-F7CC-1764-1027-DD9AF7202088}"/>
              </a:ext>
            </a:extLst>
          </p:cNvPr>
          <p:cNvSpPr>
            <a:spLocks noGrp="1"/>
          </p:cNvSpPr>
          <p:nvPr>
            <p:ph sz="half" idx="2"/>
          </p:nvPr>
        </p:nvSpPr>
        <p:spPr>
          <a:xfrm>
            <a:off x="6232002" y="2119255"/>
            <a:ext cx="5629798" cy="40577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 Placeholder 2">
            <a:extLst>
              <a:ext uri="{FF2B5EF4-FFF2-40B4-BE49-F238E27FC236}">
                <a16:creationId xmlns:a16="http://schemas.microsoft.com/office/drawing/2014/main" id="{3890F3AF-8825-9EA2-01DA-D60E0FC65189}"/>
              </a:ext>
            </a:extLst>
          </p:cNvPr>
          <p:cNvSpPr>
            <a:spLocks noGrp="1"/>
          </p:cNvSpPr>
          <p:nvPr>
            <p:ph type="body" idx="1" hasCustomPrompt="1"/>
          </p:nvPr>
        </p:nvSpPr>
        <p:spPr>
          <a:xfrm>
            <a:off x="330199" y="1371600"/>
            <a:ext cx="5609543" cy="582238"/>
          </a:xfrm>
        </p:spPr>
        <p:txBody>
          <a:bodyPr anchor="b">
            <a:normAutofit/>
          </a:bodyPr>
          <a:lstStyle>
            <a:lvl1pPr marL="0" indent="0">
              <a:lnSpc>
                <a:spcPct val="100000"/>
              </a:lnSpc>
              <a:spcBef>
                <a:spcPts val="0"/>
              </a:spcBef>
              <a:buNone/>
              <a:defRPr sz="1800" b="0" i="0" spc="0" baseline="0">
                <a:solidFill>
                  <a:schemeClr val="accent1"/>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a:extLst>
              <a:ext uri="{FF2B5EF4-FFF2-40B4-BE49-F238E27FC236}">
                <a16:creationId xmlns:a16="http://schemas.microsoft.com/office/drawing/2014/main" id="{82DAF066-2D42-944F-A5A9-E2E98F57FD46}"/>
              </a:ext>
            </a:extLst>
          </p:cNvPr>
          <p:cNvSpPr>
            <a:spLocks noGrp="1"/>
          </p:cNvSpPr>
          <p:nvPr>
            <p:ph type="body" sz="quarter" idx="3" hasCustomPrompt="1"/>
          </p:nvPr>
        </p:nvSpPr>
        <p:spPr>
          <a:xfrm>
            <a:off x="6252256" y="1371600"/>
            <a:ext cx="5629798" cy="582238"/>
          </a:xfrm>
        </p:spPr>
        <p:txBody>
          <a:bodyPr anchor="b">
            <a:normAutofit/>
          </a:bodyPr>
          <a:lstStyle>
            <a:lvl1pPr marL="0" indent="0">
              <a:lnSpc>
                <a:spcPct val="100000"/>
              </a:lnSpc>
              <a:spcBef>
                <a:spcPts val="0"/>
              </a:spcBef>
              <a:buNone/>
              <a:defRPr sz="1800" b="0" i="0" spc="0" baseline="0">
                <a:solidFill>
                  <a:schemeClr val="accent1"/>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9" name="Slide Number Placeholder 8">
            <a:extLst>
              <a:ext uri="{FF2B5EF4-FFF2-40B4-BE49-F238E27FC236}">
                <a16:creationId xmlns:a16="http://schemas.microsoft.com/office/drawing/2014/main" id="{1CEA7965-3BDD-9EB7-D756-A43A68EC4DEA}"/>
              </a:ext>
            </a:extLst>
          </p:cNvPr>
          <p:cNvSpPr>
            <a:spLocks noGrp="1"/>
          </p:cNvSpPr>
          <p:nvPr>
            <p:ph type="sldNum" sz="quarter" idx="12"/>
          </p:nvPr>
        </p:nvSpPr>
        <p:spPr/>
        <p:txBody>
          <a:bodyPr/>
          <a:lstStyle/>
          <a:p>
            <a:fld id="{4EB18272-EACE-1E49-9A3E-A8ED852E9F04}" type="slidenum">
              <a:rPr lang="en-US" smtClean="0"/>
              <a:t>‹#›</a:t>
            </a:fld>
            <a:endParaRPr lang="en-US"/>
          </a:p>
        </p:txBody>
      </p:sp>
      <p:sp>
        <p:nvSpPr>
          <p:cNvPr id="16" name="Title 1">
            <a:extLst>
              <a:ext uri="{FF2B5EF4-FFF2-40B4-BE49-F238E27FC236}">
                <a16:creationId xmlns:a16="http://schemas.microsoft.com/office/drawing/2014/main" id="{CCF94358-D322-865E-FF3F-24D711D7AA1F}"/>
              </a:ext>
            </a:extLst>
          </p:cNvPr>
          <p:cNvSpPr>
            <a:spLocks noGrp="1"/>
          </p:cNvSpPr>
          <p:nvPr>
            <p:ph type="title"/>
          </p:nvPr>
        </p:nvSpPr>
        <p:spPr>
          <a:xfrm>
            <a:off x="330200" y="91440"/>
            <a:ext cx="11531600" cy="886158"/>
          </a:xfrm>
        </p:spPr>
        <p:txBody>
          <a:bodyPr/>
          <a:lstStyle/>
          <a:p>
            <a:r>
              <a:rPr lang="en-US"/>
              <a:t>Click to edit Master title style</a:t>
            </a:r>
          </a:p>
        </p:txBody>
      </p:sp>
      <p:sp>
        <p:nvSpPr>
          <p:cNvPr id="8" name="Footer Placeholder 11">
            <a:extLst>
              <a:ext uri="{FF2B5EF4-FFF2-40B4-BE49-F238E27FC236}">
                <a16:creationId xmlns:a16="http://schemas.microsoft.com/office/drawing/2014/main" id="{F1EAF11B-821A-CD60-57B6-3B0599BE97BA}"/>
              </a:ext>
            </a:extLst>
          </p:cNvPr>
          <p:cNvSpPr>
            <a:spLocks noGrp="1"/>
          </p:cNvSpPr>
          <p:nvPr>
            <p:ph type="ftr" sz="quarter" idx="14"/>
          </p:nvPr>
        </p:nvSpPr>
        <p:spPr>
          <a:xfrm>
            <a:off x="640080" y="6356350"/>
            <a:ext cx="3541156" cy="365125"/>
          </a:xfrm>
          <a:prstGeom prst="rect">
            <a:avLst/>
          </a:prstGeom>
        </p:spPr>
        <p:txBody>
          <a:bodyPr vert="horz" lIns="91440" tIns="45720" rIns="91440" bIns="45720" rtlCol="0" anchor="ctr"/>
          <a:lstStyle>
            <a:lvl1pPr algn="l">
              <a:defRPr sz="900" b="1" i="0" spc="100" baseline="0">
                <a:solidFill>
                  <a:schemeClr val="tx2">
                    <a:lumMod val="50000"/>
                    <a:lumOff val="50000"/>
                  </a:schemeClr>
                </a:solidFill>
                <a:latin typeface="Aptos Light" panose="020B0004020202020204" pitchFamily="34" charset="0"/>
              </a:defRPr>
            </a:lvl1pPr>
          </a:lstStyle>
          <a:p>
            <a:r>
              <a:rPr lang="en-US"/>
              <a:t>PARABILIS MEDICINES – CONFIDENTIAL</a:t>
            </a:r>
          </a:p>
        </p:txBody>
      </p:sp>
    </p:spTree>
    <p:extLst>
      <p:ext uri="{BB962C8B-B14F-4D97-AF65-F5344CB8AC3E}">
        <p14:creationId xmlns:p14="http://schemas.microsoft.com/office/powerpoint/2010/main" val="23046277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20077D9-2102-29A2-4CAD-19CE2B23C9E0}"/>
              </a:ext>
            </a:extLst>
          </p:cNvPr>
          <p:cNvSpPr>
            <a:spLocks noGrp="1"/>
          </p:cNvSpPr>
          <p:nvPr>
            <p:ph type="title"/>
          </p:nvPr>
        </p:nvSpPr>
        <p:spPr>
          <a:xfrm>
            <a:off x="330200" y="91440"/>
            <a:ext cx="11531600" cy="886158"/>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a:extLst>
              <a:ext uri="{FF2B5EF4-FFF2-40B4-BE49-F238E27FC236}">
                <a16:creationId xmlns:a16="http://schemas.microsoft.com/office/drawing/2014/main" id="{EDE0804D-D1FA-959E-D800-4556F32AFAF0}"/>
              </a:ext>
            </a:extLst>
          </p:cNvPr>
          <p:cNvSpPr>
            <a:spLocks noGrp="1"/>
          </p:cNvSpPr>
          <p:nvPr>
            <p:ph type="body" idx="1"/>
          </p:nvPr>
        </p:nvSpPr>
        <p:spPr>
          <a:xfrm>
            <a:off x="330200" y="1371600"/>
            <a:ext cx="11531600" cy="476204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64F5835E-246F-2B96-CDA8-02361763DBA1}"/>
              </a:ext>
            </a:extLst>
          </p:cNvPr>
          <p:cNvSpPr>
            <a:spLocks noGrp="1"/>
          </p:cNvSpPr>
          <p:nvPr>
            <p:ph type="sldNum" sz="quarter" idx="4"/>
          </p:nvPr>
        </p:nvSpPr>
        <p:spPr>
          <a:xfrm>
            <a:off x="11318240" y="6356350"/>
            <a:ext cx="548640" cy="365125"/>
          </a:xfrm>
          <a:prstGeom prst="rect">
            <a:avLst/>
          </a:prstGeom>
        </p:spPr>
        <p:txBody>
          <a:bodyPr vert="horz" lIns="91440" tIns="45720" rIns="91440" bIns="45720" rtlCol="0" anchor="ctr"/>
          <a:lstStyle>
            <a:lvl1pPr algn="r">
              <a:defRPr sz="900">
                <a:solidFill>
                  <a:schemeClr val="tx2">
                    <a:lumMod val="50000"/>
                    <a:lumOff val="50000"/>
                  </a:schemeClr>
                </a:solidFill>
              </a:defRPr>
            </a:lvl1pPr>
          </a:lstStyle>
          <a:p>
            <a:fld id="{4EB18272-EACE-1E49-9A3E-A8ED852E9F04}" type="slidenum">
              <a:rPr lang="en-US" smtClean="0"/>
              <a:pPr/>
              <a:t>‹#›</a:t>
            </a:fld>
            <a:endParaRPr lang="en-US"/>
          </a:p>
        </p:txBody>
      </p:sp>
      <p:sp>
        <p:nvSpPr>
          <p:cNvPr id="12" name="Footer Placeholder 11">
            <a:extLst>
              <a:ext uri="{FF2B5EF4-FFF2-40B4-BE49-F238E27FC236}">
                <a16:creationId xmlns:a16="http://schemas.microsoft.com/office/drawing/2014/main" id="{D091B19C-61CA-7B9B-9CC7-2023967ABDAE}"/>
              </a:ext>
            </a:extLst>
          </p:cNvPr>
          <p:cNvSpPr>
            <a:spLocks noGrp="1"/>
          </p:cNvSpPr>
          <p:nvPr>
            <p:ph type="ftr" sz="quarter" idx="3"/>
          </p:nvPr>
        </p:nvSpPr>
        <p:spPr>
          <a:xfrm>
            <a:off x="640080" y="6356350"/>
            <a:ext cx="3541156" cy="365125"/>
          </a:xfrm>
          <a:prstGeom prst="rect">
            <a:avLst/>
          </a:prstGeom>
        </p:spPr>
        <p:txBody>
          <a:bodyPr vert="horz" lIns="91440" tIns="45720" rIns="91440" bIns="45720" rtlCol="0" anchor="ctr"/>
          <a:lstStyle>
            <a:lvl1pPr algn="l">
              <a:defRPr sz="900" b="1" i="0" spc="100" baseline="0">
                <a:solidFill>
                  <a:schemeClr val="tx2">
                    <a:lumMod val="50000"/>
                    <a:lumOff val="50000"/>
                  </a:schemeClr>
                </a:solidFill>
                <a:latin typeface="Aptos Light" panose="020B0004020202020204" pitchFamily="34" charset="0"/>
              </a:defRPr>
            </a:lvl1pPr>
          </a:lstStyle>
          <a:p>
            <a:r>
              <a:rPr lang="en-US"/>
              <a:t>PARABILIS MEDICINES – CONFIDENTIAL</a:t>
            </a:r>
          </a:p>
        </p:txBody>
      </p:sp>
      <p:sp>
        <p:nvSpPr>
          <p:cNvPr id="4" name="Rectangle 3">
            <a:extLst>
              <a:ext uri="{FF2B5EF4-FFF2-40B4-BE49-F238E27FC236}">
                <a16:creationId xmlns:a16="http://schemas.microsoft.com/office/drawing/2014/main" id="{F3A8B0F6-AD89-96EC-76DD-5ADB0231DCE3}"/>
              </a:ext>
            </a:extLst>
          </p:cNvPr>
          <p:cNvSpPr/>
          <p:nvPr userDrawn="1"/>
        </p:nvSpPr>
        <p:spPr>
          <a:xfrm>
            <a:off x="0" y="6758432"/>
            <a:ext cx="12192000" cy="109728"/>
          </a:xfrm>
          <a:prstGeom prst="rect">
            <a:avLst/>
          </a:prstGeom>
          <a:gradFill>
            <a:gsLst>
              <a:gs pos="100000">
                <a:schemeClr val="accent1"/>
              </a:gs>
              <a:gs pos="0">
                <a:schemeClr val="accent4">
                  <a:lumMod val="40000"/>
                  <a:lumOff val="60000"/>
                </a:schemeClr>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orange and yellow swirl&#10;&#10;Description automatically generated with medium confidence">
            <a:extLst>
              <a:ext uri="{FF2B5EF4-FFF2-40B4-BE49-F238E27FC236}">
                <a16:creationId xmlns:a16="http://schemas.microsoft.com/office/drawing/2014/main" id="{42316744-BAF2-5814-E5CB-1439C0518C40}"/>
              </a:ext>
            </a:extLst>
          </p:cNvPr>
          <p:cNvPicPr>
            <a:picLocks noChangeAspect="1"/>
          </p:cNvPicPr>
          <p:nvPr userDrawn="1"/>
        </p:nvPicPr>
        <p:blipFill>
          <a:blip r:embed="rId20"/>
          <a:stretch>
            <a:fillRect/>
          </a:stretch>
        </p:blipFill>
        <p:spPr>
          <a:xfrm>
            <a:off x="251980" y="6356350"/>
            <a:ext cx="595999" cy="365760"/>
          </a:xfrm>
          <a:prstGeom prst="rect">
            <a:avLst/>
          </a:prstGeom>
        </p:spPr>
      </p:pic>
      <p:sp>
        <p:nvSpPr>
          <p:cNvPr id="5" name="Slide Number Placeholder 5">
            <a:extLst>
              <a:ext uri="{FF2B5EF4-FFF2-40B4-BE49-F238E27FC236}">
                <a16:creationId xmlns:a16="http://schemas.microsoft.com/office/drawing/2014/main" id="{134AC660-D28A-1EDD-BCC8-4CC9656E93F5}"/>
              </a:ext>
            </a:extLst>
          </p:cNvPr>
          <p:cNvSpPr txBox="1">
            <a:spLocks/>
          </p:cNvSpPr>
          <p:nvPr userDrawn="1"/>
        </p:nvSpPr>
        <p:spPr>
          <a:xfrm>
            <a:off x="8661400" y="6356350"/>
            <a:ext cx="2799080" cy="365125"/>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tx2">
                    <a:lumMod val="50000"/>
                    <a:lumOff val="50000"/>
                  </a:schemeClr>
                </a:solidFill>
                <a:latin typeface="Aptos" panose="020B0004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©Parabilis Medicines, Inc.  All rights reserved.      |</a:t>
            </a:r>
          </a:p>
        </p:txBody>
      </p:sp>
    </p:spTree>
    <p:extLst>
      <p:ext uri="{BB962C8B-B14F-4D97-AF65-F5344CB8AC3E}">
        <p14:creationId xmlns:p14="http://schemas.microsoft.com/office/powerpoint/2010/main" val="1707193369"/>
      </p:ext>
    </p:extLst>
  </p:cSld>
  <p:clrMap bg1="lt1" tx1="dk1" bg2="lt2" tx2="dk2" accent1="accent1" accent2="accent2" accent3="accent3" accent4="accent4" accent5="accent5" accent6="accent6" hlink="hlink" folHlink="folHlink"/>
  <p:sldLayoutIdLst>
    <p:sldLayoutId id="2147483658" r:id="rId1"/>
    <p:sldLayoutId id="2147483649" r:id="rId2"/>
    <p:sldLayoutId id="2147483661" r:id="rId3"/>
    <p:sldLayoutId id="2147483662" r:id="rId4"/>
    <p:sldLayoutId id="2147483680" r:id="rId5"/>
    <p:sldLayoutId id="2147483677" r:id="rId6"/>
    <p:sldLayoutId id="2147483650" r:id="rId7"/>
    <p:sldLayoutId id="2147483652" r:id="rId8"/>
    <p:sldLayoutId id="2147483653" r:id="rId9"/>
    <p:sldLayoutId id="2147483657" r:id="rId10"/>
    <p:sldLayoutId id="2147483670" r:id="rId11"/>
    <p:sldLayoutId id="2147483654" r:id="rId12"/>
    <p:sldLayoutId id="2147483655" r:id="rId13"/>
    <p:sldLayoutId id="2147483672" r:id="rId14"/>
    <p:sldLayoutId id="2147483679" r:id="rId15"/>
    <p:sldLayoutId id="2147483681" r:id="rId16"/>
    <p:sldLayoutId id="2147483683" r:id="rId17"/>
    <p:sldLayoutId id="2147483684" r:id="rId18"/>
  </p:sldLayoutIdLst>
  <p:hf hdr="0" dt="0"/>
  <p:txStyles>
    <p:titleStyle>
      <a:lvl1pPr algn="l" defTabSz="914400" rtl="0" eaLnBrk="1" latinLnBrk="0" hangingPunct="1">
        <a:lnSpc>
          <a:spcPct val="100000"/>
        </a:lnSpc>
        <a:spcBef>
          <a:spcPct val="0"/>
        </a:spcBef>
        <a:buNone/>
        <a:defRPr sz="2800" kern="1200">
          <a:solidFill>
            <a:schemeClr val="tx2"/>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b="0" i="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18/10/relationships/comments" Target="../comments/modernComment_7FFE5D49_9919273.xm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61.png"/><Relationship Id="rId7" Type="http://schemas.openxmlformats.org/officeDocument/2006/relationships/image" Target="../media/image65.png"/><Relationship Id="rId12" Type="http://schemas.openxmlformats.org/officeDocument/2006/relationships/image" Target="../media/image47.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64.png"/><Relationship Id="rId11" Type="http://schemas.openxmlformats.org/officeDocument/2006/relationships/image" Target="../media/image52.png"/><Relationship Id="rId5" Type="http://schemas.openxmlformats.org/officeDocument/2006/relationships/image" Target="../media/image63.png"/><Relationship Id="rId10" Type="http://schemas.openxmlformats.org/officeDocument/2006/relationships/image" Target="../media/image48.png"/><Relationship Id="rId4" Type="http://schemas.openxmlformats.org/officeDocument/2006/relationships/image" Target="../media/image62.png"/><Relationship Id="rId9" Type="http://schemas.openxmlformats.org/officeDocument/2006/relationships/image" Target="../media/image55.png"/></Relationships>
</file>

<file path=ppt/slides/_rels/slide11.xml.rels><?xml version="1.0" encoding="UTF-8" standalone="yes"?>
<Relationships xmlns="http://schemas.openxmlformats.org/package/2006/relationships"><Relationship Id="rId8" Type="http://schemas.openxmlformats.org/officeDocument/2006/relationships/image" Target="../media/image66.png"/><Relationship Id="rId13" Type="http://schemas.openxmlformats.org/officeDocument/2006/relationships/image" Target="../media/image70.png"/><Relationship Id="rId3" Type="http://schemas.openxmlformats.org/officeDocument/2006/relationships/image" Target="../media/image61.png"/><Relationship Id="rId7" Type="http://schemas.openxmlformats.org/officeDocument/2006/relationships/image" Target="../media/image65.png"/><Relationship Id="rId12" Type="http://schemas.openxmlformats.org/officeDocument/2006/relationships/image" Target="../media/image69.png"/><Relationship Id="rId2" Type="http://schemas.openxmlformats.org/officeDocument/2006/relationships/notesSlide" Target="../notesSlides/notesSlide9.xml"/><Relationship Id="rId16" Type="http://schemas.openxmlformats.org/officeDocument/2006/relationships/image" Target="../media/image47.png"/><Relationship Id="rId1" Type="http://schemas.openxmlformats.org/officeDocument/2006/relationships/slideLayout" Target="../slideLayouts/slideLayout7.xml"/><Relationship Id="rId6" Type="http://schemas.openxmlformats.org/officeDocument/2006/relationships/image" Target="../media/image64.png"/><Relationship Id="rId11" Type="http://schemas.openxmlformats.org/officeDocument/2006/relationships/image" Target="../media/image68.png"/><Relationship Id="rId5" Type="http://schemas.openxmlformats.org/officeDocument/2006/relationships/image" Target="../media/image63.png"/><Relationship Id="rId15" Type="http://schemas.openxmlformats.org/officeDocument/2006/relationships/image" Target="../media/image52.png"/><Relationship Id="rId10" Type="http://schemas.openxmlformats.org/officeDocument/2006/relationships/image" Target="../media/image67.png"/><Relationship Id="rId4" Type="http://schemas.openxmlformats.org/officeDocument/2006/relationships/image" Target="../media/image62.png"/><Relationship Id="rId9" Type="http://schemas.openxmlformats.org/officeDocument/2006/relationships/image" Target="../media/image55.png"/><Relationship Id="rId14" Type="http://schemas.openxmlformats.org/officeDocument/2006/relationships/image" Target="../media/image48.png"/></Relationships>
</file>

<file path=ppt/slides/_rels/slide12.xml.rels><?xml version="1.0" encoding="UTF-8" standalone="yes"?>
<Relationships xmlns="http://schemas.openxmlformats.org/package/2006/relationships"><Relationship Id="rId8" Type="http://schemas.openxmlformats.org/officeDocument/2006/relationships/image" Target="../media/image74.png"/><Relationship Id="rId13" Type="http://schemas.openxmlformats.org/officeDocument/2006/relationships/image" Target="../media/image79.png"/><Relationship Id="rId3" Type="http://schemas.openxmlformats.org/officeDocument/2006/relationships/image" Target="../media/image68.png"/><Relationship Id="rId7" Type="http://schemas.openxmlformats.org/officeDocument/2006/relationships/image" Target="../media/image73.png"/><Relationship Id="rId12" Type="http://schemas.openxmlformats.org/officeDocument/2006/relationships/image" Target="../media/image78.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72.png"/><Relationship Id="rId11" Type="http://schemas.openxmlformats.org/officeDocument/2006/relationships/image" Target="../media/image77.png"/><Relationship Id="rId5" Type="http://schemas.openxmlformats.org/officeDocument/2006/relationships/image" Target="../media/image71.png"/><Relationship Id="rId10" Type="http://schemas.openxmlformats.org/officeDocument/2006/relationships/image" Target="../media/image76.png"/><Relationship Id="rId4" Type="http://schemas.openxmlformats.org/officeDocument/2006/relationships/image" Target="../media/image69.png"/><Relationship Id="rId9" Type="http://schemas.openxmlformats.org/officeDocument/2006/relationships/image" Target="../media/image75.png"/></Relationships>
</file>

<file path=ppt/slides/_rels/slide13.xml.rels><?xml version="1.0" encoding="UTF-8" standalone="yes"?>
<Relationships xmlns="http://schemas.openxmlformats.org/package/2006/relationships"><Relationship Id="rId8" Type="http://schemas.openxmlformats.org/officeDocument/2006/relationships/image" Target="../media/image74.png"/><Relationship Id="rId13" Type="http://schemas.openxmlformats.org/officeDocument/2006/relationships/image" Target="../media/image79.png"/><Relationship Id="rId3" Type="http://schemas.openxmlformats.org/officeDocument/2006/relationships/image" Target="../media/image68.png"/><Relationship Id="rId7" Type="http://schemas.openxmlformats.org/officeDocument/2006/relationships/image" Target="../media/image73.png"/><Relationship Id="rId12" Type="http://schemas.openxmlformats.org/officeDocument/2006/relationships/image" Target="../media/image78.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72.png"/><Relationship Id="rId11" Type="http://schemas.openxmlformats.org/officeDocument/2006/relationships/image" Target="../media/image77.png"/><Relationship Id="rId5" Type="http://schemas.openxmlformats.org/officeDocument/2006/relationships/image" Target="../media/image71.png"/><Relationship Id="rId10" Type="http://schemas.openxmlformats.org/officeDocument/2006/relationships/image" Target="../media/image76.png"/><Relationship Id="rId4" Type="http://schemas.openxmlformats.org/officeDocument/2006/relationships/image" Target="../media/image69.png"/><Relationship Id="rId9" Type="http://schemas.openxmlformats.org/officeDocument/2006/relationships/image" Target="../media/image75.png"/></Relationships>
</file>

<file path=ppt/slides/_rels/slide14.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image" Target="../media/image80.png"/><Relationship Id="rId7" Type="http://schemas.openxmlformats.org/officeDocument/2006/relationships/image" Target="../media/image83.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82.png"/><Relationship Id="rId5" Type="http://schemas.openxmlformats.org/officeDocument/2006/relationships/image" Target="../media/image81.png"/><Relationship Id="rId10" Type="http://schemas.openxmlformats.org/officeDocument/2006/relationships/image" Target="../media/image47.png"/><Relationship Id="rId4" Type="http://schemas.openxmlformats.org/officeDocument/2006/relationships/image" Target="../media/image74.png"/><Relationship Id="rId9" Type="http://schemas.openxmlformats.org/officeDocument/2006/relationships/image" Target="../media/image85.png"/></Relationships>
</file>

<file path=ppt/slides/_rels/slide15.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image" Target="../media/image80.png"/><Relationship Id="rId7" Type="http://schemas.openxmlformats.org/officeDocument/2006/relationships/image" Target="../media/image83.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82.png"/><Relationship Id="rId11" Type="http://schemas.openxmlformats.org/officeDocument/2006/relationships/image" Target="../media/image86.png"/><Relationship Id="rId5" Type="http://schemas.openxmlformats.org/officeDocument/2006/relationships/image" Target="../media/image81.png"/><Relationship Id="rId10" Type="http://schemas.openxmlformats.org/officeDocument/2006/relationships/image" Target="../media/image47.png"/><Relationship Id="rId4" Type="http://schemas.openxmlformats.org/officeDocument/2006/relationships/image" Target="../media/image74.png"/><Relationship Id="rId9" Type="http://schemas.openxmlformats.org/officeDocument/2006/relationships/image" Target="../media/image85.png"/></Relationships>
</file>

<file path=ppt/slides/_rels/slide16.xml.rels><?xml version="1.0" encoding="UTF-8" standalone="yes"?>
<Relationships xmlns="http://schemas.openxmlformats.org/package/2006/relationships"><Relationship Id="rId3" Type="http://schemas.openxmlformats.org/officeDocument/2006/relationships/image" Target="../media/image87.png"/><Relationship Id="rId7" Type="http://schemas.openxmlformats.org/officeDocument/2006/relationships/image" Target="../media/image74.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88.png"/></Relationships>
</file>

<file path=ppt/slides/_rels/slide17.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52.png"/><Relationship Id="rId5" Type="http://schemas.openxmlformats.org/officeDocument/2006/relationships/image" Target="../media/image92.png"/><Relationship Id="rId4" Type="http://schemas.openxmlformats.org/officeDocument/2006/relationships/image" Target="../media/image45.png"/></Relationships>
</file>

<file path=ppt/slides/_rels/slide1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93.png"/><Relationship Id="rId1" Type="http://schemas.openxmlformats.org/officeDocument/2006/relationships/slideLayout" Target="../slideLayouts/slideLayout7.xml"/><Relationship Id="rId5" Type="http://schemas.openxmlformats.org/officeDocument/2006/relationships/image" Target="../media/image91.png"/><Relationship Id="rId4" Type="http://schemas.openxmlformats.org/officeDocument/2006/relationships/image" Target="../media/image94.png"/></Relationships>
</file>

<file path=ppt/slides/_rels/slide19.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52.png"/><Relationship Id="rId7" Type="http://schemas.openxmlformats.org/officeDocument/2006/relationships/image" Target="../media/image91.png"/><Relationship Id="rId2" Type="http://schemas.openxmlformats.org/officeDocument/2006/relationships/image" Target="../media/image93.png"/><Relationship Id="rId1" Type="http://schemas.openxmlformats.org/officeDocument/2006/relationships/slideLayout" Target="../slideLayouts/slideLayout7.xml"/><Relationship Id="rId6" Type="http://schemas.openxmlformats.org/officeDocument/2006/relationships/image" Target="../media/image47.png"/><Relationship Id="rId5" Type="http://schemas.openxmlformats.org/officeDocument/2006/relationships/image" Target="../media/image95.png"/><Relationship Id="rId4" Type="http://schemas.openxmlformats.org/officeDocument/2006/relationships/image" Target="../media/image9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4.png"/><Relationship Id="rId1" Type="http://schemas.openxmlformats.org/officeDocument/2006/relationships/slideLayout" Target="../slideLayouts/slideLayout7.xml"/><Relationship Id="rId5" Type="http://schemas.openxmlformats.org/officeDocument/2006/relationships/image" Target="../media/image91.png"/><Relationship Id="rId4" Type="http://schemas.openxmlformats.org/officeDocument/2006/relationships/image" Target="../media/image53.png"/></Relationships>
</file>

<file path=ppt/slides/_rels/slide21.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4.png"/><Relationship Id="rId1" Type="http://schemas.openxmlformats.org/officeDocument/2006/relationships/slideLayout" Target="../slideLayouts/slideLayout7.xml"/><Relationship Id="rId6" Type="http://schemas.openxmlformats.org/officeDocument/2006/relationships/image" Target="../media/image51.png"/><Relationship Id="rId5" Type="http://schemas.openxmlformats.org/officeDocument/2006/relationships/image" Target="../media/image91.png"/><Relationship Id="rId4" Type="http://schemas.openxmlformats.org/officeDocument/2006/relationships/image" Target="../media/image98.png"/></Relationships>
</file>

<file path=ppt/slides/_rels/slide22.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7.xml"/><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8.xml"/><Relationship Id="rId1" Type="http://schemas.openxmlformats.org/officeDocument/2006/relationships/slideLayout" Target="../slideLayouts/slideLayout12.xml"/><Relationship Id="rId6" Type="http://schemas.openxmlformats.org/officeDocument/2006/relationships/image" Target="../media/image105.png"/><Relationship Id="rId5" Type="http://schemas.openxmlformats.org/officeDocument/2006/relationships/image" Target="../media/image104.tiff"/><Relationship Id="rId4" Type="http://schemas.openxmlformats.org/officeDocument/2006/relationships/image" Target="../media/image103.png"/></Relationships>
</file>

<file path=ppt/slides/_rels/slide26.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19.xml"/><Relationship Id="rId1" Type="http://schemas.openxmlformats.org/officeDocument/2006/relationships/slideLayout" Target="../slideLayouts/slideLayout12.xml"/><Relationship Id="rId4" Type="http://schemas.openxmlformats.org/officeDocument/2006/relationships/image" Target="../media/image10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8.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20.xml"/><Relationship Id="rId1" Type="http://schemas.openxmlformats.org/officeDocument/2006/relationships/slideLayout" Target="../slideLayouts/slideLayout18.xml"/><Relationship Id="rId4" Type="http://schemas.openxmlformats.org/officeDocument/2006/relationships/image" Target="../media/image109.jpe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image" Target="../media/image14.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s>
</file>

<file path=ppt/slides/_rels/slide4.xml.rels><?xml version="1.0" encoding="UTF-8" standalone="yes"?>
<Relationships xmlns="http://schemas.openxmlformats.org/package/2006/relationships"><Relationship Id="rId8" Type="http://schemas.openxmlformats.org/officeDocument/2006/relationships/image" Target="../media/image24.tiff"/><Relationship Id="rId13" Type="http://schemas.openxmlformats.org/officeDocument/2006/relationships/image" Target="../media/image29.tiff"/><Relationship Id="rId18" Type="http://schemas.openxmlformats.org/officeDocument/2006/relationships/image" Target="../media/image34.png"/><Relationship Id="rId26" Type="http://schemas.openxmlformats.org/officeDocument/2006/relationships/image" Target="../media/image42.png"/><Relationship Id="rId3" Type="http://schemas.openxmlformats.org/officeDocument/2006/relationships/image" Target="../media/image19.jpeg"/><Relationship Id="rId21" Type="http://schemas.openxmlformats.org/officeDocument/2006/relationships/image" Target="../media/image37.png"/><Relationship Id="rId7" Type="http://schemas.openxmlformats.org/officeDocument/2006/relationships/image" Target="../media/image23.png"/><Relationship Id="rId12" Type="http://schemas.openxmlformats.org/officeDocument/2006/relationships/image" Target="../media/image28.tiff"/><Relationship Id="rId17" Type="http://schemas.openxmlformats.org/officeDocument/2006/relationships/image" Target="../media/image33.png"/><Relationship Id="rId25" Type="http://schemas.openxmlformats.org/officeDocument/2006/relationships/image" Target="../media/image41.png"/><Relationship Id="rId2" Type="http://schemas.openxmlformats.org/officeDocument/2006/relationships/notesSlide" Target="../notesSlides/notesSlide3.xml"/><Relationship Id="rId16" Type="http://schemas.openxmlformats.org/officeDocument/2006/relationships/image" Target="../media/image32.png"/><Relationship Id="rId20" Type="http://schemas.openxmlformats.org/officeDocument/2006/relationships/image" Target="../media/image36.png"/><Relationship Id="rId1" Type="http://schemas.openxmlformats.org/officeDocument/2006/relationships/slideLayout" Target="../slideLayouts/slideLayout12.xml"/><Relationship Id="rId6" Type="http://schemas.openxmlformats.org/officeDocument/2006/relationships/image" Target="../media/image22.png"/><Relationship Id="rId11" Type="http://schemas.openxmlformats.org/officeDocument/2006/relationships/image" Target="../media/image27.tiff"/><Relationship Id="rId24" Type="http://schemas.openxmlformats.org/officeDocument/2006/relationships/image" Target="../media/image40.png"/><Relationship Id="rId5" Type="http://schemas.openxmlformats.org/officeDocument/2006/relationships/image" Target="../media/image21.png"/><Relationship Id="rId15" Type="http://schemas.openxmlformats.org/officeDocument/2006/relationships/image" Target="../media/image31.tiff"/><Relationship Id="rId23" Type="http://schemas.openxmlformats.org/officeDocument/2006/relationships/image" Target="../media/image39.png"/><Relationship Id="rId10" Type="http://schemas.openxmlformats.org/officeDocument/2006/relationships/image" Target="../media/image26.tiff"/><Relationship Id="rId19" Type="http://schemas.openxmlformats.org/officeDocument/2006/relationships/image" Target="../media/image35.png"/><Relationship Id="rId4" Type="http://schemas.openxmlformats.org/officeDocument/2006/relationships/image" Target="../media/image20.jpeg"/><Relationship Id="rId9" Type="http://schemas.openxmlformats.org/officeDocument/2006/relationships/image" Target="../media/image25.tiff"/><Relationship Id="rId14" Type="http://schemas.openxmlformats.org/officeDocument/2006/relationships/image" Target="../media/image30.tiff"/><Relationship Id="rId22" Type="http://schemas.openxmlformats.org/officeDocument/2006/relationships/image" Target="../media/image38.png"/></Relationships>
</file>

<file path=ppt/slides/_rels/slide5.xml.rels><?xml version="1.0" encoding="UTF-8" standalone="yes"?>
<Relationships xmlns="http://schemas.openxmlformats.org/package/2006/relationships"><Relationship Id="rId8" Type="http://schemas.openxmlformats.org/officeDocument/2006/relationships/image" Target="../media/image24.tiff"/><Relationship Id="rId13" Type="http://schemas.openxmlformats.org/officeDocument/2006/relationships/image" Target="../media/image29.tiff"/><Relationship Id="rId18" Type="http://schemas.openxmlformats.org/officeDocument/2006/relationships/image" Target="../media/image34.png"/><Relationship Id="rId26" Type="http://schemas.openxmlformats.org/officeDocument/2006/relationships/image" Target="../media/image42.png"/><Relationship Id="rId3" Type="http://schemas.openxmlformats.org/officeDocument/2006/relationships/image" Target="../media/image19.jpeg"/><Relationship Id="rId21" Type="http://schemas.openxmlformats.org/officeDocument/2006/relationships/image" Target="../media/image37.png"/><Relationship Id="rId7" Type="http://schemas.openxmlformats.org/officeDocument/2006/relationships/image" Target="../media/image23.png"/><Relationship Id="rId12" Type="http://schemas.openxmlformats.org/officeDocument/2006/relationships/image" Target="../media/image28.tiff"/><Relationship Id="rId17" Type="http://schemas.openxmlformats.org/officeDocument/2006/relationships/image" Target="../media/image33.png"/><Relationship Id="rId25" Type="http://schemas.openxmlformats.org/officeDocument/2006/relationships/image" Target="../media/image41.png"/><Relationship Id="rId2" Type="http://schemas.openxmlformats.org/officeDocument/2006/relationships/notesSlide" Target="../notesSlides/notesSlide4.xml"/><Relationship Id="rId16" Type="http://schemas.openxmlformats.org/officeDocument/2006/relationships/image" Target="../media/image32.png"/><Relationship Id="rId20" Type="http://schemas.openxmlformats.org/officeDocument/2006/relationships/image" Target="../media/image36.png"/><Relationship Id="rId1" Type="http://schemas.openxmlformats.org/officeDocument/2006/relationships/slideLayout" Target="../slideLayouts/slideLayout12.xml"/><Relationship Id="rId6" Type="http://schemas.openxmlformats.org/officeDocument/2006/relationships/image" Target="../media/image22.png"/><Relationship Id="rId11" Type="http://schemas.openxmlformats.org/officeDocument/2006/relationships/image" Target="../media/image27.tiff"/><Relationship Id="rId24" Type="http://schemas.openxmlformats.org/officeDocument/2006/relationships/image" Target="../media/image40.png"/><Relationship Id="rId5" Type="http://schemas.openxmlformats.org/officeDocument/2006/relationships/image" Target="../media/image21.png"/><Relationship Id="rId15" Type="http://schemas.openxmlformats.org/officeDocument/2006/relationships/image" Target="../media/image31.tiff"/><Relationship Id="rId23" Type="http://schemas.openxmlformats.org/officeDocument/2006/relationships/image" Target="../media/image39.png"/><Relationship Id="rId10" Type="http://schemas.openxmlformats.org/officeDocument/2006/relationships/image" Target="../media/image26.tiff"/><Relationship Id="rId19" Type="http://schemas.openxmlformats.org/officeDocument/2006/relationships/image" Target="../media/image35.png"/><Relationship Id="rId4" Type="http://schemas.openxmlformats.org/officeDocument/2006/relationships/image" Target="../media/image20.jpeg"/><Relationship Id="rId9" Type="http://schemas.openxmlformats.org/officeDocument/2006/relationships/image" Target="../media/image25.tiff"/><Relationship Id="rId14" Type="http://schemas.openxmlformats.org/officeDocument/2006/relationships/image" Target="../media/image30.tiff"/><Relationship Id="rId22" Type="http://schemas.openxmlformats.org/officeDocument/2006/relationships/image" Target="../media/image38.png"/></Relationships>
</file>

<file path=ppt/slides/_rels/slide6.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45.png"/><Relationship Id="rId4" Type="http://schemas.openxmlformats.org/officeDocument/2006/relationships/image" Target="../media/image44.png"/></Relationships>
</file>

<file path=ppt/slides/_rels/slide7.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45.png"/><Relationship Id="rId4" Type="http://schemas.openxmlformats.org/officeDocument/2006/relationships/image" Target="../media/image44.png"/></Relationships>
</file>

<file path=ppt/slides/_rels/slide8.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image" Target="../media/image54.png"/><Relationship Id="rId3" Type="http://schemas.openxmlformats.org/officeDocument/2006/relationships/image" Target="../media/image47.png"/><Relationship Id="rId7" Type="http://schemas.openxmlformats.org/officeDocument/2006/relationships/image" Target="../media/image43.jpeg"/><Relationship Id="rId12" Type="http://schemas.openxmlformats.org/officeDocument/2006/relationships/image" Target="../media/image53.png"/><Relationship Id="rId2" Type="http://schemas.openxmlformats.org/officeDocument/2006/relationships/image" Target="../media/image46.png"/><Relationship Id="rId1" Type="http://schemas.openxmlformats.org/officeDocument/2006/relationships/slideLayout" Target="../slideLayouts/slideLayout7.xml"/><Relationship Id="rId6" Type="http://schemas.openxmlformats.org/officeDocument/2006/relationships/image" Target="../media/image50.png"/><Relationship Id="rId11" Type="http://schemas.openxmlformats.org/officeDocument/2006/relationships/image" Target="../media/image45.png"/><Relationship Id="rId5" Type="http://schemas.openxmlformats.org/officeDocument/2006/relationships/image" Target="../media/image49.png"/><Relationship Id="rId10" Type="http://schemas.openxmlformats.org/officeDocument/2006/relationships/image" Target="../media/image52.png"/><Relationship Id="rId4" Type="http://schemas.openxmlformats.org/officeDocument/2006/relationships/image" Target="../media/image48.png"/><Relationship Id="rId9" Type="http://schemas.openxmlformats.org/officeDocument/2006/relationships/image" Target="../media/image51.png"/></Relationships>
</file>

<file path=ppt/slides/_rels/slide9.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5.png"/><Relationship Id="rId7" Type="http://schemas.openxmlformats.org/officeDocument/2006/relationships/image" Target="../media/image58.sv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2.png"/><Relationship Id="rId9" Type="http://schemas.openxmlformats.org/officeDocument/2006/relationships/image" Target="../media/image60.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5799068-C071-A0CB-513B-95FEE36B843E}"/>
              </a:ext>
            </a:extLst>
          </p:cNvPr>
          <p:cNvSpPr>
            <a:spLocks noGrp="1"/>
          </p:cNvSpPr>
          <p:nvPr>
            <p:ph type="ctrTitle"/>
          </p:nvPr>
        </p:nvSpPr>
        <p:spPr/>
        <p:txBody>
          <a:bodyPr/>
          <a:lstStyle/>
          <a:p>
            <a:r>
              <a:rPr lang="en-US" dirty="0">
                <a:effectLst/>
                <a:latin typeface="Helvetica" pitchFamily="2" charset="0"/>
              </a:rPr>
              <a:t>Designing High Performance Helicon Peptide Therapeutics</a:t>
            </a:r>
          </a:p>
        </p:txBody>
      </p:sp>
      <p:sp>
        <p:nvSpPr>
          <p:cNvPr id="6" name="Subtitle 5">
            <a:extLst>
              <a:ext uri="{FF2B5EF4-FFF2-40B4-BE49-F238E27FC236}">
                <a16:creationId xmlns:a16="http://schemas.microsoft.com/office/drawing/2014/main" id="{0D49C4D9-075C-E62A-7FF0-D4A6F21D4C2A}"/>
              </a:ext>
            </a:extLst>
          </p:cNvPr>
          <p:cNvSpPr>
            <a:spLocks noGrp="1"/>
          </p:cNvSpPr>
          <p:nvPr>
            <p:ph type="subTitle" idx="1"/>
          </p:nvPr>
        </p:nvSpPr>
        <p:spPr/>
        <p:txBody>
          <a:bodyPr>
            <a:normAutofit/>
          </a:bodyPr>
          <a:lstStyle/>
          <a:p>
            <a:r>
              <a:rPr lang="en-US"/>
              <a:t>John Santa Maria, </a:t>
            </a:r>
            <a:r>
              <a:rPr lang="en-US" err="1"/>
              <a:t>Parabilis</a:t>
            </a:r>
            <a:r>
              <a:rPr lang="en-US"/>
              <a:t> Medicines</a:t>
            </a:r>
          </a:p>
        </p:txBody>
      </p:sp>
      <p:sp>
        <p:nvSpPr>
          <p:cNvPr id="7" name="Content Placeholder 6">
            <a:extLst>
              <a:ext uri="{FF2B5EF4-FFF2-40B4-BE49-F238E27FC236}">
                <a16:creationId xmlns:a16="http://schemas.microsoft.com/office/drawing/2014/main" id="{1A357349-87D0-A096-D587-42B1707EBB57}"/>
              </a:ext>
            </a:extLst>
          </p:cNvPr>
          <p:cNvSpPr>
            <a:spLocks noGrp="1"/>
          </p:cNvSpPr>
          <p:nvPr>
            <p:ph sz="quarter" idx="14"/>
          </p:nvPr>
        </p:nvSpPr>
        <p:spPr/>
        <p:txBody>
          <a:bodyPr/>
          <a:lstStyle/>
          <a:p>
            <a:r>
              <a:rPr lang="en-US"/>
              <a:t>April 11</a:t>
            </a:r>
            <a:r>
              <a:rPr lang="en-US" baseline="30000"/>
              <a:t>th</a:t>
            </a:r>
            <a:r>
              <a:rPr lang="en-US"/>
              <a:t>, 2025</a:t>
            </a:r>
          </a:p>
        </p:txBody>
      </p:sp>
    </p:spTree>
    <p:extLst>
      <p:ext uri="{BB962C8B-B14F-4D97-AF65-F5344CB8AC3E}">
        <p14:creationId xmlns:p14="http://schemas.microsoft.com/office/powerpoint/2010/main" val="160535155"/>
      </p:ext>
    </p:extLst>
  </p:cSld>
  <p:clrMapOvr>
    <a:masterClrMapping/>
  </p:clrMapOvr>
  <p:extLst>
    <p:ext uri="{6950BFC3-D8DA-4A85-94F7-54DA5524770B}">
      <p188:commentRel xmlns:p188="http://schemas.microsoft.com/office/powerpoint/2018/8/main" r:id="rId3"/>
    </p:ext>
  </p:extLs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A4FE5863-67AD-4FBB-3FA0-EF1B5D0FA107}"/>
              </a:ext>
            </a:extLst>
          </p:cNvPr>
          <p:cNvPicPr>
            <a:picLocks noChangeAspect="1"/>
          </p:cNvPicPr>
          <p:nvPr/>
        </p:nvPicPr>
        <p:blipFill>
          <a:blip r:embed="rId3"/>
          <a:stretch>
            <a:fillRect/>
          </a:stretch>
        </p:blipFill>
        <p:spPr>
          <a:xfrm>
            <a:off x="984837" y="2014072"/>
            <a:ext cx="1524000" cy="1058883"/>
          </a:xfrm>
          <a:prstGeom prst="rect">
            <a:avLst/>
          </a:prstGeom>
        </p:spPr>
      </p:pic>
      <p:sp>
        <p:nvSpPr>
          <p:cNvPr id="3" name="Title 2">
            <a:extLst>
              <a:ext uri="{FF2B5EF4-FFF2-40B4-BE49-F238E27FC236}">
                <a16:creationId xmlns:a16="http://schemas.microsoft.com/office/drawing/2014/main" id="{77109547-7025-2613-9310-4EFB6AB7B659}"/>
              </a:ext>
            </a:extLst>
          </p:cNvPr>
          <p:cNvSpPr>
            <a:spLocks noGrp="1"/>
          </p:cNvSpPr>
          <p:nvPr>
            <p:ph type="title"/>
          </p:nvPr>
        </p:nvSpPr>
        <p:spPr/>
        <p:txBody>
          <a:bodyPr>
            <a:normAutofit/>
          </a:bodyPr>
          <a:lstStyle/>
          <a:p>
            <a:r>
              <a:rPr lang="en-US" err="1"/>
              <a:t>RDKit</a:t>
            </a:r>
            <a:r>
              <a:rPr lang="en-US"/>
              <a:t> enables flexible, chemically-aware enumeration</a:t>
            </a:r>
          </a:p>
        </p:txBody>
      </p:sp>
      <p:sp>
        <p:nvSpPr>
          <p:cNvPr id="5" name="Slide Number Placeholder 4">
            <a:extLst>
              <a:ext uri="{FF2B5EF4-FFF2-40B4-BE49-F238E27FC236}">
                <a16:creationId xmlns:a16="http://schemas.microsoft.com/office/drawing/2014/main" id="{05A2FC7B-04A8-942A-DE2F-A9D569952EC0}"/>
              </a:ext>
            </a:extLst>
          </p:cNvPr>
          <p:cNvSpPr>
            <a:spLocks noGrp="1"/>
          </p:cNvSpPr>
          <p:nvPr>
            <p:ph type="sldNum" sz="quarter" idx="4"/>
          </p:nvPr>
        </p:nvSpPr>
        <p:spPr/>
        <p:txBody>
          <a:bodyPr/>
          <a:lstStyle/>
          <a:p>
            <a:fld id="{4EB18272-EACE-1E49-9A3E-A8ED852E9F04}" type="slidenum">
              <a:rPr lang="en-US" smtClean="0"/>
              <a:pPr/>
              <a:t>10</a:t>
            </a:fld>
            <a:endParaRPr lang="en-US"/>
          </a:p>
        </p:txBody>
      </p:sp>
      <p:pic>
        <p:nvPicPr>
          <p:cNvPr id="7" name="Picture 6">
            <a:extLst>
              <a:ext uri="{FF2B5EF4-FFF2-40B4-BE49-F238E27FC236}">
                <a16:creationId xmlns:a16="http://schemas.microsoft.com/office/drawing/2014/main" id="{394EBE09-3876-2885-88D7-F02B7373AB78}"/>
              </a:ext>
            </a:extLst>
          </p:cNvPr>
          <p:cNvPicPr>
            <a:picLocks noChangeAspect="1"/>
          </p:cNvPicPr>
          <p:nvPr/>
        </p:nvPicPr>
        <p:blipFill>
          <a:blip r:embed="rId4"/>
          <a:stretch>
            <a:fillRect/>
          </a:stretch>
        </p:blipFill>
        <p:spPr>
          <a:xfrm>
            <a:off x="201539" y="2716911"/>
            <a:ext cx="783298" cy="712089"/>
          </a:xfrm>
          <a:prstGeom prst="rect">
            <a:avLst/>
          </a:prstGeom>
        </p:spPr>
      </p:pic>
      <p:cxnSp>
        <p:nvCxnSpPr>
          <p:cNvPr id="9" name="Straight Arrow Connector 8">
            <a:extLst>
              <a:ext uri="{FF2B5EF4-FFF2-40B4-BE49-F238E27FC236}">
                <a16:creationId xmlns:a16="http://schemas.microsoft.com/office/drawing/2014/main" id="{AB514044-E253-B65B-71D0-495DCDAE31F8}"/>
              </a:ext>
            </a:extLst>
          </p:cNvPr>
          <p:cNvCxnSpPr>
            <a:cxnSpLocks/>
            <a:stCxn id="7" idx="3"/>
          </p:cNvCxnSpPr>
          <p:nvPr/>
        </p:nvCxnSpPr>
        <p:spPr>
          <a:xfrm flipV="1">
            <a:off x="984837" y="2974201"/>
            <a:ext cx="527587" cy="98755"/>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pic>
        <p:nvPicPr>
          <p:cNvPr id="16" name="Picture 15">
            <a:extLst>
              <a:ext uri="{FF2B5EF4-FFF2-40B4-BE49-F238E27FC236}">
                <a16:creationId xmlns:a16="http://schemas.microsoft.com/office/drawing/2014/main" id="{2B612AB9-A451-F691-7534-474BE8AF0A12}"/>
              </a:ext>
            </a:extLst>
          </p:cNvPr>
          <p:cNvPicPr>
            <a:picLocks noChangeAspect="1"/>
          </p:cNvPicPr>
          <p:nvPr/>
        </p:nvPicPr>
        <p:blipFill>
          <a:blip r:embed="rId5"/>
          <a:stretch>
            <a:fillRect/>
          </a:stretch>
        </p:blipFill>
        <p:spPr>
          <a:xfrm>
            <a:off x="2966421" y="1601972"/>
            <a:ext cx="2285512" cy="1198132"/>
          </a:xfrm>
          <a:prstGeom prst="rect">
            <a:avLst/>
          </a:prstGeom>
        </p:spPr>
      </p:pic>
      <p:sp>
        <p:nvSpPr>
          <p:cNvPr id="17" name="TextBox 16">
            <a:extLst>
              <a:ext uri="{FF2B5EF4-FFF2-40B4-BE49-F238E27FC236}">
                <a16:creationId xmlns:a16="http://schemas.microsoft.com/office/drawing/2014/main" id="{8294084F-AC4B-3E33-C606-999CE39F3D1A}"/>
              </a:ext>
            </a:extLst>
          </p:cNvPr>
          <p:cNvSpPr txBox="1"/>
          <p:nvPr/>
        </p:nvSpPr>
        <p:spPr>
          <a:xfrm>
            <a:off x="2707617" y="2358847"/>
            <a:ext cx="381836" cy="369332"/>
          </a:xfrm>
          <a:prstGeom prst="rect">
            <a:avLst/>
          </a:prstGeom>
          <a:noFill/>
        </p:spPr>
        <p:txBody>
          <a:bodyPr wrap="none" rtlCol="0">
            <a:spAutoFit/>
          </a:bodyPr>
          <a:lstStyle/>
          <a:p>
            <a:r>
              <a:rPr lang="en-US"/>
              <a:t>…</a:t>
            </a:r>
          </a:p>
        </p:txBody>
      </p:sp>
      <p:pic>
        <p:nvPicPr>
          <p:cNvPr id="18" name="Picture 17">
            <a:extLst>
              <a:ext uri="{FF2B5EF4-FFF2-40B4-BE49-F238E27FC236}">
                <a16:creationId xmlns:a16="http://schemas.microsoft.com/office/drawing/2014/main" id="{DE2BCE1F-31F3-C530-D960-CBEABA4A58BD}"/>
              </a:ext>
            </a:extLst>
          </p:cNvPr>
          <p:cNvPicPr>
            <a:picLocks noChangeAspect="1"/>
          </p:cNvPicPr>
          <p:nvPr/>
        </p:nvPicPr>
        <p:blipFill>
          <a:blip r:embed="rId6"/>
          <a:stretch>
            <a:fillRect/>
          </a:stretch>
        </p:blipFill>
        <p:spPr>
          <a:xfrm>
            <a:off x="5968353" y="1806727"/>
            <a:ext cx="1435694" cy="1198133"/>
          </a:xfrm>
          <a:prstGeom prst="rect">
            <a:avLst/>
          </a:prstGeom>
        </p:spPr>
      </p:pic>
      <p:cxnSp>
        <p:nvCxnSpPr>
          <p:cNvPr id="19" name="Straight Arrow Connector 18">
            <a:extLst>
              <a:ext uri="{FF2B5EF4-FFF2-40B4-BE49-F238E27FC236}">
                <a16:creationId xmlns:a16="http://schemas.microsoft.com/office/drawing/2014/main" id="{B561A2B5-AD8B-9C80-5314-C534182B722B}"/>
              </a:ext>
            </a:extLst>
          </p:cNvPr>
          <p:cNvCxnSpPr>
            <a:cxnSpLocks/>
          </p:cNvCxnSpPr>
          <p:nvPr/>
        </p:nvCxnSpPr>
        <p:spPr>
          <a:xfrm flipH="1">
            <a:off x="5118535" y="1900128"/>
            <a:ext cx="101649" cy="244406"/>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pic>
        <p:nvPicPr>
          <p:cNvPr id="22" name="Picture 21">
            <a:extLst>
              <a:ext uri="{FF2B5EF4-FFF2-40B4-BE49-F238E27FC236}">
                <a16:creationId xmlns:a16="http://schemas.microsoft.com/office/drawing/2014/main" id="{973EC646-27FC-A975-9004-A9F2D3555AE2}"/>
              </a:ext>
            </a:extLst>
          </p:cNvPr>
          <p:cNvPicPr>
            <a:picLocks noChangeAspect="1"/>
          </p:cNvPicPr>
          <p:nvPr/>
        </p:nvPicPr>
        <p:blipFill>
          <a:blip r:embed="rId7"/>
          <a:stretch>
            <a:fillRect/>
          </a:stretch>
        </p:blipFill>
        <p:spPr>
          <a:xfrm rot="19285862">
            <a:off x="5223550" y="1462449"/>
            <a:ext cx="876187" cy="643450"/>
          </a:xfrm>
          <a:prstGeom prst="rect">
            <a:avLst/>
          </a:prstGeom>
        </p:spPr>
      </p:pic>
      <p:cxnSp>
        <p:nvCxnSpPr>
          <p:cNvPr id="24" name="Straight Arrow Connector 23">
            <a:extLst>
              <a:ext uri="{FF2B5EF4-FFF2-40B4-BE49-F238E27FC236}">
                <a16:creationId xmlns:a16="http://schemas.microsoft.com/office/drawing/2014/main" id="{4C19B60A-1FAB-F204-8547-A46C083ADB7B}"/>
              </a:ext>
            </a:extLst>
          </p:cNvPr>
          <p:cNvCxnSpPr>
            <a:cxnSpLocks/>
          </p:cNvCxnSpPr>
          <p:nvPr/>
        </p:nvCxnSpPr>
        <p:spPr>
          <a:xfrm>
            <a:off x="6110693" y="1888335"/>
            <a:ext cx="65763" cy="288288"/>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26" name="TextBox 25">
            <a:extLst>
              <a:ext uri="{FF2B5EF4-FFF2-40B4-BE49-F238E27FC236}">
                <a16:creationId xmlns:a16="http://schemas.microsoft.com/office/drawing/2014/main" id="{7A7CF76C-4C87-241F-F577-0539F62EBB62}"/>
              </a:ext>
            </a:extLst>
          </p:cNvPr>
          <p:cNvSpPr txBox="1"/>
          <p:nvPr/>
        </p:nvSpPr>
        <p:spPr>
          <a:xfrm>
            <a:off x="371813" y="3411363"/>
            <a:ext cx="442750" cy="369332"/>
          </a:xfrm>
          <a:prstGeom prst="rect">
            <a:avLst/>
          </a:prstGeom>
          <a:noFill/>
        </p:spPr>
        <p:txBody>
          <a:bodyPr wrap="none" rtlCol="0">
            <a:spAutoFit/>
          </a:bodyPr>
          <a:lstStyle/>
          <a:p>
            <a:r>
              <a:rPr lang="en-US"/>
              <a:t>Ac</a:t>
            </a:r>
          </a:p>
        </p:txBody>
      </p:sp>
      <p:sp>
        <p:nvSpPr>
          <p:cNvPr id="27" name="TextBox 26">
            <a:extLst>
              <a:ext uri="{FF2B5EF4-FFF2-40B4-BE49-F238E27FC236}">
                <a16:creationId xmlns:a16="http://schemas.microsoft.com/office/drawing/2014/main" id="{78878CDA-2F19-9FD7-6694-07212E68E05B}"/>
              </a:ext>
            </a:extLst>
          </p:cNvPr>
          <p:cNvSpPr txBox="1"/>
          <p:nvPr/>
        </p:nvSpPr>
        <p:spPr>
          <a:xfrm>
            <a:off x="1641099" y="3142579"/>
            <a:ext cx="550728" cy="369332"/>
          </a:xfrm>
          <a:prstGeom prst="rect">
            <a:avLst/>
          </a:prstGeom>
          <a:noFill/>
        </p:spPr>
        <p:txBody>
          <a:bodyPr wrap="none" rtlCol="0">
            <a:spAutoFit/>
          </a:bodyPr>
          <a:lstStyle/>
          <a:p>
            <a:r>
              <a:rPr lang="en-US"/>
              <a:t>Leu</a:t>
            </a:r>
          </a:p>
        </p:txBody>
      </p:sp>
      <p:sp>
        <p:nvSpPr>
          <p:cNvPr id="29" name="TextBox 28">
            <a:extLst>
              <a:ext uri="{FF2B5EF4-FFF2-40B4-BE49-F238E27FC236}">
                <a16:creationId xmlns:a16="http://schemas.microsoft.com/office/drawing/2014/main" id="{A688028B-4D6A-1853-E12E-280783F07A7A}"/>
              </a:ext>
            </a:extLst>
          </p:cNvPr>
          <p:cNvSpPr txBox="1"/>
          <p:nvPr/>
        </p:nvSpPr>
        <p:spPr>
          <a:xfrm>
            <a:off x="3881970" y="2983397"/>
            <a:ext cx="447558" cy="369332"/>
          </a:xfrm>
          <a:prstGeom prst="rect">
            <a:avLst/>
          </a:prstGeom>
          <a:noFill/>
        </p:spPr>
        <p:txBody>
          <a:bodyPr wrap="none" rtlCol="0">
            <a:spAutoFit/>
          </a:bodyPr>
          <a:lstStyle/>
          <a:p>
            <a:r>
              <a:rPr lang="en-US"/>
              <a:t>R8</a:t>
            </a:r>
          </a:p>
        </p:txBody>
      </p:sp>
      <p:sp>
        <p:nvSpPr>
          <p:cNvPr id="30" name="TextBox 29">
            <a:extLst>
              <a:ext uri="{FF2B5EF4-FFF2-40B4-BE49-F238E27FC236}">
                <a16:creationId xmlns:a16="http://schemas.microsoft.com/office/drawing/2014/main" id="{96DA318B-29DC-CF23-A04B-0A6E45CE6E0D}"/>
              </a:ext>
            </a:extLst>
          </p:cNvPr>
          <p:cNvSpPr txBox="1"/>
          <p:nvPr/>
        </p:nvSpPr>
        <p:spPr>
          <a:xfrm>
            <a:off x="6467230" y="3004860"/>
            <a:ext cx="437940" cy="369332"/>
          </a:xfrm>
          <a:prstGeom prst="rect">
            <a:avLst/>
          </a:prstGeom>
          <a:noFill/>
        </p:spPr>
        <p:txBody>
          <a:bodyPr wrap="none" rtlCol="0">
            <a:spAutoFit/>
          </a:bodyPr>
          <a:lstStyle/>
          <a:p>
            <a:r>
              <a:rPr lang="en-US"/>
              <a:t>S5</a:t>
            </a:r>
          </a:p>
        </p:txBody>
      </p:sp>
      <p:pic>
        <p:nvPicPr>
          <p:cNvPr id="31" name="Picture 30">
            <a:extLst>
              <a:ext uri="{FF2B5EF4-FFF2-40B4-BE49-F238E27FC236}">
                <a16:creationId xmlns:a16="http://schemas.microsoft.com/office/drawing/2014/main" id="{01E12330-579C-9039-BC97-CBC018F54416}"/>
              </a:ext>
            </a:extLst>
          </p:cNvPr>
          <p:cNvPicPr>
            <a:picLocks noChangeAspect="1"/>
          </p:cNvPicPr>
          <p:nvPr/>
        </p:nvPicPr>
        <p:blipFill>
          <a:blip r:embed="rId8"/>
          <a:stretch>
            <a:fillRect/>
          </a:stretch>
        </p:blipFill>
        <p:spPr>
          <a:xfrm>
            <a:off x="149356" y="3967866"/>
            <a:ext cx="2540000" cy="762000"/>
          </a:xfrm>
          <a:prstGeom prst="rect">
            <a:avLst/>
          </a:prstGeom>
        </p:spPr>
      </p:pic>
      <p:pic>
        <p:nvPicPr>
          <p:cNvPr id="32" name="Picture 31">
            <a:extLst>
              <a:ext uri="{FF2B5EF4-FFF2-40B4-BE49-F238E27FC236}">
                <a16:creationId xmlns:a16="http://schemas.microsoft.com/office/drawing/2014/main" id="{A28EEE57-8AEB-6075-466D-264580BAB117}"/>
              </a:ext>
            </a:extLst>
          </p:cNvPr>
          <p:cNvPicPr>
            <a:picLocks noChangeAspect="1"/>
          </p:cNvPicPr>
          <p:nvPr/>
        </p:nvPicPr>
        <p:blipFill>
          <a:blip r:embed="rId9"/>
          <a:stretch>
            <a:fillRect/>
          </a:stretch>
        </p:blipFill>
        <p:spPr>
          <a:xfrm>
            <a:off x="277548" y="1020367"/>
            <a:ext cx="2349690" cy="865060"/>
          </a:xfrm>
          <a:prstGeom prst="rect">
            <a:avLst/>
          </a:prstGeom>
        </p:spPr>
      </p:pic>
      <p:cxnSp>
        <p:nvCxnSpPr>
          <p:cNvPr id="33" name="Straight Arrow Connector 32">
            <a:extLst>
              <a:ext uri="{FF2B5EF4-FFF2-40B4-BE49-F238E27FC236}">
                <a16:creationId xmlns:a16="http://schemas.microsoft.com/office/drawing/2014/main" id="{467D7D57-257D-A0D3-646C-02C2F72223B6}"/>
              </a:ext>
            </a:extLst>
          </p:cNvPr>
          <p:cNvCxnSpPr>
            <a:cxnSpLocks/>
          </p:cNvCxnSpPr>
          <p:nvPr/>
        </p:nvCxnSpPr>
        <p:spPr>
          <a:xfrm>
            <a:off x="2525613" y="2551875"/>
            <a:ext cx="210537" cy="68849"/>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35" name="Straight Arrow Connector 34">
            <a:extLst>
              <a:ext uri="{FF2B5EF4-FFF2-40B4-BE49-F238E27FC236}">
                <a16:creationId xmlns:a16="http://schemas.microsoft.com/office/drawing/2014/main" id="{89F14039-DA72-B3B2-9173-A67B669098F7}"/>
              </a:ext>
            </a:extLst>
          </p:cNvPr>
          <p:cNvCxnSpPr>
            <a:cxnSpLocks/>
          </p:cNvCxnSpPr>
          <p:nvPr/>
        </p:nvCxnSpPr>
        <p:spPr>
          <a:xfrm>
            <a:off x="3000347" y="2610393"/>
            <a:ext cx="546690" cy="90589"/>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21" name="TextBox 20">
            <a:extLst>
              <a:ext uri="{FF2B5EF4-FFF2-40B4-BE49-F238E27FC236}">
                <a16:creationId xmlns:a16="http://schemas.microsoft.com/office/drawing/2014/main" id="{4FE10C2C-BAEB-50F6-E0AE-D320047DFED9}"/>
              </a:ext>
            </a:extLst>
          </p:cNvPr>
          <p:cNvSpPr txBox="1"/>
          <p:nvPr/>
        </p:nvSpPr>
        <p:spPr>
          <a:xfrm>
            <a:off x="4573938" y="1007170"/>
            <a:ext cx="2597442" cy="369332"/>
          </a:xfrm>
          <a:prstGeom prst="rect">
            <a:avLst/>
          </a:prstGeom>
          <a:noFill/>
        </p:spPr>
        <p:txBody>
          <a:bodyPr wrap="none" rtlCol="0">
            <a:spAutoFit/>
          </a:bodyPr>
          <a:lstStyle/>
          <a:p>
            <a:r>
              <a:rPr lang="en-US" b="1"/>
              <a:t>R</a:t>
            </a:r>
            <a:r>
              <a:rPr lang="en-US"/>
              <a:t>ing-</a:t>
            </a:r>
            <a:r>
              <a:rPr lang="en-US" b="1"/>
              <a:t>C</a:t>
            </a:r>
            <a:r>
              <a:rPr lang="en-US"/>
              <a:t>losing </a:t>
            </a:r>
            <a:r>
              <a:rPr lang="en-US" b="1"/>
              <a:t>M</a:t>
            </a:r>
            <a:r>
              <a:rPr lang="en-US"/>
              <a:t>etathesis</a:t>
            </a:r>
          </a:p>
        </p:txBody>
      </p:sp>
      <p:sp>
        <p:nvSpPr>
          <p:cNvPr id="38" name="TextBox 37">
            <a:extLst>
              <a:ext uri="{FF2B5EF4-FFF2-40B4-BE49-F238E27FC236}">
                <a16:creationId xmlns:a16="http://schemas.microsoft.com/office/drawing/2014/main" id="{C7AE41D7-92E5-4B74-DD9F-FA9A93DF8E0F}"/>
              </a:ext>
            </a:extLst>
          </p:cNvPr>
          <p:cNvSpPr txBox="1"/>
          <p:nvPr/>
        </p:nvSpPr>
        <p:spPr>
          <a:xfrm>
            <a:off x="8829448" y="1368731"/>
            <a:ext cx="2937407" cy="646331"/>
          </a:xfrm>
          <a:prstGeom prst="rect">
            <a:avLst/>
          </a:prstGeom>
          <a:noFill/>
        </p:spPr>
        <p:txBody>
          <a:bodyPr wrap="none" rtlCol="0">
            <a:spAutoFit/>
          </a:bodyPr>
          <a:lstStyle/>
          <a:p>
            <a:r>
              <a:rPr lang="en-US"/>
              <a:t>Strategy 1 (DB-Centric):</a:t>
            </a:r>
          </a:p>
          <a:p>
            <a:r>
              <a:rPr lang="en-US"/>
              <a:t>Join CHEM to Monomer AAs</a:t>
            </a:r>
          </a:p>
        </p:txBody>
      </p:sp>
      <p:sp>
        <p:nvSpPr>
          <p:cNvPr id="46" name="TextBox 45">
            <a:extLst>
              <a:ext uri="{FF2B5EF4-FFF2-40B4-BE49-F238E27FC236}">
                <a16:creationId xmlns:a16="http://schemas.microsoft.com/office/drawing/2014/main" id="{975BA669-5BD4-357B-1E26-A6EBCF671D7B}"/>
              </a:ext>
            </a:extLst>
          </p:cNvPr>
          <p:cNvSpPr txBox="1"/>
          <p:nvPr/>
        </p:nvSpPr>
        <p:spPr>
          <a:xfrm>
            <a:off x="343678" y="4870818"/>
            <a:ext cx="1924373" cy="923330"/>
          </a:xfrm>
          <a:prstGeom prst="rect">
            <a:avLst/>
          </a:prstGeom>
          <a:noFill/>
        </p:spPr>
        <p:txBody>
          <a:bodyPr wrap="none" rtlCol="0">
            <a:spAutoFit/>
          </a:bodyPr>
          <a:lstStyle/>
          <a:p>
            <a:r>
              <a:rPr lang="en-US"/>
              <a:t>[*:1] joins to [*:1],</a:t>
            </a:r>
            <a:br>
              <a:rPr lang="en-US"/>
            </a:br>
            <a:r>
              <a:rPr lang="en-US"/>
              <a:t>[*:2] joins to [*:2],</a:t>
            </a:r>
            <a:br>
              <a:rPr lang="en-US"/>
            </a:br>
            <a:r>
              <a:rPr lang="en-US"/>
              <a:t>…</a:t>
            </a:r>
          </a:p>
        </p:txBody>
      </p:sp>
      <p:sp>
        <p:nvSpPr>
          <p:cNvPr id="47" name="TextBox 46">
            <a:extLst>
              <a:ext uri="{FF2B5EF4-FFF2-40B4-BE49-F238E27FC236}">
                <a16:creationId xmlns:a16="http://schemas.microsoft.com/office/drawing/2014/main" id="{02661B76-5B25-4ADA-37C2-CBD96CAC3A8E}"/>
              </a:ext>
            </a:extLst>
          </p:cNvPr>
          <p:cNvSpPr txBox="1"/>
          <p:nvPr/>
        </p:nvSpPr>
        <p:spPr>
          <a:xfrm>
            <a:off x="5111051" y="1368729"/>
            <a:ext cx="1196931" cy="369332"/>
          </a:xfrm>
          <a:prstGeom prst="rect">
            <a:avLst/>
          </a:prstGeom>
          <a:noFill/>
        </p:spPr>
        <p:txBody>
          <a:bodyPr wrap="none" rtlCol="0">
            <a:spAutoFit/>
          </a:bodyPr>
          <a:lstStyle/>
          <a:p>
            <a:r>
              <a:rPr lang="en-US" err="1"/>
              <a:t>RCMTrans</a:t>
            </a:r>
            <a:endParaRPr lang="en-US"/>
          </a:p>
        </p:txBody>
      </p:sp>
      <p:pic>
        <p:nvPicPr>
          <p:cNvPr id="48" name="Picture 47">
            <a:extLst>
              <a:ext uri="{FF2B5EF4-FFF2-40B4-BE49-F238E27FC236}">
                <a16:creationId xmlns:a16="http://schemas.microsoft.com/office/drawing/2014/main" id="{0748A845-53C2-5BFE-67EE-AE9315504FF1}"/>
              </a:ext>
            </a:extLst>
          </p:cNvPr>
          <p:cNvPicPr>
            <a:picLocks noChangeAspect="1"/>
          </p:cNvPicPr>
          <p:nvPr/>
        </p:nvPicPr>
        <p:blipFill>
          <a:blip r:embed="rId10"/>
          <a:stretch>
            <a:fillRect/>
          </a:stretch>
        </p:blipFill>
        <p:spPr>
          <a:xfrm>
            <a:off x="10298151" y="2239494"/>
            <a:ext cx="1632070" cy="672029"/>
          </a:xfrm>
          <a:prstGeom prst="rect">
            <a:avLst/>
          </a:prstGeom>
        </p:spPr>
      </p:pic>
      <p:pic>
        <p:nvPicPr>
          <p:cNvPr id="49" name="Picture 48">
            <a:extLst>
              <a:ext uri="{FF2B5EF4-FFF2-40B4-BE49-F238E27FC236}">
                <a16:creationId xmlns:a16="http://schemas.microsoft.com/office/drawing/2014/main" id="{B88DDD2F-E655-27BB-8B09-E97BF2A095E2}"/>
              </a:ext>
            </a:extLst>
          </p:cNvPr>
          <p:cNvPicPr>
            <a:picLocks noChangeAspect="1"/>
          </p:cNvPicPr>
          <p:nvPr/>
        </p:nvPicPr>
        <p:blipFill>
          <a:blip r:embed="rId11"/>
          <a:stretch>
            <a:fillRect/>
          </a:stretch>
        </p:blipFill>
        <p:spPr>
          <a:xfrm>
            <a:off x="8901653" y="2008438"/>
            <a:ext cx="1237246" cy="1134142"/>
          </a:xfrm>
          <a:prstGeom prst="rect">
            <a:avLst/>
          </a:prstGeom>
        </p:spPr>
      </p:pic>
      <p:pic>
        <p:nvPicPr>
          <p:cNvPr id="50" name="Picture 49">
            <a:extLst>
              <a:ext uri="{FF2B5EF4-FFF2-40B4-BE49-F238E27FC236}">
                <a16:creationId xmlns:a16="http://schemas.microsoft.com/office/drawing/2014/main" id="{9A776D0D-B22F-1331-11D6-C6E397BC76A6}"/>
              </a:ext>
            </a:extLst>
          </p:cNvPr>
          <p:cNvPicPr>
            <a:picLocks noChangeAspect="1"/>
          </p:cNvPicPr>
          <p:nvPr/>
        </p:nvPicPr>
        <p:blipFill>
          <a:blip r:embed="rId12"/>
          <a:stretch>
            <a:fillRect/>
          </a:stretch>
        </p:blipFill>
        <p:spPr>
          <a:xfrm>
            <a:off x="9520276" y="3142579"/>
            <a:ext cx="2149128" cy="319614"/>
          </a:xfrm>
          <a:prstGeom prst="rect">
            <a:avLst/>
          </a:prstGeom>
        </p:spPr>
      </p:pic>
      <p:sp>
        <p:nvSpPr>
          <p:cNvPr id="2" name="Footer Placeholder 21">
            <a:extLst>
              <a:ext uri="{FF2B5EF4-FFF2-40B4-BE49-F238E27FC236}">
                <a16:creationId xmlns:a16="http://schemas.microsoft.com/office/drawing/2014/main" id="{AEC13229-AD55-2F1A-F373-49815182B242}"/>
              </a:ext>
            </a:extLst>
          </p:cNvPr>
          <p:cNvSpPr>
            <a:spLocks noGrp="1"/>
          </p:cNvSpPr>
          <p:nvPr>
            <p:ph type="ftr" sz="quarter" idx="3"/>
          </p:nvPr>
        </p:nvSpPr>
        <p:spPr>
          <a:xfrm>
            <a:off x="640080" y="6356350"/>
            <a:ext cx="4135120" cy="365125"/>
          </a:xfrm>
        </p:spPr>
        <p:txBody>
          <a:bodyPr/>
          <a:lstStyle/>
          <a:p>
            <a:r>
              <a:rPr lang="en-US"/>
              <a:t>PARABILIS - MAKING THE NEXT GENERATION OF MEDICINES</a:t>
            </a:r>
          </a:p>
        </p:txBody>
      </p:sp>
    </p:spTree>
    <p:extLst>
      <p:ext uri="{BB962C8B-B14F-4D97-AF65-F5344CB8AC3E}">
        <p14:creationId xmlns:p14="http://schemas.microsoft.com/office/powerpoint/2010/main" val="16830331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87EDFC-EE5E-CAFD-5CD2-6380E9AEFC0E}"/>
            </a:ext>
          </a:extLst>
        </p:cNvPr>
        <p:cNvGrpSpPr/>
        <p:nvPr/>
      </p:nvGrpSpPr>
      <p:grpSpPr>
        <a:xfrm>
          <a:off x="0" y="0"/>
          <a:ext cx="0" cy="0"/>
          <a:chOff x="0" y="0"/>
          <a:chExt cx="0" cy="0"/>
        </a:xfrm>
      </p:grpSpPr>
      <p:pic>
        <p:nvPicPr>
          <p:cNvPr id="11" name="Picture 10">
            <a:extLst>
              <a:ext uri="{FF2B5EF4-FFF2-40B4-BE49-F238E27FC236}">
                <a16:creationId xmlns:a16="http://schemas.microsoft.com/office/drawing/2014/main" id="{F5E9F324-F48A-E0A1-E5EF-836B5B8D7BE6}"/>
              </a:ext>
            </a:extLst>
          </p:cNvPr>
          <p:cNvPicPr>
            <a:picLocks noChangeAspect="1"/>
          </p:cNvPicPr>
          <p:nvPr/>
        </p:nvPicPr>
        <p:blipFill>
          <a:blip r:embed="rId3"/>
          <a:stretch>
            <a:fillRect/>
          </a:stretch>
        </p:blipFill>
        <p:spPr>
          <a:xfrm>
            <a:off x="984837" y="2014072"/>
            <a:ext cx="1524000" cy="1058883"/>
          </a:xfrm>
          <a:prstGeom prst="rect">
            <a:avLst/>
          </a:prstGeom>
        </p:spPr>
      </p:pic>
      <p:sp>
        <p:nvSpPr>
          <p:cNvPr id="3" name="Title 2">
            <a:extLst>
              <a:ext uri="{FF2B5EF4-FFF2-40B4-BE49-F238E27FC236}">
                <a16:creationId xmlns:a16="http://schemas.microsoft.com/office/drawing/2014/main" id="{18948B88-5CAF-BC13-4744-55F349E3564F}"/>
              </a:ext>
            </a:extLst>
          </p:cNvPr>
          <p:cNvSpPr>
            <a:spLocks noGrp="1"/>
          </p:cNvSpPr>
          <p:nvPr>
            <p:ph type="title"/>
          </p:nvPr>
        </p:nvSpPr>
        <p:spPr/>
        <p:txBody>
          <a:bodyPr>
            <a:normAutofit/>
          </a:bodyPr>
          <a:lstStyle/>
          <a:p>
            <a:r>
              <a:rPr lang="en-US" err="1"/>
              <a:t>RDKit</a:t>
            </a:r>
            <a:r>
              <a:rPr lang="en-US"/>
              <a:t> enables flexible, chemically-aware enumeration</a:t>
            </a:r>
          </a:p>
        </p:txBody>
      </p:sp>
      <p:sp>
        <p:nvSpPr>
          <p:cNvPr id="5" name="Slide Number Placeholder 4">
            <a:extLst>
              <a:ext uri="{FF2B5EF4-FFF2-40B4-BE49-F238E27FC236}">
                <a16:creationId xmlns:a16="http://schemas.microsoft.com/office/drawing/2014/main" id="{B9177F52-9B21-3CBC-FBCD-713F1F5EF28D}"/>
              </a:ext>
            </a:extLst>
          </p:cNvPr>
          <p:cNvSpPr>
            <a:spLocks noGrp="1"/>
          </p:cNvSpPr>
          <p:nvPr>
            <p:ph type="sldNum" sz="quarter" idx="4"/>
          </p:nvPr>
        </p:nvSpPr>
        <p:spPr/>
        <p:txBody>
          <a:bodyPr/>
          <a:lstStyle/>
          <a:p>
            <a:fld id="{4EB18272-EACE-1E49-9A3E-A8ED852E9F04}" type="slidenum">
              <a:rPr lang="en-US" smtClean="0"/>
              <a:pPr/>
              <a:t>11</a:t>
            </a:fld>
            <a:endParaRPr lang="en-US"/>
          </a:p>
        </p:txBody>
      </p:sp>
      <p:pic>
        <p:nvPicPr>
          <p:cNvPr id="7" name="Picture 6">
            <a:extLst>
              <a:ext uri="{FF2B5EF4-FFF2-40B4-BE49-F238E27FC236}">
                <a16:creationId xmlns:a16="http://schemas.microsoft.com/office/drawing/2014/main" id="{11BADBE9-0B83-E39E-C92E-830B3C137887}"/>
              </a:ext>
            </a:extLst>
          </p:cNvPr>
          <p:cNvPicPr>
            <a:picLocks noChangeAspect="1"/>
          </p:cNvPicPr>
          <p:nvPr/>
        </p:nvPicPr>
        <p:blipFill>
          <a:blip r:embed="rId4"/>
          <a:stretch>
            <a:fillRect/>
          </a:stretch>
        </p:blipFill>
        <p:spPr>
          <a:xfrm>
            <a:off x="201539" y="2716911"/>
            <a:ext cx="783298" cy="712089"/>
          </a:xfrm>
          <a:prstGeom prst="rect">
            <a:avLst/>
          </a:prstGeom>
        </p:spPr>
      </p:pic>
      <p:cxnSp>
        <p:nvCxnSpPr>
          <p:cNvPr id="9" name="Straight Arrow Connector 8">
            <a:extLst>
              <a:ext uri="{FF2B5EF4-FFF2-40B4-BE49-F238E27FC236}">
                <a16:creationId xmlns:a16="http://schemas.microsoft.com/office/drawing/2014/main" id="{89719390-F8CA-B622-0C0C-B5D2393F5B6A}"/>
              </a:ext>
            </a:extLst>
          </p:cNvPr>
          <p:cNvCxnSpPr>
            <a:cxnSpLocks/>
            <a:stCxn id="7" idx="3"/>
          </p:cNvCxnSpPr>
          <p:nvPr/>
        </p:nvCxnSpPr>
        <p:spPr>
          <a:xfrm flipV="1">
            <a:off x="984837" y="2974201"/>
            <a:ext cx="527587" cy="98755"/>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pic>
        <p:nvPicPr>
          <p:cNvPr id="16" name="Picture 15">
            <a:extLst>
              <a:ext uri="{FF2B5EF4-FFF2-40B4-BE49-F238E27FC236}">
                <a16:creationId xmlns:a16="http://schemas.microsoft.com/office/drawing/2014/main" id="{29B91B55-8070-4463-ABD9-F4E4365F5A4C}"/>
              </a:ext>
            </a:extLst>
          </p:cNvPr>
          <p:cNvPicPr>
            <a:picLocks noChangeAspect="1"/>
          </p:cNvPicPr>
          <p:nvPr/>
        </p:nvPicPr>
        <p:blipFill>
          <a:blip r:embed="rId5"/>
          <a:stretch>
            <a:fillRect/>
          </a:stretch>
        </p:blipFill>
        <p:spPr>
          <a:xfrm>
            <a:off x="2966421" y="1601972"/>
            <a:ext cx="2285512" cy="1198132"/>
          </a:xfrm>
          <a:prstGeom prst="rect">
            <a:avLst/>
          </a:prstGeom>
        </p:spPr>
      </p:pic>
      <p:sp>
        <p:nvSpPr>
          <p:cNvPr id="17" name="TextBox 16">
            <a:extLst>
              <a:ext uri="{FF2B5EF4-FFF2-40B4-BE49-F238E27FC236}">
                <a16:creationId xmlns:a16="http://schemas.microsoft.com/office/drawing/2014/main" id="{D3CB35C2-4AE3-4666-2417-4051DC552301}"/>
              </a:ext>
            </a:extLst>
          </p:cNvPr>
          <p:cNvSpPr txBox="1"/>
          <p:nvPr/>
        </p:nvSpPr>
        <p:spPr>
          <a:xfrm>
            <a:off x="2707617" y="2358847"/>
            <a:ext cx="381836" cy="369332"/>
          </a:xfrm>
          <a:prstGeom prst="rect">
            <a:avLst/>
          </a:prstGeom>
          <a:noFill/>
        </p:spPr>
        <p:txBody>
          <a:bodyPr wrap="none" rtlCol="0">
            <a:spAutoFit/>
          </a:bodyPr>
          <a:lstStyle/>
          <a:p>
            <a:r>
              <a:rPr lang="en-US"/>
              <a:t>…</a:t>
            </a:r>
          </a:p>
        </p:txBody>
      </p:sp>
      <p:pic>
        <p:nvPicPr>
          <p:cNvPr id="18" name="Picture 17">
            <a:extLst>
              <a:ext uri="{FF2B5EF4-FFF2-40B4-BE49-F238E27FC236}">
                <a16:creationId xmlns:a16="http://schemas.microsoft.com/office/drawing/2014/main" id="{4B4D9F56-88A0-E46C-B7F1-D709D890BF8F}"/>
              </a:ext>
            </a:extLst>
          </p:cNvPr>
          <p:cNvPicPr>
            <a:picLocks noChangeAspect="1"/>
          </p:cNvPicPr>
          <p:nvPr/>
        </p:nvPicPr>
        <p:blipFill>
          <a:blip r:embed="rId6"/>
          <a:stretch>
            <a:fillRect/>
          </a:stretch>
        </p:blipFill>
        <p:spPr>
          <a:xfrm>
            <a:off x="5968353" y="1806727"/>
            <a:ext cx="1435694" cy="1198133"/>
          </a:xfrm>
          <a:prstGeom prst="rect">
            <a:avLst/>
          </a:prstGeom>
        </p:spPr>
      </p:pic>
      <p:cxnSp>
        <p:nvCxnSpPr>
          <p:cNvPr id="19" name="Straight Arrow Connector 18">
            <a:extLst>
              <a:ext uri="{FF2B5EF4-FFF2-40B4-BE49-F238E27FC236}">
                <a16:creationId xmlns:a16="http://schemas.microsoft.com/office/drawing/2014/main" id="{5A858D17-34DE-1B6B-AB47-417407A09082}"/>
              </a:ext>
            </a:extLst>
          </p:cNvPr>
          <p:cNvCxnSpPr>
            <a:cxnSpLocks/>
          </p:cNvCxnSpPr>
          <p:nvPr/>
        </p:nvCxnSpPr>
        <p:spPr>
          <a:xfrm flipH="1">
            <a:off x="5118535" y="1900128"/>
            <a:ext cx="101649" cy="244406"/>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pic>
        <p:nvPicPr>
          <p:cNvPr id="22" name="Picture 21">
            <a:extLst>
              <a:ext uri="{FF2B5EF4-FFF2-40B4-BE49-F238E27FC236}">
                <a16:creationId xmlns:a16="http://schemas.microsoft.com/office/drawing/2014/main" id="{544E5C39-17CB-E8BD-F3C8-BE9B5B4AE9BE}"/>
              </a:ext>
            </a:extLst>
          </p:cNvPr>
          <p:cNvPicPr>
            <a:picLocks noChangeAspect="1"/>
          </p:cNvPicPr>
          <p:nvPr/>
        </p:nvPicPr>
        <p:blipFill>
          <a:blip r:embed="rId7"/>
          <a:stretch>
            <a:fillRect/>
          </a:stretch>
        </p:blipFill>
        <p:spPr>
          <a:xfrm rot="19285862">
            <a:off x="5223550" y="1462449"/>
            <a:ext cx="876187" cy="643450"/>
          </a:xfrm>
          <a:prstGeom prst="rect">
            <a:avLst/>
          </a:prstGeom>
        </p:spPr>
      </p:pic>
      <p:cxnSp>
        <p:nvCxnSpPr>
          <p:cNvPr id="24" name="Straight Arrow Connector 23">
            <a:extLst>
              <a:ext uri="{FF2B5EF4-FFF2-40B4-BE49-F238E27FC236}">
                <a16:creationId xmlns:a16="http://schemas.microsoft.com/office/drawing/2014/main" id="{2DDE9082-0596-E692-5666-F51BD07962E4}"/>
              </a:ext>
            </a:extLst>
          </p:cNvPr>
          <p:cNvCxnSpPr>
            <a:cxnSpLocks/>
          </p:cNvCxnSpPr>
          <p:nvPr/>
        </p:nvCxnSpPr>
        <p:spPr>
          <a:xfrm>
            <a:off x="6110693" y="1888335"/>
            <a:ext cx="65763" cy="288288"/>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26" name="TextBox 25">
            <a:extLst>
              <a:ext uri="{FF2B5EF4-FFF2-40B4-BE49-F238E27FC236}">
                <a16:creationId xmlns:a16="http://schemas.microsoft.com/office/drawing/2014/main" id="{963AE25E-5B36-793A-A5B0-B975F29B8EDC}"/>
              </a:ext>
            </a:extLst>
          </p:cNvPr>
          <p:cNvSpPr txBox="1"/>
          <p:nvPr/>
        </p:nvSpPr>
        <p:spPr>
          <a:xfrm>
            <a:off x="371813" y="3411363"/>
            <a:ext cx="442750" cy="369332"/>
          </a:xfrm>
          <a:prstGeom prst="rect">
            <a:avLst/>
          </a:prstGeom>
          <a:noFill/>
        </p:spPr>
        <p:txBody>
          <a:bodyPr wrap="none" rtlCol="0">
            <a:spAutoFit/>
          </a:bodyPr>
          <a:lstStyle/>
          <a:p>
            <a:r>
              <a:rPr lang="en-US"/>
              <a:t>Ac</a:t>
            </a:r>
          </a:p>
        </p:txBody>
      </p:sp>
      <p:sp>
        <p:nvSpPr>
          <p:cNvPr id="27" name="TextBox 26">
            <a:extLst>
              <a:ext uri="{FF2B5EF4-FFF2-40B4-BE49-F238E27FC236}">
                <a16:creationId xmlns:a16="http://schemas.microsoft.com/office/drawing/2014/main" id="{3F3D2AB5-77B4-B6A9-6441-617535F3C89C}"/>
              </a:ext>
            </a:extLst>
          </p:cNvPr>
          <p:cNvSpPr txBox="1"/>
          <p:nvPr/>
        </p:nvSpPr>
        <p:spPr>
          <a:xfrm>
            <a:off x="1641099" y="3142579"/>
            <a:ext cx="550728" cy="369332"/>
          </a:xfrm>
          <a:prstGeom prst="rect">
            <a:avLst/>
          </a:prstGeom>
          <a:noFill/>
        </p:spPr>
        <p:txBody>
          <a:bodyPr wrap="none" rtlCol="0">
            <a:spAutoFit/>
          </a:bodyPr>
          <a:lstStyle/>
          <a:p>
            <a:r>
              <a:rPr lang="en-US"/>
              <a:t>Leu</a:t>
            </a:r>
          </a:p>
        </p:txBody>
      </p:sp>
      <p:sp>
        <p:nvSpPr>
          <p:cNvPr id="29" name="TextBox 28">
            <a:extLst>
              <a:ext uri="{FF2B5EF4-FFF2-40B4-BE49-F238E27FC236}">
                <a16:creationId xmlns:a16="http://schemas.microsoft.com/office/drawing/2014/main" id="{68D5FF55-C3F5-C962-7C5C-4ACD4E0BEB3F}"/>
              </a:ext>
            </a:extLst>
          </p:cNvPr>
          <p:cNvSpPr txBox="1"/>
          <p:nvPr/>
        </p:nvSpPr>
        <p:spPr>
          <a:xfrm>
            <a:off x="3881970" y="2983397"/>
            <a:ext cx="447558" cy="369332"/>
          </a:xfrm>
          <a:prstGeom prst="rect">
            <a:avLst/>
          </a:prstGeom>
          <a:noFill/>
        </p:spPr>
        <p:txBody>
          <a:bodyPr wrap="none" rtlCol="0">
            <a:spAutoFit/>
          </a:bodyPr>
          <a:lstStyle/>
          <a:p>
            <a:r>
              <a:rPr lang="en-US"/>
              <a:t>R8</a:t>
            </a:r>
          </a:p>
        </p:txBody>
      </p:sp>
      <p:sp>
        <p:nvSpPr>
          <p:cNvPr id="30" name="TextBox 29">
            <a:extLst>
              <a:ext uri="{FF2B5EF4-FFF2-40B4-BE49-F238E27FC236}">
                <a16:creationId xmlns:a16="http://schemas.microsoft.com/office/drawing/2014/main" id="{D5CB239B-FC9F-609F-82AE-A0B60D8D40F9}"/>
              </a:ext>
            </a:extLst>
          </p:cNvPr>
          <p:cNvSpPr txBox="1"/>
          <p:nvPr/>
        </p:nvSpPr>
        <p:spPr>
          <a:xfrm>
            <a:off x="6467230" y="3004860"/>
            <a:ext cx="437940" cy="369332"/>
          </a:xfrm>
          <a:prstGeom prst="rect">
            <a:avLst/>
          </a:prstGeom>
          <a:noFill/>
        </p:spPr>
        <p:txBody>
          <a:bodyPr wrap="none" rtlCol="0">
            <a:spAutoFit/>
          </a:bodyPr>
          <a:lstStyle/>
          <a:p>
            <a:r>
              <a:rPr lang="en-US"/>
              <a:t>S5</a:t>
            </a:r>
          </a:p>
        </p:txBody>
      </p:sp>
      <p:pic>
        <p:nvPicPr>
          <p:cNvPr id="31" name="Picture 30">
            <a:extLst>
              <a:ext uri="{FF2B5EF4-FFF2-40B4-BE49-F238E27FC236}">
                <a16:creationId xmlns:a16="http://schemas.microsoft.com/office/drawing/2014/main" id="{A0D9CE97-C87F-F4A3-A424-37762F402A8F}"/>
              </a:ext>
            </a:extLst>
          </p:cNvPr>
          <p:cNvPicPr>
            <a:picLocks noChangeAspect="1"/>
          </p:cNvPicPr>
          <p:nvPr/>
        </p:nvPicPr>
        <p:blipFill>
          <a:blip r:embed="rId8"/>
          <a:stretch>
            <a:fillRect/>
          </a:stretch>
        </p:blipFill>
        <p:spPr>
          <a:xfrm>
            <a:off x="149356" y="3967866"/>
            <a:ext cx="2540000" cy="762000"/>
          </a:xfrm>
          <a:prstGeom prst="rect">
            <a:avLst/>
          </a:prstGeom>
        </p:spPr>
      </p:pic>
      <p:pic>
        <p:nvPicPr>
          <p:cNvPr id="32" name="Picture 31">
            <a:extLst>
              <a:ext uri="{FF2B5EF4-FFF2-40B4-BE49-F238E27FC236}">
                <a16:creationId xmlns:a16="http://schemas.microsoft.com/office/drawing/2014/main" id="{BBDE21F3-6A87-7C38-BBEA-36A9371B9FF6}"/>
              </a:ext>
            </a:extLst>
          </p:cNvPr>
          <p:cNvPicPr>
            <a:picLocks noChangeAspect="1"/>
          </p:cNvPicPr>
          <p:nvPr/>
        </p:nvPicPr>
        <p:blipFill>
          <a:blip r:embed="rId9"/>
          <a:stretch>
            <a:fillRect/>
          </a:stretch>
        </p:blipFill>
        <p:spPr>
          <a:xfrm>
            <a:off x="277548" y="1020367"/>
            <a:ext cx="2349690" cy="865060"/>
          </a:xfrm>
          <a:prstGeom prst="rect">
            <a:avLst/>
          </a:prstGeom>
        </p:spPr>
      </p:pic>
      <p:cxnSp>
        <p:nvCxnSpPr>
          <p:cNvPr id="33" name="Straight Arrow Connector 32">
            <a:extLst>
              <a:ext uri="{FF2B5EF4-FFF2-40B4-BE49-F238E27FC236}">
                <a16:creationId xmlns:a16="http://schemas.microsoft.com/office/drawing/2014/main" id="{C46B515E-47DE-1CE7-56D0-5D92A11671AD}"/>
              </a:ext>
            </a:extLst>
          </p:cNvPr>
          <p:cNvCxnSpPr>
            <a:cxnSpLocks/>
          </p:cNvCxnSpPr>
          <p:nvPr/>
        </p:nvCxnSpPr>
        <p:spPr>
          <a:xfrm>
            <a:off x="2525613" y="2551875"/>
            <a:ext cx="210537" cy="68849"/>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35" name="Straight Arrow Connector 34">
            <a:extLst>
              <a:ext uri="{FF2B5EF4-FFF2-40B4-BE49-F238E27FC236}">
                <a16:creationId xmlns:a16="http://schemas.microsoft.com/office/drawing/2014/main" id="{087D3AD4-1B04-552B-2A11-7703FE1AC1ED}"/>
              </a:ext>
            </a:extLst>
          </p:cNvPr>
          <p:cNvCxnSpPr>
            <a:cxnSpLocks/>
          </p:cNvCxnSpPr>
          <p:nvPr/>
        </p:nvCxnSpPr>
        <p:spPr>
          <a:xfrm>
            <a:off x="3000347" y="2610393"/>
            <a:ext cx="546690" cy="90589"/>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B5DF7553-3532-A3ED-6FAB-959AFE8950A9}"/>
              </a:ext>
            </a:extLst>
          </p:cNvPr>
          <p:cNvSpPr txBox="1"/>
          <p:nvPr/>
        </p:nvSpPr>
        <p:spPr>
          <a:xfrm>
            <a:off x="8829448" y="1368731"/>
            <a:ext cx="2937407" cy="646331"/>
          </a:xfrm>
          <a:prstGeom prst="rect">
            <a:avLst/>
          </a:prstGeom>
          <a:noFill/>
        </p:spPr>
        <p:txBody>
          <a:bodyPr wrap="none" rtlCol="0">
            <a:spAutoFit/>
          </a:bodyPr>
          <a:lstStyle/>
          <a:p>
            <a:r>
              <a:rPr lang="en-US"/>
              <a:t>Strategy 1 (DB-Centric):</a:t>
            </a:r>
          </a:p>
          <a:p>
            <a:r>
              <a:rPr lang="en-US"/>
              <a:t>Join CHEM to Monomer AAs</a:t>
            </a:r>
          </a:p>
        </p:txBody>
      </p:sp>
      <p:pic>
        <p:nvPicPr>
          <p:cNvPr id="41" name="Picture 40">
            <a:extLst>
              <a:ext uri="{FF2B5EF4-FFF2-40B4-BE49-F238E27FC236}">
                <a16:creationId xmlns:a16="http://schemas.microsoft.com/office/drawing/2014/main" id="{FD38C295-BEBA-3B46-32A5-161FDD5CC299}"/>
              </a:ext>
            </a:extLst>
          </p:cNvPr>
          <p:cNvPicPr>
            <a:picLocks noChangeAspect="1"/>
          </p:cNvPicPr>
          <p:nvPr/>
        </p:nvPicPr>
        <p:blipFill>
          <a:blip r:embed="rId10"/>
          <a:stretch>
            <a:fillRect/>
          </a:stretch>
        </p:blipFill>
        <p:spPr>
          <a:xfrm>
            <a:off x="3440906" y="5458103"/>
            <a:ext cx="7772400" cy="759164"/>
          </a:xfrm>
          <a:prstGeom prst="rect">
            <a:avLst/>
          </a:prstGeom>
        </p:spPr>
      </p:pic>
      <p:sp>
        <p:nvSpPr>
          <p:cNvPr id="42" name="TextBox 41">
            <a:extLst>
              <a:ext uri="{FF2B5EF4-FFF2-40B4-BE49-F238E27FC236}">
                <a16:creationId xmlns:a16="http://schemas.microsoft.com/office/drawing/2014/main" id="{3B1266B9-4F93-1543-3C6B-8844C4A65DC5}"/>
              </a:ext>
            </a:extLst>
          </p:cNvPr>
          <p:cNvSpPr txBox="1"/>
          <p:nvPr/>
        </p:nvSpPr>
        <p:spPr>
          <a:xfrm>
            <a:off x="8829447" y="3713469"/>
            <a:ext cx="3205429" cy="646331"/>
          </a:xfrm>
          <a:prstGeom prst="rect">
            <a:avLst/>
          </a:prstGeom>
          <a:noFill/>
        </p:spPr>
        <p:txBody>
          <a:bodyPr wrap="none" rtlCol="0">
            <a:spAutoFit/>
          </a:bodyPr>
          <a:lstStyle/>
          <a:p>
            <a:r>
              <a:rPr lang="en-US"/>
              <a:t>Strategy 2 (Chemically Aware):</a:t>
            </a:r>
          </a:p>
          <a:p>
            <a:r>
              <a:rPr lang="en-US"/>
              <a:t>React terminal alkenes</a:t>
            </a:r>
          </a:p>
        </p:txBody>
      </p:sp>
      <p:pic>
        <p:nvPicPr>
          <p:cNvPr id="44" name="Picture 43">
            <a:extLst>
              <a:ext uri="{FF2B5EF4-FFF2-40B4-BE49-F238E27FC236}">
                <a16:creationId xmlns:a16="http://schemas.microsoft.com/office/drawing/2014/main" id="{250D1D3C-3579-F244-D7D5-5B3897717B4C}"/>
              </a:ext>
            </a:extLst>
          </p:cNvPr>
          <p:cNvPicPr>
            <a:picLocks noChangeAspect="1"/>
          </p:cNvPicPr>
          <p:nvPr/>
        </p:nvPicPr>
        <p:blipFill>
          <a:blip r:embed="rId11"/>
          <a:stretch>
            <a:fillRect/>
          </a:stretch>
        </p:blipFill>
        <p:spPr>
          <a:xfrm>
            <a:off x="5663629" y="3624529"/>
            <a:ext cx="1759348" cy="980333"/>
          </a:xfrm>
          <a:prstGeom prst="rect">
            <a:avLst/>
          </a:prstGeom>
        </p:spPr>
      </p:pic>
      <p:pic>
        <p:nvPicPr>
          <p:cNvPr id="45" name="Picture 44">
            <a:extLst>
              <a:ext uri="{FF2B5EF4-FFF2-40B4-BE49-F238E27FC236}">
                <a16:creationId xmlns:a16="http://schemas.microsoft.com/office/drawing/2014/main" id="{58068676-345F-C9C9-ACDA-63A74779DAED}"/>
              </a:ext>
            </a:extLst>
          </p:cNvPr>
          <p:cNvPicPr>
            <a:picLocks noChangeAspect="1"/>
          </p:cNvPicPr>
          <p:nvPr/>
        </p:nvPicPr>
        <p:blipFill>
          <a:blip r:embed="rId12"/>
          <a:stretch>
            <a:fillRect/>
          </a:stretch>
        </p:blipFill>
        <p:spPr>
          <a:xfrm>
            <a:off x="3547037" y="3255876"/>
            <a:ext cx="2116592" cy="1454419"/>
          </a:xfrm>
          <a:prstGeom prst="rect">
            <a:avLst/>
          </a:prstGeom>
        </p:spPr>
      </p:pic>
      <p:sp>
        <p:nvSpPr>
          <p:cNvPr id="46" name="TextBox 45">
            <a:extLst>
              <a:ext uri="{FF2B5EF4-FFF2-40B4-BE49-F238E27FC236}">
                <a16:creationId xmlns:a16="http://schemas.microsoft.com/office/drawing/2014/main" id="{AFB30A26-B886-E8B0-0C50-AA12A26E7BCA}"/>
              </a:ext>
            </a:extLst>
          </p:cNvPr>
          <p:cNvSpPr txBox="1"/>
          <p:nvPr/>
        </p:nvSpPr>
        <p:spPr>
          <a:xfrm>
            <a:off x="343678" y="4870818"/>
            <a:ext cx="1924373" cy="923330"/>
          </a:xfrm>
          <a:prstGeom prst="rect">
            <a:avLst/>
          </a:prstGeom>
          <a:noFill/>
        </p:spPr>
        <p:txBody>
          <a:bodyPr wrap="none" rtlCol="0">
            <a:spAutoFit/>
          </a:bodyPr>
          <a:lstStyle/>
          <a:p>
            <a:r>
              <a:rPr lang="en-US"/>
              <a:t>[*:1] joins to [*:1],</a:t>
            </a:r>
            <a:br>
              <a:rPr lang="en-US"/>
            </a:br>
            <a:r>
              <a:rPr lang="en-US"/>
              <a:t>[*:2] joins to [*:2],</a:t>
            </a:r>
            <a:br>
              <a:rPr lang="en-US"/>
            </a:br>
            <a:r>
              <a:rPr lang="en-US"/>
              <a:t>…</a:t>
            </a:r>
          </a:p>
        </p:txBody>
      </p:sp>
      <p:sp>
        <p:nvSpPr>
          <p:cNvPr id="2" name="TextBox 1">
            <a:extLst>
              <a:ext uri="{FF2B5EF4-FFF2-40B4-BE49-F238E27FC236}">
                <a16:creationId xmlns:a16="http://schemas.microsoft.com/office/drawing/2014/main" id="{C3121A74-A8F5-1C35-B48F-9A1F851BB769}"/>
              </a:ext>
            </a:extLst>
          </p:cNvPr>
          <p:cNvSpPr txBox="1"/>
          <p:nvPr/>
        </p:nvSpPr>
        <p:spPr>
          <a:xfrm>
            <a:off x="4573938" y="1007170"/>
            <a:ext cx="2597442" cy="369332"/>
          </a:xfrm>
          <a:prstGeom prst="rect">
            <a:avLst/>
          </a:prstGeom>
          <a:noFill/>
        </p:spPr>
        <p:txBody>
          <a:bodyPr wrap="none" rtlCol="0">
            <a:spAutoFit/>
          </a:bodyPr>
          <a:lstStyle/>
          <a:p>
            <a:r>
              <a:rPr lang="en-US" b="1"/>
              <a:t>R</a:t>
            </a:r>
            <a:r>
              <a:rPr lang="en-US"/>
              <a:t>ing-</a:t>
            </a:r>
            <a:r>
              <a:rPr lang="en-US" b="1"/>
              <a:t>C</a:t>
            </a:r>
            <a:r>
              <a:rPr lang="en-US"/>
              <a:t>losing </a:t>
            </a:r>
            <a:r>
              <a:rPr lang="en-US" b="1"/>
              <a:t>M</a:t>
            </a:r>
            <a:r>
              <a:rPr lang="en-US"/>
              <a:t>etathesis</a:t>
            </a:r>
          </a:p>
        </p:txBody>
      </p:sp>
      <p:sp>
        <p:nvSpPr>
          <p:cNvPr id="6" name="TextBox 5">
            <a:extLst>
              <a:ext uri="{FF2B5EF4-FFF2-40B4-BE49-F238E27FC236}">
                <a16:creationId xmlns:a16="http://schemas.microsoft.com/office/drawing/2014/main" id="{856E12DD-91C2-9FD2-ECB7-29ADD4455519}"/>
              </a:ext>
            </a:extLst>
          </p:cNvPr>
          <p:cNvSpPr txBox="1"/>
          <p:nvPr/>
        </p:nvSpPr>
        <p:spPr>
          <a:xfrm>
            <a:off x="5111051" y="1368729"/>
            <a:ext cx="1196931" cy="369332"/>
          </a:xfrm>
          <a:prstGeom prst="rect">
            <a:avLst/>
          </a:prstGeom>
          <a:noFill/>
        </p:spPr>
        <p:txBody>
          <a:bodyPr wrap="none" rtlCol="0">
            <a:spAutoFit/>
          </a:bodyPr>
          <a:lstStyle/>
          <a:p>
            <a:r>
              <a:rPr lang="en-US" err="1"/>
              <a:t>RCMTrans</a:t>
            </a:r>
            <a:endParaRPr lang="en-US"/>
          </a:p>
        </p:txBody>
      </p:sp>
      <p:cxnSp>
        <p:nvCxnSpPr>
          <p:cNvPr id="8" name="Straight Arrow Connector 7">
            <a:extLst>
              <a:ext uri="{FF2B5EF4-FFF2-40B4-BE49-F238E27FC236}">
                <a16:creationId xmlns:a16="http://schemas.microsoft.com/office/drawing/2014/main" id="{3227EBC2-5147-EC94-C8A8-298876014A62}"/>
              </a:ext>
            </a:extLst>
          </p:cNvPr>
          <p:cNvCxnSpPr>
            <a:cxnSpLocks/>
          </p:cNvCxnSpPr>
          <p:nvPr/>
        </p:nvCxnSpPr>
        <p:spPr>
          <a:xfrm>
            <a:off x="5628761" y="3674216"/>
            <a:ext cx="65763" cy="288288"/>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pic>
        <p:nvPicPr>
          <p:cNvPr id="10" name="Picture 9">
            <a:extLst>
              <a:ext uri="{FF2B5EF4-FFF2-40B4-BE49-F238E27FC236}">
                <a16:creationId xmlns:a16="http://schemas.microsoft.com/office/drawing/2014/main" id="{D1AAFCA2-B125-E321-3F63-B74D5DC9E01D}"/>
              </a:ext>
            </a:extLst>
          </p:cNvPr>
          <p:cNvPicPr>
            <a:picLocks noChangeAspect="1"/>
          </p:cNvPicPr>
          <p:nvPr/>
        </p:nvPicPr>
        <p:blipFill>
          <a:blip r:embed="rId13"/>
          <a:stretch>
            <a:fillRect/>
          </a:stretch>
        </p:blipFill>
        <p:spPr>
          <a:xfrm>
            <a:off x="7612450" y="5946461"/>
            <a:ext cx="2667802" cy="780635"/>
          </a:xfrm>
          <a:prstGeom prst="rect">
            <a:avLst/>
          </a:prstGeom>
        </p:spPr>
      </p:pic>
      <p:pic>
        <p:nvPicPr>
          <p:cNvPr id="12" name="Picture 11">
            <a:extLst>
              <a:ext uri="{FF2B5EF4-FFF2-40B4-BE49-F238E27FC236}">
                <a16:creationId xmlns:a16="http://schemas.microsoft.com/office/drawing/2014/main" id="{671EC024-BFCE-338C-17D5-18761855F254}"/>
              </a:ext>
            </a:extLst>
          </p:cNvPr>
          <p:cNvPicPr>
            <a:picLocks noChangeAspect="1"/>
          </p:cNvPicPr>
          <p:nvPr/>
        </p:nvPicPr>
        <p:blipFill>
          <a:blip r:embed="rId14"/>
          <a:stretch>
            <a:fillRect/>
          </a:stretch>
        </p:blipFill>
        <p:spPr>
          <a:xfrm>
            <a:off x="10298151" y="2239494"/>
            <a:ext cx="1632070" cy="672029"/>
          </a:xfrm>
          <a:prstGeom prst="rect">
            <a:avLst/>
          </a:prstGeom>
        </p:spPr>
      </p:pic>
      <p:pic>
        <p:nvPicPr>
          <p:cNvPr id="13" name="Picture 12">
            <a:extLst>
              <a:ext uri="{FF2B5EF4-FFF2-40B4-BE49-F238E27FC236}">
                <a16:creationId xmlns:a16="http://schemas.microsoft.com/office/drawing/2014/main" id="{06F38125-48E9-1E96-72ED-F9389E29ACD5}"/>
              </a:ext>
            </a:extLst>
          </p:cNvPr>
          <p:cNvPicPr>
            <a:picLocks noChangeAspect="1"/>
          </p:cNvPicPr>
          <p:nvPr/>
        </p:nvPicPr>
        <p:blipFill>
          <a:blip r:embed="rId15"/>
          <a:stretch>
            <a:fillRect/>
          </a:stretch>
        </p:blipFill>
        <p:spPr>
          <a:xfrm>
            <a:off x="8901653" y="2008438"/>
            <a:ext cx="1237246" cy="1134142"/>
          </a:xfrm>
          <a:prstGeom prst="rect">
            <a:avLst/>
          </a:prstGeom>
        </p:spPr>
      </p:pic>
      <p:pic>
        <p:nvPicPr>
          <p:cNvPr id="14" name="Picture 13">
            <a:extLst>
              <a:ext uri="{FF2B5EF4-FFF2-40B4-BE49-F238E27FC236}">
                <a16:creationId xmlns:a16="http://schemas.microsoft.com/office/drawing/2014/main" id="{EC09FCEB-F37F-D3F1-81C0-9302258E6160}"/>
              </a:ext>
            </a:extLst>
          </p:cNvPr>
          <p:cNvPicPr>
            <a:picLocks noChangeAspect="1"/>
          </p:cNvPicPr>
          <p:nvPr/>
        </p:nvPicPr>
        <p:blipFill>
          <a:blip r:embed="rId15"/>
          <a:stretch>
            <a:fillRect/>
          </a:stretch>
        </p:blipFill>
        <p:spPr>
          <a:xfrm>
            <a:off x="10671624" y="4313777"/>
            <a:ext cx="1237246" cy="1134142"/>
          </a:xfrm>
          <a:prstGeom prst="rect">
            <a:avLst/>
          </a:prstGeom>
        </p:spPr>
      </p:pic>
      <p:pic>
        <p:nvPicPr>
          <p:cNvPr id="15" name="Picture 14">
            <a:extLst>
              <a:ext uri="{FF2B5EF4-FFF2-40B4-BE49-F238E27FC236}">
                <a16:creationId xmlns:a16="http://schemas.microsoft.com/office/drawing/2014/main" id="{E22ABFFF-A183-426F-E532-CA2318DA7C3D}"/>
              </a:ext>
            </a:extLst>
          </p:cNvPr>
          <p:cNvPicPr>
            <a:picLocks noChangeAspect="1"/>
          </p:cNvPicPr>
          <p:nvPr/>
        </p:nvPicPr>
        <p:blipFill>
          <a:blip r:embed="rId16"/>
          <a:stretch>
            <a:fillRect/>
          </a:stretch>
        </p:blipFill>
        <p:spPr>
          <a:xfrm>
            <a:off x="9520276" y="3142579"/>
            <a:ext cx="2149128" cy="319614"/>
          </a:xfrm>
          <a:prstGeom prst="rect">
            <a:avLst/>
          </a:prstGeom>
        </p:spPr>
      </p:pic>
      <p:sp>
        <p:nvSpPr>
          <p:cNvPr id="20" name="Footer Placeholder 21">
            <a:extLst>
              <a:ext uri="{FF2B5EF4-FFF2-40B4-BE49-F238E27FC236}">
                <a16:creationId xmlns:a16="http://schemas.microsoft.com/office/drawing/2014/main" id="{CE99B04A-14AC-6269-586E-0F510391AB15}"/>
              </a:ext>
            </a:extLst>
          </p:cNvPr>
          <p:cNvSpPr>
            <a:spLocks noGrp="1"/>
          </p:cNvSpPr>
          <p:nvPr>
            <p:ph type="ftr" sz="quarter" idx="3"/>
          </p:nvPr>
        </p:nvSpPr>
        <p:spPr>
          <a:xfrm>
            <a:off x="640080" y="6356350"/>
            <a:ext cx="4135120" cy="365125"/>
          </a:xfrm>
        </p:spPr>
        <p:txBody>
          <a:bodyPr/>
          <a:lstStyle/>
          <a:p>
            <a:r>
              <a:rPr lang="en-US"/>
              <a:t>PARABILIS - MAKING THE NEXT GENERATION OF MEDICINES</a:t>
            </a:r>
          </a:p>
        </p:txBody>
      </p:sp>
    </p:spTree>
    <p:extLst>
      <p:ext uri="{BB962C8B-B14F-4D97-AF65-F5344CB8AC3E}">
        <p14:creationId xmlns:p14="http://schemas.microsoft.com/office/powerpoint/2010/main" val="16880214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975A48-7E5C-A522-429C-8E74145E113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4AB395A-1DD3-70F6-0390-167EBCEFA975}"/>
              </a:ext>
            </a:extLst>
          </p:cNvPr>
          <p:cNvSpPr>
            <a:spLocks noGrp="1"/>
          </p:cNvSpPr>
          <p:nvPr>
            <p:ph type="title"/>
          </p:nvPr>
        </p:nvSpPr>
        <p:spPr/>
        <p:txBody>
          <a:bodyPr>
            <a:normAutofit/>
          </a:bodyPr>
          <a:lstStyle/>
          <a:p>
            <a:r>
              <a:rPr lang="en-US"/>
              <a:t>More chemically aware &amp; creative enumerations</a:t>
            </a:r>
          </a:p>
        </p:txBody>
      </p:sp>
      <p:sp>
        <p:nvSpPr>
          <p:cNvPr id="4" name="Footer Placeholder 3">
            <a:extLst>
              <a:ext uri="{FF2B5EF4-FFF2-40B4-BE49-F238E27FC236}">
                <a16:creationId xmlns:a16="http://schemas.microsoft.com/office/drawing/2014/main" id="{A519D893-611C-45B0-2CD7-66998CC6350E}"/>
              </a:ext>
            </a:extLst>
          </p:cNvPr>
          <p:cNvSpPr>
            <a:spLocks noGrp="1"/>
          </p:cNvSpPr>
          <p:nvPr>
            <p:ph type="ftr" sz="quarter" idx="3"/>
          </p:nvPr>
        </p:nvSpPr>
        <p:spPr/>
        <p:txBody>
          <a:bodyPr/>
          <a:lstStyle/>
          <a:p>
            <a:r>
              <a:rPr lang="en-US"/>
              <a:t>PARABILIS MEDICINES – CONFIDENTIAL</a:t>
            </a:r>
          </a:p>
        </p:txBody>
      </p:sp>
      <p:sp>
        <p:nvSpPr>
          <p:cNvPr id="5" name="Slide Number Placeholder 4">
            <a:extLst>
              <a:ext uri="{FF2B5EF4-FFF2-40B4-BE49-F238E27FC236}">
                <a16:creationId xmlns:a16="http://schemas.microsoft.com/office/drawing/2014/main" id="{D20A8D6A-0DE1-B596-CC75-780EFBE91C58}"/>
              </a:ext>
            </a:extLst>
          </p:cNvPr>
          <p:cNvSpPr>
            <a:spLocks noGrp="1"/>
          </p:cNvSpPr>
          <p:nvPr>
            <p:ph type="sldNum" sz="quarter" idx="4"/>
          </p:nvPr>
        </p:nvSpPr>
        <p:spPr/>
        <p:txBody>
          <a:bodyPr/>
          <a:lstStyle/>
          <a:p>
            <a:fld id="{4EB18272-EACE-1E49-9A3E-A8ED852E9F04}" type="slidenum">
              <a:rPr lang="en-US" smtClean="0"/>
              <a:pPr/>
              <a:t>12</a:t>
            </a:fld>
            <a:endParaRPr lang="en-US"/>
          </a:p>
        </p:txBody>
      </p:sp>
      <p:pic>
        <p:nvPicPr>
          <p:cNvPr id="12" name="Picture 11">
            <a:extLst>
              <a:ext uri="{FF2B5EF4-FFF2-40B4-BE49-F238E27FC236}">
                <a16:creationId xmlns:a16="http://schemas.microsoft.com/office/drawing/2014/main" id="{200FFB91-38FB-4D9F-3523-922663D73ECF}"/>
              </a:ext>
            </a:extLst>
          </p:cNvPr>
          <p:cNvPicPr>
            <a:picLocks noChangeAspect="1"/>
          </p:cNvPicPr>
          <p:nvPr/>
        </p:nvPicPr>
        <p:blipFill>
          <a:blip r:embed="rId3"/>
          <a:stretch>
            <a:fillRect/>
          </a:stretch>
        </p:blipFill>
        <p:spPr>
          <a:xfrm>
            <a:off x="3555723" y="1431569"/>
            <a:ext cx="1317330" cy="734034"/>
          </a:xfrm>
          <a:prstGeom prst="rect">
            <a:avLst/>
          </a:prstGeom>
        </p:spPr>
      </p:pic>
      <p:pic>
        <p:nvPicPr>
          <p:cNvPr id="13" name="Picture 12">
            <a:extLst>
              <a:ext uri="{FF2B5EF4-FFF2-40B4-BE49-F238E27FC236}">
                <a16:creationId xmlns:a16="http://schemas.microsoft.com/office/drawing/2014/main" id="{8148ACA8-BF48-57D6-126D-856A5F59A7C1}"/>
              </a:ext>
            </a:extLst>
          </p:cNvPr>
          <p:cNvPicPr>
            <a:picLocks noChangeAspect="1"/>
          </p:cNvPicPr>
          <p:nvPr/>
        </p:nvPicPr>
        <p:blipFill>
          <a:blip r:embed="rId4"/>
          <a:stretch>
            <a:fillRect/>
          </a:stretch>
        </p:blipFill>
        <p:spPr>
          <a:xfrm>
            <a:off x="434460" y="1080381"/>
            <a:ext cx="1576218" cy="1083100"/>
          </a:xfrm>
          <a:prstGeom prst="rect">
            <a:avLst/>
          </a:prstGeom>
        </p:spPr>
      </p:pic>
      <p:pic>
        <p:nvPicPr>
          <p:cNvPr id="14" name="Picture 13">
            <a:extLst>
              <a:ext uri="{FF2B5EF4-FFF2-40B4-BE49-F238E27FC236}">
                <a16:creationId xmlns:a16="http://schemas.microsoft.com/office/drawing/2014/main" id="{6370045E-79AE-20A0-F8E3-EC9FC23DFD1F}"/>
              </a:ext>
            </a:extLst>
          </p:cNvPr>
          <p:cNvPicPr>
            <a:picLocks noChangeAspect="1"/>
          </p:cNvPicPr>
          <p:nvPr/>
        </p:nvPicPr>
        <p:blipFill>
          <a:blip r:embed="rId5"/>
          <a:stretch>
            <a:fillRect/>
          </a:stretch>
        </p:blipFill>
        <p:spPr>
          <a:xfrm>
            <a:off x="2161687" y="976340"/>
            <a:ext cx="1594827" cy="703395"/>
          </a:xfrm>
          <a:prstGeom prst="rect">
            <a:avLst/>
          </a:prstGeom>
        </p:spPr>
      </p:pic>
      <p:sp>
        <p:nvSpPr>
          <p:cNvPr id="15" name="TextBox 14">
            <a:extLst>
              <a:ext uri="{FF2B5EF4-FFF2-40B4-BE49-F238E27FC236}">
                <a16:creationId xmlns:a16="http://schemas.microsoft.com/office/drawing/2014/main" id="{F333601F-5041-8B27-237F-703900A56C33}"/>
              </a:ext>
            </a:extLst>
          </p:cNvPr>
          <p:cNvSpPr txBox="1"/>
          <p:nvPr/>
        </p:nvSpPr>
        <p:spPr>
          <a:xfrm>
            <a:off x="2448223" y="1677832"/>
            <a:ext cx="447558" cy="369332"/>
          </a:xfrm>
          <a:prstGeom prst="rect">
            <a:avLst/>
          </a:prstGeom>
          <a:noFill/>
        </p:spPr>
        <p:txBody>
          <a:bodyPr wrap="none" rtlCol="0">
            <a:spAutoFit/>
          </a:bodyPr>
          <a:lstStyle/>
          <a:p>
            <a:r>
              <a:rPr lang="en-US"/>
              <a:t>B5</a:t>
            </a:r>
          </a:p>
        </p:txBody>
      </p:sp>
      <p:sp>
        <p:nvSpPr>
          <p:cNvPr id="20" name="TextBox 19">
            <a:extLst>
              <a:ext uri="{FF2B5EF4-FFF2-40B4-BE49-F238E27FC236}">
                <a16:creationId xmlns:a16="http://schemas.microsoft.com/office/drawing/2014/main" id="{C1B33F4B-80EE-BE1E-202C-5D4806B2242C}"/>
              </a:ext>
            </a:extLst>
          </p:cNvPr>
          <p:cNvSpPr txBox="1"/>
          <p:nvPr/>
        </p:nvSpPr>
        <p:spPr>
          <a:xfrm>
            <a:off x="821369" y="1054377"/>
            <a:ext cx="447558" cy="369332"/>
          </a:xfrm>
          <a:prstGeom prst="rect">
            <a:avLst/>
          </a:prstGeom>
          <a:noFill/>
        </p:spPr>
        <p:txBody>
          <a:bodyPr wrap="none" rtlCol="0">
            <a:spAutoFit/>
          </a:bodyPr>
          <a:lstStyle/>
          <a:p>
            <a:r>
              <a:rPr lang="en-US"/>
              <a:t>R8</a:t>
            </a:r>
          </a:p>
        </p:txBody>
      </p:sp>
      <p:sp>
        <p:nvSpPr>
          <p:cNvPr id="21" name="TextBox 20">
            <a:extLst>
              <a:ext uri="{FF2B5EF4-FFF2-40B4-BE49-F238E27FC236}">
                <a16:creationId xmlns:a16="http://schemas.microsoft.com/office/drawing/2014/main" id="{03C66A36-322A-E134-DCFB-5AA18717F590}"/>
              </a:ext>
            </a:extLst>
          </p:cNvPr>
          <p:cNvSpPr txBox="1"/>
          <p:nvPr/>
        </p:nvSpPr>
        <p:spPr>
          <a:xfrm>
            <a:off x="4162356" y="1090723"/>
            <a:ext cx="437940" cy="369332"/>
          </a:xfrm>
          <a:prstGeom prst="rect">
            <a:avLst/>
          </a:prstGeom>
          <a:noFill/>
        </p:spPr>
        <p:txBody>
          <a:bodyPr wrap="none" rtlCol="0">
            <a:spAutoFit/>
          </a:bodyPr>
          <a:lstStyle/>
          <a:p>
            <a:r>
              <a:rPr lang="en-US"/>
              <a:t>S5</a:t>
            </a:r>
          </a:p>
        </p:txBody>
      </p:sp>
      <p:cxnSp>
        <p:nvCxnSpPr>
          <p:cNvPr id="23" name="Straight Arrow Connector 22">
            <a:extLst>
              <a:ext uri="{FF2B5EF4-FFF2-40B4-BE49-F238E27FC236}">
                <a16:creationId xmlns:a16="http://schemas.microsoft.com/office/drawing/2014/main" id="{C4851CE7-288D-CCF2-FC2B-5BEC4A6EDA09}"/>
              </a:ext>
            </a:extLst>
          </p:cNvPr>
          <p:cNvCxnSpPr>
            <a:cxnSpLocks/>
          </p:cNvCxnSpPr>
          <p:nvPr/>
        </p:nvCxnSpPr>
        <p:spPr>
          <a:xfrm flipH="1" flipV="1">
            <a:off x="1968191" y="1357344"/>
            <a:ext cx="193496" cy="74225"/>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9F1B783F-4C29-F3CD-12C4-43139FC17D82}"/>
              </a:ext>
            </a:extLst>
          </p:cNvPr>
          <p:cNvCxnSpPr>
            <a:cxnSpLocks/>
          </p:cNvCxnSpPr>
          <p:nvPr/>
        </p:nvCxnSpPr>
        <p:spPr>
          <a:xfrm>
            <a:off x="3642504" y="1502764"/>
            <a:ext cx="65763" cy="288288"/>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grpSp>
        <p:nvGrpSpPr>
          <p:cNvPr id="43" name="Group 42">
            <a:extLst>
              <a:ext uri="{FF2B5EF4-FFF2-40B4-BE49-F238E27FC236}">
                <a16:creationId xmlns:a16="http://schemas.microsoft.com/office/drawing/2014/main" id="{53195C1E-6196-015B-6566-687CF27BB717}"/>
              </a:ext>
            </a:extLst>
          </p:cNvPr>
          <p:cNvGrpSpPr/>
          <p:nvPr/>
        </p:nvGrpSpPr>
        <p:grpSpPr>
          <a:xfrm>
            <a:off x="4902314" y="1357344"/>
            <a:ext cx="7289686" cy="2265973"/>
            <a:chOff x="4902314" y="1357344"/>
            <a:chExt cx="7289686" cy="2265973"/>
          </a:xfrm>
        </p:grpSpPr>
        <p:pic>
          <p:nvPicPr>
            <p:cNvPr id="34" name="Picture 33">
              <a:extLst>
                <a:ext uri="{FF2B5EF4-FFF2-40B4-BE49-F238E27FC236}">
                  <a16:creationId xmlns:a16="http://schemas.microsoft.com/office/drawing/2014/main" id="{B2C94BE6-4B17-AA8F-E2BE-0AB705E43367}"/>
                </a:ext>
              </a:extLst>
            </p:cNvPr>
            <p:cNvPicPr>
              <a:picLocks noChangeAspect="1"/>
            </p:cNvPicPr>
            <p:nvPr/>
          </p:nvPicPr>
          <p:blipFill>
            <a:blip r:embed="rId6"/>
            <a:stretch>
              <a:fillRect/>
            </a:stretch>
          </p:blipFill>
          <p:spPr>
            <a:xfrm>
              <a:off x="4902314" y="1357344"/>
              <a:ext cx="7289686" cy="2265973"/>
            </a:xfrm>
            <a:prstGeom prst="rect">
              <a:avLst/>
            </a:prstGeom>
          </p:spPr>
        </p:pic>
        <p:cxnSp>
          <p:nvCxnSpPr>
            <p:cNvPr id="37" name="Straight Connector 36">
              <a:extLst>
                <a:ext uri="{FF2B5EF4-FFF2-40B4-BE49-F238E27FC236}">
                  <a16:creationId xmlns:a16="http://schemas.microsoft.com/office/drawing/2014/main" id="{5C420449-3593-D84C-FF9B-8E6C357B14A0}"/>
                </a:ext>
              </a:extLst>
            </p:cNvPr>
            <p:cNvCxnSpPr/>
            <p:nvPr/>
          </p:nvCxnSpPr>
          <p:spPr>
            <a:xfrm>
              <a:off x="6400800" y="2473569"/>
              <a:ext cx="902677"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39" name="Straight Connector 38">
              <a:extLst>
                <a:ext uri="{FF2B5EF4-FFF2-40B4-BE49-F238E27FC236}">
                  <a16:creationId xmlns:a16="http://schemas.microsoft.com/office/drawing/2014/main" id="{A388DC27-1C26-FE5D-09A2-E40B6D295D41}"/>
                </a:ext>
              </a:extLst>
            </p:cNvPr>
            <p:cNvCxnSpPr/>
            <p:nvPr/>
          </p:nvCxnSpPr>
          <p:spPr>
            <a:xfrm>
              <a:off x="5967046" y="3035133"/>
              <a:ext cx="902677"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40" name="Straight Connector 39">
              <a:extLst>
                <a:ext uri="{FF2B5EF4-FFF2-40B4-BE49-F238E27FC236}">
                  <a16:creationId xmlns:a16="http://schemas.microsoft.com/office/drawing/2014/main" id="{5285236D-D7FF-83EF-2CED-F70AD4CCE9B0}"/>
                </a:ext>
              </a:extLst>
            </p:cNvPr>
            <p:cNvCxnSpPr/>
            <p:nvPr/>
          </p:nvCxnSpPr>
          <p:spPr>
            <a:xfrm>
              <a:off x="6518031" y="1500554"/>
              <a:ext cx="902677" cy="0"/>
            </a:xfrm>
            <a:prstGeom prst="line">
              <a:avLst/>
            </a:prstGeom>
          </p:spPr>
          <p:style>
            <a:lnRef idx="2">
              <a:schemeClr val="accent1"/>
            </a:lnRef>
            <a:fillRef idx="0">
              <a:schemeClr val="accent1"/>
            </a:fillRef>
            <a:effectRef idx="1">
              <a:schemeClr val="accent1"/>
            </a:effectRef>
            <a:fontRef idx="minor">
              <a:schemeClr val="tx1"/>
            </a:fontRef>
          </p:style>
        </p:cxnSp>
      </p:grpSp>
      <p:pic>
        <p:nvPicPr>
          <p:cNvPr id="82" name="Picture 81">
            <a:extLst>
              <a:ext uri="{FF2B5EF4-FFF2-40B4-BE49-F238E27FC236}">
                <a16:creationId xmlns:a16="http://schemas.microsoft.com/office/drawing/2014/main" id="{6138AFA3-2EE1-AFB8-7FE7-6F71F3554253}"/>
              </a:ext>
            </a:extLst>
          </p:cNvPr>
          <p:cNvPicPr>
            <a:picLocks noChangeAspect="1"/>
          </p:cNvPicPr>
          <p:nvPr/>
        </p:nvPicPr>
        <p:blipFill>
          <a:blip r:embed="rId7"/>
          <a:stretch>
            <a:fillRect/>
          </a:stretch>
        </p:blipFill>
        <p:spPr>
          <a:xfrm>
            <a:off x="3484932" y="4319300"/>
            <a:ext cx="1651000" cy="1574800"/>
          </a:xfrm>
          <a:prstGeom prst="rect">
            <a:avLst/>
          </a:prstGeom>
        </p:spPr>
      </p:pic>
      <p:pic>
        <p:nvPicPr>
          <p:cNvPr id="83" name="Picture 82">
            <a:extLst>
              <a:ext uri="{FF2B5EF4-FFF2-40B4-BE49-F238E27FC236}">
                <a16:creationId xmlns:a16="http://schemas.microsoft.com/office/drawing/2014/main" id="{09AF9BBD-EFE2-5248-FFF3-F8C84536CEBC}"/>
              </a:ext>
            </a:extLst>
          </p:cNvPr>
          <p:cNvPicPr>
            <a:picLocks noChangeAspect="1"/>
          </p:cNvPicPr>
          <p:nvPr/>
        </p:nvPicPr>
        <p:blipFill>
          <a:blip r:embed="rId8"/>
          <a:stretch>
            <a:fillRect/>
          </a:stretch>
        </p:blipFill>
        <p:spPr>
          <a:xfrm>
            <a:off x="111084" y="3714251"/>
            <a:ext cx="1930400" cy="1511300"/>
          </a:xfrm>
          <a:prstGeom prst="rect">
            <a:avLst/>
          </a:prstGeom>
        </p:spPr>
      </p:pic>
      <p:sp>
        <p:nvSpPr>
          <p:cNvPr id="84" name="TextBox 83">
            <a:extLst>
              <a:ext uri="{FF2B5EF4-FFF2-40B4-BE49-F238E27FC236}">
                <a16:creationId xmlns:a16="http://schemas.microsoft.com/office/drawing/2014/main" id="{A07AF5E7-3465-1CBF-11BD-C47508EFA43C}"/>
              </a:ext>
            </a:extLst>
          </p:cNvPr>
          <p:cNvSpPr txBox="1"/>
          <p:nvPr/>
        </p:nvSpPr>
        <p:spPr>
          <a:xfrm>
            <a:off x="2448223" y="3914455"/>
            <a:ext cx="503664" cy="369332"/>
          </a:xfrm>
          <a:prstGeom prst="rect">
            <a:avLst/>
          </a:prstGeom>
          <a:noFill/>
        </p:spPr>
        <p:txBody>
          <a:bodyPr wrap="none" rtlCol="0">
            <a:spAutoFit/>
          </a:bodyPr>
          <a:lstStyle/>
          <a:p>
            <a:r>
              <a:rPr lang="en-US"/>
              <a:t>Ala</a:t>
            </a:r>
          </a:p>
        </p:txBody>
      </p:sp>
      <p:pic>
        <p:nvPicPr>
          <p:cNvPr id="85" name="Picture 84">
            <a:extLst>
              <a:ext uri="{FF2B5EF4-FFF2-40B4-BE49-F238E27FC236}">
                <a16:creationId xmlns:a16="http://schemas.microsoft.com/office/drawing/2014/main" id="{0135E5C0-6481-27B6-70AB-CCCDFBC0CFC4}"/>
              </a:ext>
            </a:extLst>
          </p:cNvPr>
          <p:cNvPicPr>
            <a:picLocks noChangeAspect="1"/>
          </p:cNvPicPr>
          <p:nvPr/>
        </p:nvPicPr>
        <p:blipFill>
          <a:blip r:embed="rId9"/>
          <a:stretch>
            <a:fillRect/>
          </a:stretch>
        </p:blipFill>
        <p:spPr>
          <a:xfrm>
            <a:off x="1997552" y="4247865"/>
            <a:ext cx="1362518" cy="932249"/>
          </a:xfrm>
          <a:prstGeom prst="rect">
            <a:avLst/>
          </a:prstGeom>
        </p:spPr>
      </p:pic>
      <p:cxnSp>
        <p:nvCxnSpPr>
          <p:cNvPr id="86" name="Straight Arrow Connector 85">
            <a:extLst>
              <a:ext uri="{FF2B5EF4-FFF2-40B4-BE49-F238E27FC236}">
                <a16:creationId xmlns:a16="http://schemas.microsoft.com/office/drawing/2014/main" id="{1C790CA1-C01D-0D93-DBC6-9FF0C1D43EBE}"/>
              </a:ext>
            </a:extLst>
          </p:cNvPr>
          <p:cNvCxnSpPr/>
          <p:nvPr/>
        </p:nvCxnSpPr>
        <p:spPr>
          <a:xfrm>
            <a:off x="2032408" y="4012807"/>
            <a:ext cx="49541" cy="58332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87" name="Straight Arrow Connector 86">
            <a:extLst>
              <a:ext uri="{FF2B5EF4-FFF2-40B4-BE49-F238E27FC236}">
                <a16:creationId xmlns:a16="http://schemas.microsoft.com/office/drawing/2014/main" id="{BB386F1C-3463-9126-EDDE-49A792534AE6}"/>
              </a:ext>
            </a:extLst>
          </p:cNvPr>
          <p:cNvCxnSpPr>
            <a:cxnSpLocks/>
          </p:cNvCxnSpPr>
          <p:nvPr/>
        </p:nvCxnSpPr>
        <p:spPr>
          <a:xfrm flipH="1">
            <a:off x="3484932" y="4596127"/>
            <a:ext cx="1418364" cy="214873"/>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pic>
        <p:nvPicPr>
          <p:cNvPr id="88" name="Picture 87">
            <a:extLst>
              <a:ext uri="{FF2B5EF4-FFF2-40B4-BE49-F238E27FC236}">
                <a16:creationId xmlns:a16="http://schemas.microsoft.com/office/drawing/2014/main" id="{AD05F417-A42A-66EA-5C7F-6EDDE21AE34A}"/>
              </a:ext>
            </a:extLst>
          </p:cNvPr>
          <p:cNvPicPr>
            <a:picLocks noChangeAspect="1"/>
          </p:cNvPicPr>
          <p:nvPr/>
        </p:nvPicPr>
        <p:blipFill>
          <a:blip r:embed="rId10"/>
          <a:stretch>
            <a:fillRect/>
          </a:stretch>
        </p:blipFill>
        <p:spPr>
          <a:xfrm>
            <a:off x="6440295" y="5454566"/>
            <a:ext cx="4940300" cy="863600"/>
          </a:xfrm>
          <a:prstGeom prst="rect">
            <a:avLst/>
          </a:prstGeom>
        </p:spPr>
      </p:pic>
      <p:pic>
        <p:nvPicPr>
          <p:cNvPr id="89" name="Picture 88">
            <a:extLst>
              <a:ext uri="{FF2B5EF4-FFF2-40B4-BE49-F238E27FC236}">
                <a16:creationId xmlns:a16="http://schemas.microsoft.com/office/drawing/2014/main" id="{8A97A17A-CB9C-129C-93CE-FDC44CEA6640}"/>
              </a:ext>
            </a:extLst>
          </p:cNvPr>
          <p:cNvPicPr>
            <a:picLocks noChangeAspect="1"/>
          </p:cNvPicPr>
          <p:nvPr/>
        </p:nvPicPr>
        <p:blipFill>
          <a:blip r:embed="rId11"/>
          <a:stretch>
            <a:fillRect/>
          </a:stretch>
        </p:blipFill>
        <p:spPr>
          <a:xfrm>
            <a:off x="5260794" y="4105833"/>
            <a:ext cx="6744142" cy="1267417"/>
          </a:xfrm>
          <a:prstGeom prst="rect">
            <a:avLst/>
          </a:prstGeom>
        </p:spPr>
      </p:pic>
      <p:sp>
        <p:nvSpPr>
          <p:cNvPr id="6" name="TextBox 5">
            <a:extLst>
              <a:ext uri="{FF2B5EF4-FFF2-40B4-BE49-F238E27FC236}">
                <a16:creationId xmlns:a16="http://schemas.microsoft.com/office/drawing/2014/main" id="{8EA18798-C3C4-5ACB-D430-F2B214045E96}"/>
              </a:ext>
            </a:extLst>
          </p:cNvPr>
          <p:cNvSpPr txBox="1"/>
          <p:nvPr/>
        </p:nvSpPr>
        <p:spPr>
          <a:xfrm>
            <a:off x="749847" y="3641080"/>
            <a:ext cx="508601" cy="369332"/>
          </a:xfrm>
          <a:prstGeom prst="rect">
            <a:avLst/>
          </a:prstGeom>
          <a:noFill/>
        </p:spPr>
        <p:txBody>
          <a:bodyPr wrap="none" rtlCol="0">
            <a:spAutoFit/>
          </a:bodyPr>
          <a:lstStyle/>
          <a:p>
            <a:r>
              <a:rPr lang="en-US"/>
              <a:t>Lys</a:t>
            </a:r>
          </a:p>
        </p:txBody>
      </p:sp>
      <p:sp>
        <p:nvSpPr>
          <p:cNvPr id="7" name="TextBox 6">
            <a:extLst>
              <a:ext uri="{FF2B5EF4-FFF2-40B4-BE49-F238E27FC236}">
                <a16:creationId xmlns:a16="http://schemas.microsoft.com/office/drawing/2014/main" id="{C028DD39-40C4-5F83-1711-DF1C476AB46E}"/>
              </a:ext>
            </a:extLst>
          </p:cNvPr>
          <p:cNvSpPr txBox="1"/>
          <p:nvPr/>
        </p:nvSpPr>
        <p:spPr>
          <a:xfrm>
            <a:off x="3854575" y="4258547"/>
            <a:ext cx="535724" cy="369332"/>
          </a:xfrm>
          <a:prstGeom prst="rect">
            <a:avLst/>
          </a:prstGeom>
          <a:noFill/>
        </p:spPr>
        <p:txBody>
          <a:bodyPr wrap="none" rtlCol="0">
            <a:spAutoFit/>
          </a:bodyPr>
          <a:lstStyle/>
          <a:p>
            <a:r>
              <a:rPr lang="en-US"/>
              <a:t>Glu</a:t>
            </a:r>
          </a:p>
        </p:txBody>
      </p:sp>
      <p:pic>
        <p:nvPicPr>
          <p:cNvPr id="9" name="Picture 8">
            <a:extLst>
              <a:ext uri="{FF2B5EF4-FFF2-40B4-BE49-F238E27FC236}">
                <a16:creationId xmlns:a16="http://schemas.microsoft.com/office/drawing/2014/main" id="{30F63B9B-1A26-557E-6920-B0E61E635AC7}"/>
              </a:ext>
            </a:extLst>
          </p:cNvPr>
          <p:cNvPicPr>
            <a:picLocks noChangeAspect="1"/>
          </p:cNvPicPr>
          <p:nvPr/>
        </p:nvPicPr>
        <p:blipFill>
          <a:blip r:embed="rId12"/>
          <a:stretch>
            <a:fillRect/>
          </a:stretch>
        </p:blipFill>
        <p:spPr>
          <a:xfrm>
            <a:off x="726861" y="5546506"/>
            <a:ext cx="2915643" cy="1200559"/>
          </a:xfrm>
          <a:prstGeom prst="rect">
            <a:avLst/>
          </a:prstGeom>
        </p:spPr>
      </p:pic>
      <p:pic>
        <p:nvPicPr>
          <p:cNvPr id="10" name="Picture 9">
            <a:extLst>
              <a:ext uri="{FF2B5EF4-FFF2-40B4-BE49-F238E27FC236}">
                <a16:creationId xmlns:a16="http://schemas.microsoft.com/office/drawing/2014/main" id="{8FCA56D0-6196-2C1D-BD15-B4708AA48014}"/>
              </a:ext>
            </a:extLst>
          </p:cNvPr>
          <p:cNvPicPr>
            <a:picLocks noChangeAspect="1"/>
          </p:cNvPicPr>
          <p:nvPr/>
        </p:nvPicPr>
        <p:blipFill>
          <a:blip r:embed="rId13"/>
          <a:stretch>
            <a:fillRect/>
          </a:stretch>
        </p:blipFill>
        <p:spPr>
          <a:xfrm>
            <a:off x="757117" y="2261873"/>
            <a:ext cx="3547909" cy="1192965"/>
          </a:xfrm>
          <a:prstGeom prst="rect">
            <a:avLst/>
          </a:prstGeom>
        </p:spPr>
      </p:pic>
      <p:sp>
        <p:nvSpPr>
          <p:cNvPr id="2" name="Rectangle 1">
            <a:extLst>
              <a:ext uri="{FF2B5EF4-FFF2-40B4-BE49-F238E27FC236}">
                <a16:creationId xmlns:a16="http://schemas.microsoft.com/office/drawing/2014/main" id="{783AACCC-339C-93B1-24E3-E7D9CD648FD0}"/>
              </a:ext>
            </a:extLst>
          </p:cNvPr>
          <p:cNvSpPr/>
          <p:nvPr/>
        </p:nvSpPr>
        <p:spPr>
          <a:xfrm>
            <a:off x="111084" y="3641080"/>
            <a:ext cx="12080916" cy="321692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100324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BAF434-634E-1211-4394-8DF953AAB87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79D8170-2B27-BFEC-FEDA-D6F4C0E9573C}"/>
              </a:ext>
            </a:extLst>
          </p:cNvPr>
          <p:cNvSpPr>
            <a:spLocks noGrp="1"/>
          </p:cNvSpPr>
          <p:nvPr>
            <p:ph type="title"/>
          </p:nvPr>
        </p:nvSpPr>
        <p:spPr/>
        <p:txBody>
          <a:bodyPr>
            <a:normAutofit/>
          </a:bodyPr>
          <a:lstStyle/>
          <a:p>
            <a:r>
              <a:rPr lang="en-US"/>
              <a:t>More chemically aware &amp; creative enumerations</a:t>
            </a:r>
          </a:p>
        </p:txBody>
      </p:sp>
      <p:sp>
        <p:nvSpPr>
          <p:cNvPr id="4" name="Footer Placeholder 3">
            <a:extLst>
              <a:ext uri="{FF2B5EF4-FFF2-40B4-BE49-F238E27FC236}">
                <a16:creationId xmlns:a16="http://schemas.microsoft.com/office/drawing/2014/main" id="{BC91F6A5-48AC-8EA9-62B0-10767289F5A2}"/>
              </a:ext>
            </a:extLst>
          </p:cNvPr>
          <p:cNvSpPr>
            <a:spLocks noGrp="1"/>
          </p:cNvSpPr>
          <p:nvPr>
            <p:ph type="ftr" sz="quarter" idx="3"/>
          </p:nvPr>
        </p:nvSpPr>
        <p:spPr/>
        <p:txBody>
          <a:bodyPr/>
          <a:lstStyle/>
          <a:p>
            <a:r>
              <a:rPr lang="en-US"/>
              <a:t>PARABILIS MEDICINES – CONFIDENTIAL</a:t>
            </a:r>
          </a:p>
        </p:txBody>
      </p:sp>
      <p:sp>
        <p:nvSpPr>
          <p:cNvPr id="5" name="Slide Number Placeholder 4">
            <a:extLst>
              <a:ext uri="{FF2B5EF4-FFF2-40B4-BE49-F238E27FC236}">
                <a16:creationId xmlns:a16="http://schemas.microsoft.com/office/drawing/2014/main" id="{D1BB177B-05D9-9789-3EC6-4A40A9D641A8}"/>
              </a:ext>
            </a:extLst>
          </p:cNvPr>
          <p:cNvSpPr>
            <a:spLocks noGrp="1"/>
          </p:cNvSpPr>
          <p:nvPr>
            <p:ph type="sldNum" sz="quarter" idx="4"/>
          </p:nvPr>
        </p:nvSpPr>
        <p:spPr/>
        <p:txBody>
          <a:bodyPr/>
          <a:lstStyle/>
          <a:p>
            <a:fld id="{4EB18272-EACE-1E49-9A3E-A8ED852E9F04}" type="slidenum">
              <a:rPr lang="en-US" smtClean="0"/>
              <a:pPr/>
              <a:t>13</a:t>
            </a:fld>
            <a:endParaRPr lang="en-US"/>
          </a:p>
        </p:txBody>
      </p:sp>
      <p:pic>
        <p:nvPicPr>
          <p:cNvPr id="12" name="Picture 11">
            <a:extLst>
              <a:ext uri="{FF2B5EF4-FFF2-40B4-BE49-F238E27FC236}">
                <a16:creationId xmlns:a16="http://schemas.microsoft.com/office/drawing/2014/main" id="{F0766396-F155-2E7E-D67F-8AE84D2F94FA}"/>
              </a:ext>
            </a:extLst>
          </p:cNvPr>
          <p:cNvPicPr>
            <a:picLocks noChangeAspect="1"/>
          </p:cNvPicPr>
          <p:nvPr/>
        </p:nvPicPr>
        <p:blipFill>
          <a:blip r:embed="rId3"/>
          <a:stretch>
            <a:fillRect/>
          </a:stretch>
        </p:blipFill>
        <p:spPr>
          <a:xfrm>
            <a:off x="3555723" y="1431569"/>
            <a:ext cx="1317330" cy="734034"/>
          </a:xfrm>
          <a:prstGeom prst="rect">
            <a:avLst/>
          </a:prstGeom>
        </p:spPr>
      </p:pic>
      <p:pic>
        <p:nvPicPr>
          <p:cNvPr id="13" name="Picture 12">
            <a:extLst>
              <a:ext uri="{FF2B5EF4-FFF2-40B4-BE49-F238E27FC236}">
                <a16:creationId xmlns:a16="http://schemas.microsoft.com/office/drawing/2014/main" id="{8B309FAD-C1AC-C6BD-1213-6CF97BBA6353}"/>
              </a:ext>
            </a:extLst>
          </p:cNvPr>
          <p:cNvPicPr>
            <a:picLocks noChangeAspect="1"/>
          </p:cNvPicPr>
          <p:nvPr/>
        </p:nvPicPr>
        <p:blipFill>
          <a:blip r:embed="rId4"/>
          <a:stretch>
            <a:fillRect/>
          </a:stretch>
        </p:blipFill>
        <p:spPr>
          <a:xfrm>
            <a:off x="434460" y="1080381"/>
            <a:ext cx="1576218" cy="1083100"/>
          </a:xfrm>
          <a:prstGeom prst="rect">
            <a:avLst/>
          </a:prstGeom>
        </p:spPr>
      </p:pic>
      <p:pic>
        <p:nvPicPr>
          <p:cNvPr id="14" name="Picture 13">
            <a:extLst>
              <a:ext uri="{FF2B5EF4-FFF2-40B4-BE49-F238E27FC236}">
                <a16:creationId xmlns:a16="http://schemas.microsoft.com/office/drawing/2014/main" id="{4AF9A210-8FCD-2E85-60BB-6246CBA534EE}"/>
              </a:ext>
            </a:extLst>
          </p:cNvPr>
          <p:cNvPicPr>
            <a:picLocks noChangeAspect="1"/>
          </p:cNvPicPr>
          <p:nvPr/>
        </p:nvPicPr>
        <p:blipFill>
          <a:blip r:embed="rId5"/>
          <a:stretch>
            <a:fillRect/>
          </a:stretch>
        </p:blipFill>
        <p:spPr>
          <a:xfrm>
            <a:off x="2161687" y="976340"/>
            <a:ext cx="1594827" cy="703395"/>
          </a:xfrm>
          <a:prstGeom prst="rect">
            <a:avLst/>
          </a:prstGeom>
        </p:spPr>
      </p:pic>
      <p:sp>
        <p:nvSpPr>
          <p:cNvPr id="15" name="TextBox 14">
            <a:extLst>
              <a:ext uri="{FF2B5EF4-FFF2-40B4-BE49-F238E27FC236}">
                <a16:creationId xmlns:a16="http://schemas.microsoft.com/office/drawing/2014/main" id="{4870BDFF-1866-3EF2-AF2C-D562F342E02D}"/>
              </a:ext>
            </a:extLst>
          </p:cNvPr>
          <p:cNvSpPr txBox="1"/>
          <p:nvPr/>
        </p:nvSpPr>
        <p:spPr>
          <a:xfrm>
            <a:off x="2448223" y="1677832"/>
            <a:ext cx="447558" cy="369332"/>
          </a:xfrm>
          <a:prstGeom prst="rect">
            <a:avLst/>
          </a:prstGeom>
          <a:noFill/>
        </p:spPr>
        <p:txBody>
          <a:bodyPr wrap="none" rtlCol="0">
            <a:spAutoFit/>
          </a:bodyPr>
          <a:lstStyle/>
          <a:p>
            <a:r>
              <a:rPr lang="en-US"/>
              <a:t>B5</a:t>
            </a:r>
          </a:p>
        </p:txBody>
      </p:sp>
      <p:sp>
        <p:nvSpPr>
          <p:cNvPr id="20" name="TextBox 19">
            <a:extLst>
              <a:ext uri="{FF2B5EF4-FFF2-40B4-BE49-F238E27FC236}">
                <a16:creationId xmlns:a16="http://schemas.microsoft.com/office/drawing/2014/main" id="{B62F70DD-0583-B867-7CA3-2060B40D9977}"/>
              </a:ext>
            </a:extLst>
          </p:cNvPr>
          <p:cNvSpPr txBox="1"/>
          <p:nvPr/>
        </p:nvSpPr>
        <p:spPr>
          <a:xfrm>
            <a:off x="821369" y="1054377"/>
            <a:ext cx="447558" cy="369332"/>
          </a:xfrm>
          <a:prstGeom prst="rect">
            <a:avLst/>
          </a:prstGeom>
          <a:noFill/>
        </p:spPr>
        <p:txBody>
          <a:bodyPr wrap="none" rtlCol="0">
            <a:spAutoFit/>
          </a:bodyPr>
          <a:lstStyle/>
          <a:p>
            <a:r>
              <a:rPr lang="en-US"/>
              <a:t>R8</a:t>
            </a:r>
          </a:p>
        </p:txBody>
      </p:sp>
      <p:sp>
        <p:nvSpPr>
          <p:cNvPr id="21" name="TextBox 20">
            <a:extLst>
              <a:ext uri="{FF2B5EF4-FFF2-40B4-BE49-F238E27FC236}">
                <a16:creationId xmlns:a16="http://schemas.microsoft.com/office/drawing/2014/main" id="{F9575B84-0532-BA17-E4EC-810DA8876E72}"/>
              </a:ext>
            </a:extLst>
          </p:cNvPr>
          <p:cNvSpPr txBox="1"/>
          <p:nvPr/>
        </p:nvSpPr>
        <p:spPr>
          <a:xfrm>
            <a:off x="4162356" y="1090723"/>
            <a:ext cx="437940" cy="369332"/>
          </a:xfrm>
          <a:prstGeom prst="rect">
            <a:avLst/>
          </a:prstGeom>
          <a:noFill/>
        </p:spPr>
        <p:txBody>
          <a:bodyPr wrap="none" rtlCol="0">
            <a:spAutoFit/>
          </a:bodyPr>
          <a:lstStyle/>
          <a:p>
            <a:r>
              <a:rPr lang="en-US"/>
              <a:t>S5</a:t>
            </a:r>
          </a:p>
        </p:txBody>
      </p:sp>
      <p:cxnSp>
        <p:nvCxnSpPr>
          <p:cNvPr id="23" name="Straight Arrow Connector 22">
            <a:extLst>
              <a:ext uri="{FF2B5EF4-FFF2-40B4-BE49-F238E27FC236}">
                <a16:creationId xmlns:a16="http://schemas.microsoft.com/office/drawing/2014/main" id="{C73A639B-E189-47D0-AC8C-74907F5A4CA5}"/>
              </a:ext>
            </a:extLst>
          </p:cNvPr>
          <p:cNvCxnSpPr>
            <a:cxnSpLocks/>
          </p:cNvCxnSpPr>
          <p:nvPr/>
        </p:nvCxnSpPr>
        <p:spPr>
          <a:xfrm flipH="1" flipV="1">
            <a:off x="1968191" y="1357344"/>
            <a:ext cx="193496" cy="74225"/>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E0A2A304-5375-F96D-005F-83B07958598D}"/>
              </a:ext>
            </a:extLst>
          </p:cNvPr>
          <p:cNvCxnSpPr>
            <a:cxnSpLocks/>
          </p:cNvCxnSpPr>
          <p:nvPr/>
        </p:nvCxnSpPr>
        <p:spPr>
          <a:xfrm>
            <a:off x="3642504" y="1502764"/>
            <a:ext cx="65763" cy="288288"/>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grpSp>
        <p:nvGrpSpPr>
          <p:cNvPr id="43" name="Group 42">
            <a:extLst>
              <a:ext uri="{FF2B5EF4-FFF2-40B4-BE49-F238E27FC236}">
                <a16:creationId xmlns:a16="http://schemas.microsoft.com/office/drawing/2014/main" id="{4BBBF7DF-2947-7336-2178-FC072772401F}"/>
              </a:ext>
            </a:extLst>
          </p:cNvPr>
          <p:cNvGrpSpPr/>
          <p:nvPr/>
        </p:nvGrpSpPr>
        <p:grpSpPr>
          <a:xfrm>
            <a:off x="4902314" y="1357344"/>
            <a:ext cx="7289686" cy="2265973"/>
            <a:chOff x="4902314" y="1357344"/>
            <a:chExt cx="7289686" cy="2265973"/>
          </a:xfrm>
        </p:grpSpPr>
        <p:pic>
          <p:nvPicPr>
            <p:cNvPr id="34" name="Picture 33">
              <a:extLst>
                <a:ext uri="{FF2B5EF4-FFF2-40B4-BE49-F238E27FC236}">
                  <a16:creationId xmlns:a16="http://schemas.microsoft.com/office/drawing/2014/main" id="{1489CE24-5F80-9777-2961-CDC6E4F62485}"/>
                </a:ext>
              </a:extLst>
            </p:cNvPr>
            <p:cNvPicPr>
              <a:picLocks noChangeAspect="1"/>
            </p:cNvPicPr>
            <p:nvPr/>
          </p:nvPicPr>
          <p:blipFill>
            <a:blip r:embed="rId6"/>
            <a:stretch>
              <a:fillRect/>
            </a:stretch>
          </p:blipFill>
          <p:spPr>
            <a:xfrm>
              <a:off x="4902314" y="1357344"/>
              <a:ext cx="7289686" cy="2265973"/>
            </a:xfrm>
            <a:prstGeom prst="rect">
              <a:avLst/>
            </a:prstGeom>
          </p:spPr>
        </p:pic>
        <p:cxnSp>
          <p:nvCxnSpPr>
            <p:cNvPr id="37" name="Straight Connector 36">
              <a:extLst>
                <a:ext uri="{FF2B5EF4-FFF2-40B4-BE49-F238E27FC236}">
                  <a16:creationId xmlns:a16="http://schemas.microsoft.com/office/drawing/2014/main" id="{B26BDD09-74E4-3729-4387-907840B8EEE1}"/>
                </a:ext>
              </a:extLst>
            </p:cNvPr>
            <p:cNvCxnSpPr/>
            <p:nvPr/>
          </p:nvCxnSpPr>
          <p:spPr>
            <a:xfrm>
              <a:off x="6400800" y="2473569"/>
              <a:ext cx="902677"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39" name="Straight Connector 38">
              <a:extLst>
                <a:ext uri="{FF2B5EF4-FFF2-40B4-BE49-F238E27FC236}">
                  <a16:creationId xmlns:a16="http://schemas.microsoft.com/office/drawing/2014/main" id="{8E2BAFE4-E40E-6816-401C-FE2006B8DC42}"/>
                </a:ext>
              </a:extLst>
            </p:cNvPr>
            <p:cNvCxnSpPr/>
            <p:nvPr/>
          </p:nvCxnSpPr>
          <p:spPr>
            <a:xfrm>
              <a:off x="5967046" y="3035133"/>
              <a:ext cx="902677"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40" name="Straight Connector 39">
              <a:extLst>
                <a:ext uri="{FF2B5EF4-FFF2-40B4-BE49-F238E27FC236}">
                  <a16:creationId xmlns:a16="http://schemas.microsoft.com/office/drawing/2014/main" id="{B71930C4-1B19-CD30-85D0-3AA54E8F7BA7}"/>
                </a:ext>
              </a:extLst>
            </p:cNvPr>
            <p:cNvCxnSpPr/>
            <p:nvPr/>
          </p:nvCxnSpPr>
          <p:spPr>
            <a:xfrm>
              <a:off x="6518031" y="1500554"/>
              <a:ext cx="902677" cy="0"/>
            </a:xfrm>
            <a:prstGeom prst="line">
              <a:avLst/>
            </a:prstGeom>
          </p:spPr>
          <p:style>
            <a:lnRef idx="2">
              <a:schemeClr val="accent1"/>
            </a:lnRef>
            <a:fillRef idx="0">
              <a:schemeClr val="accent1"/>
            </a:fillRef>
            <a:effectRef idx="1">
              <a:schemeClr val="accent1"/>
            </a:effectRef>
            <a:fontRef idx="minor">
              <a:schemeClr val="tx1"/>
            </a:fontRef>
          </p:style>
        </p:cxnSp>
      </p:grpSp>
      <p:pic>
        <p:nvPicPr>
          <p:cNvPr id="82" name="Picture 81">
            <a:extLst>
              <a:ext uri="{FF2B5EF4-FFF2-40B4-BE49-F238E27FC236}">
                <a16:creationId xmlns:a16="http://schemas.microsoft.com/office/drawing/2014/main" id="{2DD35A98-E518-3715-3E51-DAD320D6000C}"/>
              </a:ext>
            </a:extLst>
          </p:cNvPr>
          <p:cNvPicPr>
            <a:picLocks noChangeAspect="1"/>
          </p:cNvPicPr>
          <p:nvPr/>
        </p:nvPicPr>
        <p:blipFill>
          <a:blip r:embed="rId7"/>
          <a:stretch>
            <a:fillRect/>
          </a:stretch>
        </p:blipFill>
        <p:spPr>
          <a:xfrm>
            <a:off x="3484932" y="4319300"/>
            <a:ext cx="1651000" cy="1574800"/>
          </a:xfrm>
          <a:prstGeom prst="rect">
            <a:avLst/>
          </a:prstGeom>
        </p:spPr>
      </p:pic>
      <p:pic>
        <p:nvPicPr>
          <p:cNvPr id="83" name="Picture 82">
            <a:extLst>
              <a:ext uri="{FF2B5EF4-FFF2-40B4-BE49-F238E27FC236}">
                <a16:creationId xmlns:a16="http://schemas.microsoft.com/office/drawing/2014/main" id="{2C720703-516A-CF82-25B3-BC6B913D8227}"/>
              </a:ext>
            </a:extLst>
          </p:cNvPr>
          <p:cNvPicPr>
            <a:picLocks noChangeAspect="1"/>
          </p:cNvPicPr>
          <p:nvPr/>
        </p:nvPicPr>
        <p:blipFill>
          <a:blip r:embed="rId8"/>
          <a:stretch>
            <a:fillRect/>
          </a:stretch>
        </p:blipFill>
        <p:spPr>
          <a:xfrm>
            <a:off x="111084" y="3714251"/>
            <a:ext cx="1930400" cy="1511300"/>
          </a:xfrm>
          <a:prstGeom prst="rect">
            <a:avLst/>
          </a:prstGeom>
        </p:spPr>
      </p:pic>
      <p:sp>
        <p:nvSpPr>
          <p:cNvPr id="84" name="TextBox 83">
            <a:extLst>
              <a:ext uri="{FF2B5EF4-FFF2-40B4-BE49-F238E27FC236}">
                <a16:creationId xmlns:a16="http://schemas.microsoft.com/office/drawing/2014/main" id="{5DB1DD5F-A2AB-EA11-A4C5-85CE0E5A4354}"/>
              </a:ext>
            </a:extLst>
          </p:cNvPr>
          <p:cNvSpPr txBox="1"/>
          <p:nvPr/>
        </p:nvSpPr>
        <p:spPr>
          <a:xfrm>
            <a:off x="2448223" y="3914455"/>
            <a:ext cx="503664" cy="369332"/>
          </a:xfrm>
          <a:prstGeom prst="rect">
            <a:avLst/>
          </a:prstGeom>
          <a:noFill/>
        </p:spPr>
        <p:txBody>
          <a:bodyPr wrap="none" rtlCol="0">
            <a:spAutoFit/>
          </a:bodyPr>
          <a:lstStyle/>
          <a:p>
            <a:r>
              <a:rPr lang="en-US"/>
              <a:t>Ala</a:t>
            </a:r>
          </a:p>
        </p:txBody>
      </p:sp>
      <p:pic>
        <p:nvPicPr>
          <p:cNvPr id="85" name="Picture 84">
            <a:extLst>
              <a:ext uri="{FF2B5EF4-FFF2-40B4-BE49-F238E27FC236}">
                <a16:creationId xmlns:a16="http://schemas.microsoft.com/office/drawing/2014/main" id="{D7383DE5-6CF6-FB6F-0C62-72EB50E8F09D}"/>
              </a:ext>
            </a:extLst>
          </p:cNvPr>
          <p:cNvPicPr>
            <a:picLocks noChangeAspect="1"/>
          </p:cNvPicPr>
          <p:nvPr/>
        </p:nvPicPr>
        <p:blipFill>
          <a:blip r:embed="rId9"/>
          <a:stretch>
            <a:fillRect/>
          </a:stretch>
        </p:blipFill>
        <p:spPr>
          <a:xfrm>
            <a:off x="1997552" y="4247865"/>
            <a:ext cx="1362518" cy="932249"/>
          </a:xfrm>
          <a:prstGeom prst="rect">
            <a:avLst/>
          </a:prstGeom>
        </p:spPr>
      </p:pic>
      <p:cxnSp>
        <p:nvCxnSpPr>
          <p:cNvPr id="86" name="Straight Arrow Connector 85">
            <a:extLst>
              <a:ext uri="{FF2B5EF4-FFF2-40B4-BE49-F238E27FC236}">
                <a16:creationId xmlns:a16="http://schemas.microsoft.com/office/drawing/2014/main" id="{82C9A818-1902-1139-A650-7837BC6607F0}"/>
              </a:ext>
            </a:extLst>
          </p:cNvPr>
          <p:cNvCxnSpPr/>
          <p:nvPr/>
        </p:nvCxnSpPr>
        <p:spPr>
          <a:xfrm>
            <a:off x="2032408" y="4012807"/>
            <a:ext cx="49541" cy="58332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87" name="Straight Arrow Connector 86">
            <a:extLst>
              <a:ext uri="{FF2B5EF4-FFF2-40B4-BE49-F238E27FC236}">
                <a16:creationId xmlns:a16="http://schemas.microsoft.com/office/drawing/2014/main" id="{DE0055AC-1B34-CF4D-3E5C-B17845685193}"/>
              </a:ext>
            </a:extLst>
          </p:cNvPr>
          <p:cNvCxnSpPr>
            <a:cxnSpLocks/>
          </p:cNvCxnSpPr>
          <p:nvPr/>
        </p:nvCxnSpPr>
        <p:spPr>
          <a:xfrm flipH="1">
            <a:off x="3484932" y="4596127"/>
            <a:ext cx="1418364" cy="214873"/>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pic>
        <p:nvPicPr>
          <p:cNvPr id="88" name="Picture 87">
            <a:extLst>
              <a:ext uri="{FF2B5EF4-FFF2-40B4-BE49-F238E27FC236}">
                <a16:creationId xmlns:a16="http://schemas.microsoft.com/office/drawing/2014/main" id="{D3D2E3F7-AAE6-937F-8FE7-AF145752A25C}"/>
              </a:ext>
            </a:extLst>
          </p:cNvPr>
          <p:cNvPicPr>
            <a:picLocks noChangeAspect="1"/>
          </p:cNvPicPr>
          <p:nvPr/>
        </p:nvPicPr>
        <p:blipFill>
          <a:blip r:embed="rId10"/>
          <a:stretch>
            <a:fillRect/>
          </a:stretch>
        </p:blipFill>
        <p:spPr>
          <a:xfrm>
            <a:off x="6440295" y="5454566"/>
            <a:ext cx="4940300" cy="863600"/>
          </a:xfrm>
          <a:prstGeom prst="rect">
            <a:avLst/>
          </a:prstGeom>
        </p:spPr>
      </p:pic>
      <p:pic>
        <p:nvPicPr>
          <p:cNvPr id="89" name="Picture 88">
            <a:extLst>
              <a:ext uri="{FF2B5EF4-FFF2-40B4-BE49-F238E27FC236}">
                <a16:creationId xmlns:a16="http://schemas.microsoft.com/office/drawing/2014/main" id="{FA278BA1-E9F7-B067-D4CF-2C02E65D95D0}"/>
              </a:ext>
            </a:extLst>
          </p:cNvPr>
          <p:cNvPicPr>
            <a:picLocks noChangeAspect="1"/>
          </p:cNvPicPr>
          <p:nvPr/>
        </p:nvPicPr>
        <p:blipFill>
          <a:blip r:embed="rId11"/>
          <a:stretch>
            <a:fillRect/>
          </a:stretch>
        </p:blipFill>
        <p:spPr>
          <a:xfrm>
            <a:off x="5260794" y="4105833"/>
            <a:ext cx="6744142" cy="1267417"/>
          </a:xfrm>
          <a:prstGeom prst="rect">
            <a:avLst/>
          </a:prstGeom>
        </p:spPr>
      </p:pic>
      <p:sp>
        <p:nvSpPr>
          <p:cNvPr id="6" name="TextBox 5">
            <a:extLst>
              <a:ext uri="{FF2B5EF4-FFF2-40B4-BE49-F238E27FC236}">
                <a16:creationId xmlns:a16="http://schemas.microsoft.com/office/drawing/2014/main" id="{4221A96F-8583-8F5C-AE84-A26EF3B0DA34}"/>
              </a:ext>
            </a:extLst>
          </p:cNvPr>
          <p:cNvSpPr txBox="1"/>
          <p:nvPr/>
        </p:nvSpPr>
        <p:spPr>
          <a:xfrm>
            <a:off x="749847" y="3641080"/>
            <a:ext cx="508601" cy="369332"/>
          </a:xfrm>
          <a:prstGeom prst="rect">
            <a:avLst/>
          </a:prstGeom>
          <a:noFill/>
        </p:spPr>
        <p:txBody>
          <a:bodyPr wrap="none" rtlCol="0">
            <a:spAutoFit/>
          </a:bodyPr>
          <a:lstStyle/>
          <a:p>
            <a:r>
              <a:rPr lang="en-US"/>
              <a:t>Lys</a:t>
            </a:r>
          </a:p>
        </p:txBody>
      </p:sp>
      <p:sp>
        <p:nvSpPr>
          <p:cNvPr id="7" name="TextBox 6">
            <a:extLst>
              <a:ext uri="{FF2B5EF4-FFF2-40B4-BE49-F238E27FC236}">
                <a16:creationId xmlns:a16="http://schemas.microsoft.com/office/drawing/2014/main" id="{E76AF352-DDDB-0F9F-1D1A-61D30427787D}"/>
              </a:ext>
            </a:extLst>
          </p:cNvPr>
          <p:cNvSpPr txBox="1"/>
          <p:nvPr/>
        </p:nvSpPr>
        <p:spPr>
          <a:xfrm>
            <a:off x="3854575" y="4258547"/>
            <a:ext cx="535724" cy="369332"/>
          </a:xfrm>
          <a:prstGeom prst="rect">
            <a:avLst/>
          </a:prstGeom>
          <a:noFill/>
        </p:spPr>
        <p:txBody>
          <a:bodyPr wrap="none" rtlCol="0">
            <a:spAutoFit/>
          </a:bodyPr>
          <a:lstStyle/>
          <a:p>
            <a:r>
              <a:rPr lang="en-US"/>
              <a:t>Glu</a:t>
            </a:r>
          </a:p>
        </p:txBody>
      </p:sp>
      <p:pic>
        <p:nvPicPr>
          <p:cNvPr id="9" name="Picture 8">
            <a:extLst>
              <a:ext uri="{FF2B5EF4-FFF2-40B4-BE49-F238E27FC236}">
                <a16:creationId xmlns:a16="http://schemas.microsoft.com/office/drawing/2014/main" id="{3202CAC3-82BC-1EBB-F268-06830928D9D3}"/>
              </a:ext>
            </a:extLst>
          </p:cNvPr>
          <p:cNvPicPr>
            <a:picLocks noChangeAspect="1"/>
          </p:cNvPicPr>
          <p:nvPr/>
        </p:nvPicPr>
        <p:blipFill>
          <a:blip r:embed="rId12"/>
          <a:stretch>
            <a:fillRect/>
          </a:stretch>
        </p:blipFill>
        <p:spPr>
          <a:xfrm>
            <a:off x="726861" y="5546506"/>
            <a:ext cx="2915643" cy="1200559"/>
          </a:xfrm>
          <a:prstGeom prst="rect">
            <a:avLst/>
          </a:prstGeom>
        </p:spPr>
      </p:pic>
      <p:pic>
        <p:nvPicPr>
          <p:cNvPr id="10" name="Picture 9">
            <a:extLst>
              <a:ext uri="{FF2B5EF4-FFF2-40B4-BE49-F238E27FC236}">
                <a16:creationId xmlns:a16="http://schemas.microsoft.com/office/drawing/2014/main" id="{CC57438C-2484-59FC-1A14-ADE4AB91AF35}"/>
              </a:ext>
            </a:extLst>
          </p:cNvPr>
          <p:cNvPicPr>
            <a:picLocks noChangeAspect="1"/>
          </p:cNvPicPr>
          <p:nvPr/>
        </p:nvPicPr>
        <p:blipFill>
          <a:blip r:embed="rId13"/>
          <a:stretch>
            <a:fillRect/>
          </a:stretch>
        </p:blipFill>
        <p:spPr>
          <a:xfrm>
            <a:off x="757117" y="2261873"/>
            <a:ext cx="3547909" cy="1192965"/>
          </a:xfrm>
          <a:prstGeom prst="rect">
            <a:avLst/>
          </a:prstGeom>
        </p:spPr>
      </p:pic>
    </p:spTree>
    <p:extLst>
      <p:ext uri="{BB962C8B-B14F-4D97-AF65-F5344CB8AC3E}">
        <p14:creationId xmlns:p14="http://schemas.microsoft.com/office/powerpoint/2010/main" val="22347907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EF77A4-F3C7-6395-8327-AF980AEA0A8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2DB3B3E-844F-74E0-6DC1-F6470CEE81F4}"/>
              </a:ext>
            </a:extLst>
          </p:cNvPr>
          <p:cNvSpPr>
            <a:spLocks noGrp="1"/>
          </p:cNvSpPr>
          <p:nvPr>
            <p:ph type="title"/>
          </p:nvPr>
        </p:nvSpPr>
        <p:spPr/>
        <p:txBody>
          <a:bodyPr>
            <a:normAutofit/>
          </a:bodyPr>
          <a:lstStyle/>
          <a:p>
            <a:r>
              <a:rPr lang="en-US"/>
              <a:t>Extending custom enumerations with </a:t>
            </a:r>
            <a:r>
              <a:rPr lang="en-US" err="1"/>
              <a:t>MatchedPairs</a:t>
            </a:r>
            <a:r>
              <a:rPr lang="en-US"/>
              <a:t> Analysis</a:t>
            </a:r>
          </a:p>
        </p:txBody>
      </p:sp>
      <p:sp>
        <p:nvSpPr>
          <p:cNvPr id="5" name="Slide Number Placeholder 4">
            <a:extLst>
              <a:ext uri="{FF2B5EF4-FFF2-40B4-BE49-F238E27FC236}">
                <a16:creationId xmlns:a16="http://schemas.microsoft.com/office/drawing/2014/main" id="{25A96B5C-3A30-E523-69E0-A02958EDBFA9}"/>
              </a:ext>
            </a:extLst>
          </p:cNvPr>
          <p:cNvSpPr>
            <a:spLocks noGrp="1"/>
          </p:cNvSpPr>
          <p:nvPr>
            <p:ph type="sldNum" sz="quarter" idx="4"/>
          </p:nvPr>
        </p:nvSpPr>
        <p:spPr/>
        <p:txBody>
          <a:bodyPr/>
          <a:lstStyle/>
          <a:p>
            <a:fld id="{4EB18272-EACE-1E49-9A3E-A8ED852E9F04}" type="slidenum">
              <a:rPr lang="en-US" smtClean="0"/>
              <a:pPr/>
              <a:t>14</a:t>
            </a:fld>
            <a:endParaRPr lang="en-US"/>
          </a:p>
        </p:txBody>
      </p:sp>
      <p:pic>
        <p:nvPicPr>
          <p:cNvPr id="17" name="Picture 16">
            <a:extLst>
              <a:ext uri="{FF2B5EF4-FFF2-40B4-BE49-F238E27FC236}">
                <a16:creationId xmlns:a16="http://schemas.microsoft.com/office/drawing/2014/main" id="{286E7C6F-5D9A-9402-8AEE-177C64449B02}"/>
              </a:ext>
            </a:extLst>
          </p:cNvPr>
          <p:cNvPicPr>
            <a:picLocks noChangeAspect="1"/>
          </p:cNvPicPr>
          <p:nvPr/>
        </p:nvPicPr>
        <p:blipFill>
          <a:blip r:embed="rId3"/>
          <a:stretch>
            <a:fillRect/>
          </a:stretch>
        </p:blipFill>
        <p:spPr>
          <a:xfrm>
            <a:off x="4363386" y="1312713"/>
            <a:ext cx="1382082" cy="886158"/>
          </a:xfrm>
          <a:prstGeom prst="rect">
            <a:avLst/>
          </a:prstGeom>
        </p:spPr>
      </p:pic>
      <p:pic>
        <p:nvPicPr>
          <p:cNvPr id="18" name="Picture 17">
            <a:extLst>
              <a:ext uri="{FF2B5EF4-FFF2-40B4-BE49-F238E27FC236}">
                <a16:creationId xmlns:a16="http://schemas.microsoft.com/office/drawing/2014/main" id="{CA691927-0BAD-6FDF-ABAD-2E6708A2F794}"/>
              </a:ext>
            </a:extLst>
          </p:cNvPr>
          <p:cNvPicPr>
            <a:picLocks noChangeAspect="1"/>
          </p:cNvPicPr>
          <p:nvPr/>
        </p:nvPicPr>
        <p:blipFill>
          <a:blip r:embed="rId4"/>
          <a:stretch>
            <a:fillRect/>
          </a:stretch>
        </p:blipFill>
        <p:spPr>
          <a:xfrm>
            <a:off x="288189" y="1417377"/>
            <a:ext cx="1543179" cy="1208147"/>
          </a:xfrm>
          <a:prstGeom prst="rect">
            <a:avLst/>
          </a:prstGeom>
        </p:spPr>
      </p:pic>
      <p:sp>
        <p:nvSpPr>
          <p:cNvPr id="39" name="TextBox 38">
            <a:extLst>
              <a:ext uri="{FF2B5EF4-FFF2-40B4-BE49-F238E27FC236}">
                <a16:creationId xmlns:a16="http://schemas.microsoft.com/office/drawing/2014/main" id="{3728F702-DB1C-ABDA-DA90-7B3B2D78F2A7}"/>
              </a:ext>
            </a:extLst>
          </p:cNvPr>
          <p:cNvSpPr txBox="1"/>
          <p:nvPr/>
        </p:nvSpPr>
        <p:spPr>
          <a:xfrm>
            <a:off x="480646" y="924401"/>
            <a:ext cx="12016153" cy="369332"/>
          </a:xfrm>
          <a:prstGeom prst="rect">
            <a:avLst/>
          </a:prstGeom>
          <a:noFill/>
        </p:spPr>
        <p:txBody>
          <a:bodyPr wrap="square" rtlCol="0">
            <a:spAutoFit/>
          </a:bodyPr>
          <a:lstStyle/>
          <a:p>
            <a:r>
              <a:rPr lang="en-US" b="1"/>
              <a:t>Real Example</a:t>
            </a:r>
            <a:r>
              <a:rPr lang="en-US"/>
              <a:t>: Can we tag d-Lysine with a catalog of acid-containing substituents to improve solubility?</a:t>
            </a:r>
          </a:p>
        </p:txBody>
      </p:sp>
      <p:sp>
        <p:nvSpPr>
          <p:cNvPr id="43" name="TextBox 42">
            <a:extLst>
              <a:ext uri="{FF2B5EF4-FFF2-40B4-BE49-F238E27FC236}">
                <a16:creationId xmlns:a16="http://schemas.microsoft.com/office/drawing/2014/main" id="{5D777C70-0BF1-6F61-E8A9-63472056C83B}"/>
              </a:ext>
            </a:extLst>
          </p:cNvPr>
          <p:cNvSpPr txBox="1"/>
          <p:nvPr/>
        </p:nvSpPr>
        <p:spPr>
          <a:xfrm>
            <a:off x="2951519" y="1707111"/>
            <a:ext cx="308098" cy="369332"/>
          </a:xfrm>
          <a:prstGeom prst="rect">
            <a:avLst/>
          </a:prstGeom>
          <a:noFill/>
        </p:spPr>
        <p:txBody>
          <a:bodyPr wrap="none" rtlCol="0">
            <a:spAutoFit/>
          </a:bodyPr>
          <a:lstStyle/>
          <a:p>
            <a:r>
              <a:rPr lang="en-US"/>
              <a:t>+</a:t>
            </a:r>
          </a:p>
        </p:txBody>
      </p:sp>
      <p:cxnSp>
        <p:nvCxnSpPr>
          <p:cNvPr id="45" name="Straight Connector 44">
            <a:extLst>
              <a:ext uri="{FF2B5EF4-FFF2-40B4-BE49-F238E27FC236}">
                <a16:creationId xmlns:a16="http://schemas.microsoft.com/office/drawing/2014/main" id="{87D38FDB-A348-7A65-D302-5ADC8B0C28A4}"/>
              </a:ext>
            </a:extLst>
          </p:cNvPr>
          <p:cNvCxnSpPr>
            <a:cxnSpLocks/>
          </p:cNvCxnSpPr>
          <p:nvPr/>
        </p:nvCxnSpPr>
        <p:spPr>
          <a:xfrm>
            <a:off x="552809" y="3072286"/>
            <a:ext cx="5054822" cy="0"/>
          </a:xfrm>
          <a:prstGeom prst="line">
            <a:avLst/>
          </a:prstGeom>
        </p:spPr>
        <p:style>
          <a:lnRef idx="2">
            <a:schemeClr val="accent1"/>
          </a:lnRef>
          <a:fillRef idx="0">
            <a:schemeClr val="accent1"/>
          </a:fillRef>
          <a:effectRef idx="1">
            <a:schemeClr val="accent1"/>
          </a:effectRef>
          <a:fontRef idx="minor">
            <a:schemeClr val="tx1"/>
          </a:fontRef>
        </p:style>
      </p:cxnSp>
      <p:sp>
        <p:nvSpPr>
          <p:cNvPr id="46" name="TextBox 45">
            <a:extLst>
              <a:ext uri="{FF2B5EF4-FFF2-40B4-BE49-F238E27FC236}">
                <a16:creationId xmlns:a16="http://schemas.microsoft.com/office/drawing/2014/main" id="{E4920117-1872-66F9-3A72-964E51B62605}"/>
              </a:ext>
            </a:extLst>
          </p:cNvPr>
          <p:cNvSpPr txBox="1"/>
          <p:nvPr/>
        </p:nvSpPr>
        <p:spPr>
          <a:xfrm>
            <a:off x="740555" y="2444210"/>
            <a:ext cx="638445" cy="369332"/>
          </a:xfrm>
          <a:prstGeom prst="rect">
            <a:avLst/>
          </a:prstGeom>
          <a:noFill/>
        </p:spPr>
        <p:txBody>
          <a:bodyPr wrap="none" rtlCol="0">
            <a:spAutoFit/>
          </a:bodyPr>
          <a:lstStyle/>
          <a:p>
            <a:r>
              <a:rPr lang="en-US"/>
              <a:t>dLys</a:t>
            </a:r>
          </a:p>
        </p:txBody>
      </p:sp>
      <p:sp>
        <p:nvSpPr>
          <p:cNvPr id="47" name="TextBox 46">
            <a:extLst>
              <a:ext uri="{FF2B5EF4-FFF2-40B4-BE49-F238E27FC236}">
                <a16:creationId xmlns:a16="http://schemas.microsoft.com/office/drawing/2014/main" id="{CAD4192D-DD63-827E-8ED5-6A7927989D9E}"/>
              </a:ext>
            </a:extLst>
          </p:cNvPr>
          <p:cNvSpPr txBox="1"/>
          <p:nvPr/>
        </p:nvSpPr>
        <p:spPr>
          <a:xfrm>
            <a:off x="1018095" y="3568203"/>
            <a:ext cx="633507" cy="369332"/>
          </a:xfrm>
          <a:prstGeom prst="rect">
            <a:avLst/>
          </a:prstGeom>
          <a:noFill/>
        </p:spPr>
        <p:txBody>
          <a:bodyPr wrap="none" rtlCol="0">
            <a:spAutoFit/>
          </a:bodyPr>
          <a:lstStyle/>
          <a:p>
            <a:r>
              <a:rPr lang="en-US" err="1"/>
              <a:t>dAla</a:t>
            </a:r>
            <a:endParaRPr lang="en-US"/>
          </a:p>
        </p:txBody>
      </p:sp>
      <p:pic>
        <p:nvPicPr>
          <p:cNvPr id="49" name="Picture 48">
            <a:extLst>
              <a:ext uri="{FF2B5EF4-FFF2-40B4-BE49-F238E27FC236}">
                <a16:creationId xmlns:a16="http://schemas.microsoft.com/office/drawing/2014/main" id="{DBB6318A-ED64-9A3A-34C7-4A54459F55A4}"/>
              </a:ext>
            </a:extLst>
          </p:cNvPr>
          <p:cNvPicPr>
            <a:picLocks noChangeAspect="1"/>
          </p:cNvPicPr>
          <p:nvPr/>
        </p:nvPicPr>
        <p:blipFill>
          <a:blip r:embed="rId5"/>
          <a:stretch>
            <a:fillRect/>
          </a:stretch>
        </p:blipFill>
        <p:spPr>
          <a:xfrm>
            <a:off x="1634560" y="3466224"/>
            <a:ext cx="975846" cy="599539"/>
          </a:xfrm>
          <a:prstGeom prst="rect">
            <a:avLst/>
          </a:prstGeom>
        </p:spPr>
      </p:pic>
      <p:sp>
        <p:nvSpPr>
          <p:cNvPr id="50" name="TextBox 49">
            <a:extLst>
              <a:ext uri="{FF2B5EF4-FFF2-40B4-BE49-F238E27FC236}">
                <a16:creationId xmlns:a16="http://schemas.microsoft.com/office/drawing/2014/main" id="{24A20E24-25E7-AA96-AE03-253C7452AC60}"/>
              </a:ext>
            </a:extLst>
          </p:cNvPr>
          <p:cNvSpPr txBox="1"/>
          <p:nvPr/>
        </p:nvSpPr>
        <p:spPr>
          <a:xfrm>
            <a:off x="2577805" y="2863307"/>
            <a:ext cx="399725" cy="369332"/>
          </a:xfrm>
          <a:prstGeom prst="rect">
            <a:avLst/>
          </a:prstGeom>
          <a:noFill/>
        </p:spPr>
        <p:txBody>
          <a:bodyPr wrap="none" rtlCol="0">
            <a:spAutoFit/>
          </a:bodyPr>
          <a:lstStyle/>
          <a:p>
            <a:r>
              <a:rPr lang="en-US"/>
              <a:t>vs</a:t>
            </a:r>
          </a:p>
        </p:txBody>
      </p:sp>
      <p:sp>
        <p:nvSpPr>
          <p:cNvPr id="52" name="TextBox 51">
            <a:extLst>
              <a:ext uri="{FF2B5EF4-FFF2-40B4-BE49-F238E27FC236}">
                <a16:creationId xmlns:a16="http://schemas.microsoft.com/office/drawing/2014/main" id="{88253D4A-9016-EA08-B7FD-E63C0DE4A523}"/>
              </a:ext>
            </a:extLst>
          </p:cNvPr>
          <p:cNvSpPr txBox="1"/>
          <p:nvPr/>
        </p:nvSpPr>
        <p:spPr>
          <a:xfrm>
            <a:off x="4487721" y="2474994"/>
            <a:ext cx="1184940" cy="369332"/>
          </a:xfrm>
          <a:prstGeom prst="rect">
            <a:avLst/>
          </a:prstGeom>
          <a:noFill/>
        </p:spPr>
        <p:txBody>
          <a:bodyPr wrap="none" rtlCol="0">
            <a:spAutoFit/>
          </a:bodyPr>
          <a:lstStyle/>
          <a:p>
            <a:r>
              <a:rPr lang="en-US"/>
              <a:t>Succinate</a:t>
            </a:r>
          </a:p>
        </p:txBody>
      </p:sp>
      <p:sp>
        <p:nvSpPr>
          <p:cNvPr id="55" name="TextBox 54">
            <a:extLst>
              <a:ext uri="{FF2B5EF4-FFF2-40B4-BE49-F238E27FC236}">
                <a16:creationId xmlns:a16="http://schemas.microsoft.com/office/drawing/2014/main" id="{651A4AB2-7837-4DAB-CF46-AA8848C812B2}"/>
              </a:ext>
            </a:extLst>
          </p:cNvPr>
          <p:cNvSpPr txBox="1"/>
          <p:nvPr/>
        </p:nvSpPr>
        <p:spPr>
          <a:xfrm>
            <a:off x="9686915" y="7275820"/>
            <a:ext cx="1353704" cy="369332"/>
          </a:xfrm>
          <a:prstGeom prst="rect">
            <a:avLst/>
          </a:prstGeom>
          <a:noFill/>
        </p:spPr>
        <p:txBody>
          <a:bodyPr wrap="none" rtlCol="0">
            <a:spAutoFit/>
          </a:bodyPr>
          <a:lstStyle/>
          <a:p>
            <a:r>
              <a:rPr lang="en-US"/>
              <a:t>c3COOHCy</a:t>
            </a:r>
          </a:p>
        </p:txBody>
      </p:sp>
      <p:pic>
        <p:nvPicPr>
          <p:cNvPr id="56" name="Picture 55">
            <a:extLst>
              <a:ext uri="{FF2B5EF4-FFF2-40B4-BE49-F238E27FC236}">
                <a16:creationId xmlns:a16="http://schemas.microsoft.com/office/drawing/2014/main" id="{C9977A2E-ACB5-0F53-AFE4-27677F02B654}"/>
              </a:ext>
            </a:extLst>
          </p:cNvPr>
          <p:cNvPicPr>
            <a:picLocks noChangeAspect="1"/>
          </p:cNvPicPr>
          <p:nvPr/>
        </p:nvPicPr>
        <p:blipFill>
          <a:blip r:embed="rId6"/>
          <a:stretch>
            <a:fillRect/>
          </a:stretch>
        </p:blipFill>
        <p:spPr>
          <a:xfrm>
            <a:off x="9659569" y="1417377"/>
            <a:ext cx="1557978" cy="1119237"/>
          </a:xfrm>
          <a:prstGeom prst="rect">
            <a:avLst/>
          </a:prstGeom>
        </p:spPr>
      </p:pic>
      <p:sp>
        <p:nvSpPr>
          <p:cNvPr id="57" name="TextBox 56">
            <a:extLst>
              <a:ext uri="{FF2B5EF4-FFF2-40B4-BE49-F238E27FC236}">
                <a16:creationId xmlns:a16="http://schemas.microsoft.com/office/drawing/2014/main" id="{534AE037-8050-3DB8-3AB7-6CC36905EE61}"/>
              </a:ext>
            </a:extLst>
          </p:cNvPr>
          <p:cNvSpPr txBox="1"/>
          <p:nvPr/>
        </p:nvSpPr>
        <p:spPr>
          <a:xfrm>
            <a:off x="9878020" y="2452548"/>
            <a:ext cx="1121076" cy="369332"/>
          </a:xfrm>
          <a:prstGeom prst="rect">
            <a:avLst/>
          </a:prstGeom>
          <a:noFill/>
        </p:spPr>
        <p:txBody>
          <a:bodyPr wrap="none" rtlCol="0">
            <a:spAutoFit/>
          </a:bodyPr>
          <a:lstStyle/>
          <a:p>
            <a:r>
              <a:rPr lang="en-US" err="1"/>
              <a:t>Glutarate</a:t>
            </a:r>
            <a:endParaRPr lang="en-US"/>
          </a:p>
        </p:txBody>
      </p:sp>
      <p:pic>
        <p:nvPicPr>
          <p:cNvPr id="58" name="Picture 57">
            <a:extLst>
              <a:ext uri="{FF2B5EF4-FFF2-40B4-BE49-F238E27FC236}">
                <a16:creationId xmlns:a16="http://schemas.microsoft.com/office/drawing/2014/main" id="{EBE97E20-2507-3A59-0860-4FEB79FF1F7F}"/>
              </a:ext>
            </a:extLst>
          </p:cNvPr>
          <p:cNvPicPr>
            <a:picLocks noChangeAspect="1"/>
          </p:cNvPicPr>
          <p:nvPr/>
        </p:nvPicPr>
        <p:blipFill>
          <a:blip r:embed="rId7"/>
          <a:stretch>
            <a:fillRect/>
          </a:stretch>
        </p:blipFill>
        <p:spPr>
          <a:xfrm>
            <a:off x="5886414" y="1373615"/>
            <a:ext cx="968224" cy="1018304"/>
          </a:xfrm>
          <a:prstGeom prst="rect">
            <a:avLst/>
          </a:prstGeom>
        </p:spPr>
      </p:pic>
      <p:sp>
        <p:nvSpPr>
          <p:cNvPr id="59" name="TextBox 58">
            <a:extLst>
              <a:ext uri="{FF2B5EF4-FFF2-40B4-BE49-F238E27FC236}">
                <a16:creationId xmlns:a16="http://schemas.microsoft.com/office/drawing/2014/main" id="{0AE74572-A03D-F8B9-2A1E-8F2F9A76A313}"/>
              </a:ext>
            </a:extLst>
          </p:cNvPr>
          <p:cNvSpPr txBox="1"/>
          <p:nvPr/>
        </p:nvSpPr>
        <p:spPr>
          <a:xfrm>
            <a:off x="5832602" y="2452548"/>
            <a:ext cx="1146468" cy="369332"/>
          </a:xfrm>
          <a:prstGeom prst="rect">
            <a:avLst/>
          </a:prstGeom>
          <a:noFill/>
        </p:spPr>
        <p:txBody>
          <a:bodyPr wrap="none" rtlCol="0">
            <a:spAutoFit/>
          </a:bodyPr>
          <a:lstStyle/>
          <a:p>
            <a:r>
              <a:rPr lang="en-US"/>
              <a:t>Phthalate</a:t>
            </a:r>
          </a:p>
        </p:txBody>
      </p:sp>
      <p:pic>
        <p:nvPicPr>
          <p:cNvPr id="60" name="Picture 59">
            <a:extLst>
              <a:ext uri="{FF2B5EF4-FFF2-40B4-BE49-F238E27FC236}">
                <a16:creationId xmlns:a16="http://schemas.microsoft.com/office/drawing/2014/main" id="{8EA4FAFA-43DA-39D2-99D8-4F5A717CCFD9}"/>
              </a:ext>
            </a:extLst>
          </p:cNvPr>
          <p:cNvPicPr>
            <a:picLocks noChangeAspect="1"/>
          </p:cNvPicPr>
          <p:nvPr/>
        </p:nvPicPr>
        <p:blipFill>
          <a:blip r:embed="rId8"/>
          <a:stretch>
            <a:fillRect/>
          </a:stretch>
        </p:blipFill>
        <p:spPr>
          <a:xfrm>
            <a:off x="7495323" y="1344916"/>
            <a:ext cx="1622669" cy="1075702"/>
          </a:xfrm>
          <a:prstGeom prst="rect">
            <a:avLst/>
          </a:prstGeom>
        </p:spPr>
      </p:pic>
      <p:sp>
        <p:nvSpPr>
          <p:cNvPr id="62" name="TextBox 61">
            <a:extLst>
              <a:ext uri="{FF2B5EF4-FFF2-40B4-BE49-F238E27FC236}">
                <a16:creationId xmlns:a16="http://schemas.microsoft.com/office/drawing/2014/main" id="{E015D341-EBF9-D981-F543-861B37373FA4}"/>
              </a:ext>
            </a:extLst>
          </p:cNvPr>
          <p:cNvSpPr txBox="1"/>
          <p:nvPr/>
        </p:nvSpPr>
        <p:spPr>
          <a:xfrm>
            <a:off x="7575977" y="2444210"/>
            <a:ext cx="1296509" cy="369332"/>
          </a:xfrm>
          <a:prstGeom prst="rect">
            <a:avLst/>
          </a:prstGeom>
          <a:noFill/>
        </p:spPr>
        <p:txBody>
          <a:bodyPr wrap="none" rtlCol="0">
            <a:spAutoFit/>
          </a:bodyPr>
          <a:lstStyle/>
          <a:p>
            <a:r>
              <a:rPr lang="en-US" err="1"/>
              <a:t>Diglycolate</a:t>
            </a:r>
            <a:endParaRPr lang="en-US"/>
          </a:p>
        </p:txBody>
      </p:sp>
      <p:pic>
        <p:nvPicPr>
          <p:cNvPr id="64" name="Picture 63">
            <a:extLst>
              <a:ext uri="{FF2B5EF4-FFF2-40B4-BE49-F238E27FC236}">
                <a16:creationId xmlns:a16="http://schemas.microsoft.com/office/drawing/2014/main" id="{190E1BE1-20C3-83D8-D102-9DD187D98C45}"/>
              </a:ext>
            </a:extLst>
          </p:cNvPr>
          <p:cNvPicPr>
            <a:picLocks noChangeAspect="1"/>
          </p:cNvPicPr>
          <p:nvPr/>
        </p:nvPicPr>
        <p:blipFill>
          <a:blip r:embed="rId9"/>
          <a:stretch>
            <a:fillRect/>
          </a:stretch>
        </p:blipFill>
        <p:spPr>
          <a:xfrm>
            <a:off x="5970215" y="3028666"/>
            <a:ext cx="5348025" cy="2311024"/>
          </a:xfrm>
          <a:prstGeom prst="rect">
            <a:avLst/>
          </a:prstGeom>
        </p:spPr>
      </p:pic>
      <p:pic>
        <p:nvPicPr>
          <p:cNvPr id="63" name="Picture 62">
            <a:extLst>
              <a:ext uri="{FF2B5EF4-FFF2-40B4-BE49-F238E27FC236}">
                <a16:creationId xmlns:a16="http://schemas.microsoft.com/office/drawing/2014/main" id="{306963A3-7FFB-4A55-1F3B-461C665A89C1}"/>
              </a:ext>
            </a:extLst>
          </p:cNvPr>
          <p:cNvPicPr>
            <a:picLocks noChangeAspect="1"/>
          </p:cNvPicPr>
          <p:nvPr/>
        </p:nvPicPr>
        <p:blipFill>
          <a:blip r:embed="rId10"/>
          <a:stretch>
            <a:fillRect/>
          </a:stretch>
        </p:blipFill>
        <p:spPr>
          <a:xfrm>
            <a:off x="9024777" y="3269193"/>
            <a:ext cx="2149128" cy="319614"/>
          </a:xfrm>
          <a:prstGeom prst="rect">
            <a:avLst/>
          </a:prstGeom>
        </p:spPr>
      </p:pic>
      <p:sp>
        <p:nvSpPr>
          <p:cNvPr id="2" name="Footer Placeholder 21">
            <a:extLst>
              <a:ext uri="{FF2B5EF4-FFF2-40B4-BE49-F238E27FC236}">
                <a16:creationId xmlns:a16="http://schemas.microsoft.com/office/drawing/2014/main" id="{DB77B9A4-57D7-90FC-0BAA-D1E9C480E7D9}"/>
              </a:ext>
            </a:extLst>
          </p:cNvPr>
          <p:cNvSpPr>
            <a:spLocks noGrp="1"/>
          </p:cNvSpPr>
          <p:nvPr>
            <p:ph type="ftr" sz="quarter" idx="3"/>
          </p:nvPr>
        </p:nvSpPr>
        <p:spPr>
          <a:xfrm>
            <a:off x="640080" y="6356350"/>
            <a:ext cx="4135120" cy="365125"/>
          </a:xfrm>
        </p:spPr>
        <p:txBody>
          <a:bodyPr/>
          <a:lstStyle/>
          <a:p>
            <a:r>
              <a:rPr lang="en-US"/>
              <a:t>PARABILIS - MAKING THE NEXT GENERATION OF MEDICINES</a:t>
            </a:r>
          </a:p>
        </p:txBody>
      </p:sp>
    </p:spTree>
    <p:extLst>
      <p:ext uri="{BB962C8B-B14F-4D97-AF65-F5344CB8AC3E}">
        <p14:creationId xmlns:p14="http://schemas.microsoft.com/office/powerpoint/2010/main" val="526618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0CE5C7-FD8B-66B8-B889-E0311029ED6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BBE4DB2-BDCB-FE09-F455-19D9B3195624}"/>
              </a:ext>
            </a:extLst>
          </p:cNvPr>
          <p:cNvSpPr>
            <a:spLocks noGrp="1"/>
          </p:cNvSpPr>
          <p:nvPr>
            <p:ph type="title"/>
          </p:nvPr>
        </p:nvSpPr>
        <p:spPr/>
        <p:txBody>
          <a:bodyPr>
            <a:normAutofit/>
          </a:bodyPr>
          <a:lstStyle/>
          <a:p>
            <a:r>
              <a:rPr lang="en-US" dirty="0"/>
              <a:t>Extending custom enumerations with </a:t>
            </a:r>
            <a:r>
              <a:rPr lang="en-US" dirty="0" err="1"/>
              <a:t>MatchedPairs</a:t>
            </a:r>
            <a:r>
              <a:rPr lang="en-US" dirty="0"/>
              <a:t> Analysis</a:t>
            </a:r>
          </a:p>
        </p:txBody>
      </p:sp>
      <p:sp>
        <p:nvSpPr>
          <p:cNvPr id="5" name="Slide Number Placeholder 4">
            <a:extLst>
              <a:ext uri="{FF2B5EF4-FFF2-40B4-BE49-F238E27FC236}">
                <a16:creationId xmlns:a16="http://schemas.microsoft.com/office/drawing/2014/main" id="{29FB0A72-B480-5007-BAD2-BF4836BE33A6}"/>
              </a:ext>
            </a:extLst>
          </p:cNvPr>
          <p:cNvSpPr>
            <a:spLocks noGrp="1"/>
          </p:cNvSpPr>
          <p:nvPr>
            <p:ph type="sldNum" sz="quarter" idx="4"/>
          </p:nvPr>
        </p:nvSpPr>
        <p:spPr/>
        <p:txBody>
          <a:bodyPr/>
          <a:lstStyle/>
          <a:p>
            <a:fld id="{4EB18272-EACE-1E49-9A3E-A8ED852E9F04}" type="slidenum">
              <a:rPr lang="en-US" smtClean="0"/>
              <a:pPr/>
              <a:t>15</a:t>
            </a:fld>
            <a:endParaRPr lang="en-US"/>
          </a:p>
        </p:txBody>
      </p:sp>
      <p:pic>
        <p:nvPicPr>
          <p:cNvPr id="17" name="Picture 16">
            <a:extLst>
              <a:ext uri="{FF2B5EF4-FFF2-40B4-BE49-F238E27FC236}">
                <a16:creationId xmlns:a16="http://schemas.microsoft.com/office/drawing/2014/main" id="{966BAB30-E6A6-FE69-DEBA-E38FF21EFC11}"/>
              </a:ext>
            </a:extLst>
          </p:cNvPr>
          <p:cNvPicPr>
            <a:picLocks noChangeAspect="1"/>
          </p:cNvPicPr>
          <p:nvPr/>
        </p:nvPicPr>
        <p:blipFill>
          <a:blip r:embed="rId3"/>
          <a:stretch>
            <a:fillRect/>
          </a:stretch>
        </p:blipFill>
        <p:spPr>
          <a:xfrm>
            <a:off x="4363386" y="1312713"/>
            <a:ext cx="1382082" cy="886158"/>
          </a:xfrm>
          <a:prstGeom prst="rect">
            <a:avLst/>
          </a:prstGeom>
        </p:spPr>
      </p:pic>
      <p:pic>
        <p:nvPicPr>
          <p:cNvPr id="18" name="Picture 17">
            <a:extLst>
              <a:ext uri="{FF2B5EF4-FFF2-40B4-BE49-F238E27FC236}">
                <a16:creationId xmlns:a16="http://schemas.microsoft.com/office/drawing/2014/main" id="{4B1B7AE8-E3FD-67D3-FC73-2FB441825BFA}"/>
              </a:ext>
            </a:extLst>
          </p:cNvPr>
          <p:cNvPicPr>
            <a:picLocks noChangeAspect="1"/>
          </p:cNvPicPr>
          <p:nvPr/>
        </p:nvPicPr>
        <p:blipFill>
          <a:blip r:embed="rId4"/>
          <a:stretch>
            <a:fillRect/>
          </a:stretch>
        </p:blipFill>
        <p:spPr>
          <a:xfrm>
            <a:off x="288189" y="1417377"/>
            <a:ext cx="1543179" cy="1208147"/>
          </a:xfrm>
          <a:prstGeom prst="rect">
            <a:avLst/>
          </a:prstGeom>
        </p:spPr>
      </p:pic>
      <p:sp>
        <p:nvSpPr>
          <p:cNvPr id="39" name="TextBox 38">
            <a:extLst>
              <a:ext uri="{FF2B5EF4-FFF2-40B4-BE49-F238E27FC236}">
                <a16:creationId xmlns:a16="http://schemas.microsoft.com/office/drawing/2014/main" id="{4FFA331F-4E28-C1ED-0A97-911AE3F706AB}"/>
              </a:ext>
            </a:extLst>
          </p:cNvPr>
          <p:cNvSpPr txBox="1"/>
          <p:nvPr/>
        </p:nvSpPr>
        <p:spPr>
          <a:xfrm>
            <a:off x="480646" y="924401"/>
            <a:ext cx="12016153" cy="369332"/>
          </a:xfrm>
          <a:prstGeom prst="rect">
            <a:avLst/>
          </a:prstGeom>
          <a:noFill/>
        </p:spPr>
        <p:txBody>
          <a:bodyPr wrap="square" rtlCol="0">
            <a:spAutoFit/>
          </a:bodyPr>
          <a:lstStyle/>
          <a:p>
            <a:r>
              <a:rPr lang="en-US" b="1" dirty="0"/>
              <a:t>Real Example</a:t>
            </a:r>
            <a:r>
              <a:rPr lang="en-US" dirty="0"/>
              <a:t>: Can we tag d-Lysine with a catalog of acid-containing substituents to improve solubility?</a:t>
            </a:r>
          </a:p>
        </p:txBody>
      </p:sp>
      <p:sp>
        <p:nvSpPr>
          <p:cNvPr id="43" name="TextBox 42">
            <a:extLst>
              <a:ext uri="{FF2B5EF4-FFF2-40B4-BE49-F238E27FC236}">
                <a16:creationId xmlns:a16="http://schemas.microsoft.com/office/drawing/2014/main" id="{09A17C4B-707B-E462-B2BC-F3AEE8702D89}"/>
              </a:ext>
            </a:extLst>
          </p:cNvPr>
          <p:cNvSpPr txBox="1"/>
          <p:nvPr/>
        </p:nvSpPr>
        <p:spPr>
          <a:xfrm>
            <a:off x="2939795" y="1707111"/>
            <a:ext cx="308098" cy="369332"/>
          </a:xfrm>
          <a:prstGeom prst="rect">
            <a:avLst/>
          </a:prstGeom>
          <a:noFill/>
        </p:spPr>
        <p:txBody>
          <a:bodyPr wrap="none" rtlCol="0">
            <a:spAutoFit/>
          </a:bodyPr>
          <a:lstStyle/>
          <a:p>
            <a:r>
              <a:rPr lang="en-US"/>
              <a:t>+</a:t>
            </a:r>
          </a:p>
        </p:txBody>
      </p:sp>
      <p:cxnSp>
        <p:nvCxnSpPr>
          <p:cNvPr id="45" name="Straight Connector 44">
            <a:extLst>
              <a:ext uri="{FF2B5EF4-FFF2-40B4-BE49-F238E27FC236}">
                <a16:creationId xmlns:a16="http://schemas.microsoft.com/office/drawing/2014/main" id="{3BEF4974-B354-87C3-02D2-9171A7B10839}"/>
              </a:ext>
            </a:extLst>
          </p:cNvPr>
          <p:cNvCxnSpPr>
            <a:cxnSpLocks/>
          </p:cNvCxnSpPr>
          <p:nvPr/>
        </p:nvCxnSpPr>
        <p:spPr>
          <a:xfrm>
            <a:off x="552809" y="3072286"/>
            <a:ext cx="5054822" cy="0"/>
          </a:xfrm>
          <a:prstGeom prst="line">
            <a:avLst/>
          </a:prstGeom>
        </p:spPr>
        <p:style>
          <a:lnRef idx="2">
            <a:schemeClr val="accent1"/>
          </a:lnRef>
          <a:fillRef idx="0">
            <a:schemeClr val="accent1"/>
          </a:fillRef>
          <a:effectRef idx="1">
            <a:schemeClr val="accent1"/>
          </a:effectRef>
          <a:fontRef idx="minor">
            <a:schemeClr val="tx1"/>
          </a:fontRef>
        </p:style>
      </p:cxnSp>
      <p:sp>
        <p:nvSpPr>
          <p:cNvPr id="46" name="TextBox 45">
            <a:extLst>
              <a:ext uri="{FF2B5EF4-FFF2-40B4-BE49-F238E27FC236}">
                <a16:creationId xmlns:a16="http://schemas.microsoft.com/office/drawing/2014/main" id="{35382675-3ECF-7611-C9E1-AF4AC40325CF}"/>
              </a:ext>
            </a:extLst>
          </p:cNvPr>
          <p:cNvSpPr txBox="1"/>
          <p:nvPr/>
        </p:nvSpPr>
        <p:spPr>
          <a:xfrm>
            <a:off x="740555" y="2444210"/>
            <a:ext cx="638445" cy="369332"/>
          </a:xfrm>
          <a:prstGeom prst="rect">
            <a:avLst/>
          </a:prstGeom>
          <a:noFill/>
        </p:spPr>
        <p:txBody>
          <a:bodyPr wrap="none" rtlCol="0">
            <a:spAutoFit/>
          </a:bodyPr>
          <a:lstStyle/>
          <a:p>
            <a:r>
              <a:rPr lang="en-US"/>
              <a:t>dLys</a:t>
            </a:r>
          </a:p>
        </p:txBody>
      </p:sp>
      <p:sp>
        <p:nvSpPr>
          <p:cNvPr id="47" name="TextBox 46">
            <a:extLst>
              <a:ext uri="{FF2B5EF4-FFF2-40B4-BE49-F238E27FC236}">
                <a16:creationId xmlns:a16="http://schemas.microsoft.com/office/drawing/2014/main" id="{0994F5B2-263C-9E03-2C90-8A8B8FCAC7E5}"/>
              </a:ext>
            </a:extLst>
          </p:cNvPr>
          <p:cNvSpPr txBox="1"/>
          <p:nvPr/>
        </p:nvSpPr>
        <p:spPr>
          <a:xfrm>
            <a:off x="1018095" y="3568203"/>
            <a:ext cx="633507" cy="369332"/>
          </a:xfrm>
          <a:prstGeom prst="rect">
            <a:avLst/>
          </a:prstGeom>
          <a:noFill/>
        </p:spPr>
        <p:txBody>
          <a:bodyPr wrap="none" rtlCol="0">
            <a:spAutoFit/>
          </a:bodyPr>
          <a:lstStyle/>
          <a:p>
            <a:r>
              <a:rPr lang="en-US" err="1"/>
              <a:t>dAla</a:t>
            </a:r>
            <a:endParaRPr lang="en-US"/>
          </a:p>
        </p:txBody>
      </p:sp>
      <p:pic>
        <p:nvPicPr>
          <p:cNvPr id="49" name="Picture 48">
            <a:extLst>
              <a:ext uri="{FF2B5EF4-FFF2-40B4-BE49-F238E27FC236}">
                <a16:creationId xmlns:a16="http://schemas.microsoft.com/office/drawing/2014/main" id="{12A0AC89-C8D7-8A5F-F428-B55DD0F35710}"/>
              </a:ext>
            </a:extLst>
          </p:cNvPr>
          <p:cNvPicPr>
            <a:picLocks noChangeAspect="1"/>
          </p:cNvPicPr>
          <p:nvPr/>
        </p:nvPicPr>
        <p:blipFill>
          <a:blip r:embed="rId5"/>
          <a:stretch>
            <a:fillRect/>
          </a:stretch>
        </p:blipFill>
        <p:spPr>
          <a:xfrm>
            <a:off x="1634560" y="3466224"/>
            <a:ext cx="975846" cy="599539"/>
          </a:xfrm>
          <a:prstGeom prst="rect">
            <a:avLst/>
          </a:prstGeom>
        </p:spPr>
      </p:pic>
      <p:sp>
        <p:nvSpPr>
          <p:cNvPr id="50" name="TextBox 49">
            <a:extLst>
              <a:ext uri="{FF2B5EF4-FFF2-40B4-BE49-F238E27FC236}">
                <a16:creationId xmlns:a16="http://schemas.microsoft.com/office/drawing/2014/main" id="{84461607-CB32-1674-F7FC-BF5C920752FB}"/>
              </a:ext>
            </a:extLst>
          </p:cNvPr>
          <p:cNvSpPr txBox="1"/>
          <p:nvPr/>
        </p:nvSpPr>
        <p:spPr>
          <a:xfrm>
            <a:off x="2577805" y="2863307"/>
            <a:ext cx="399725" cy="369332"/>
          </a:xfrm>
          <a:prstGeom prst="rect">
            <a:avLst/>
          </a:prstGeom>
          <a:noFill/>
        </p:spPr>
        <p:txBody>
          <a:bodyPr wrap="none" rtlCol="0">
            <a:spAutoFit/>
          </a:bodyPr>
          <a:lstStyle/>
          <a:p>
            <a:r>
              <a:rPr lang="en-US"/>
              <a:t>vs</a:t>
            </a:r>
          </a:p>
        </p:txBody>
      </p:sp>
      <p:sp>
        <p:nvSpPr>
          <p:cNvPr id="52" name="TextBox 51">
            <a:extLst>
              <a:ext uri="{FF2B5EF4-FFF2-40B4-BE49-F238E27FC236}">
                <a16:creationId xmlns:a16="http://schemas.microsoft.com/office/drawing/2014/main" id="{8CFD23EE-AEBE-8D78-5D51-E8E71C022448}"/>
              </a:ext>
            </a:extLst>
          </p:cNvPr>
          <p:cNvSpPr txBox="1"/>
          <p:nvPr/>
        </p:nvSpPr>
        <p:spPr>
          <a:xfrm>
            <a:off x="4487721" y="2474994"/>
            <a:ext cx="1184940" cy="369332"/>
          </a:xfrm>
          <a:prstGeom prst="rect">
            <a:avLst/>
          </a:prstGeom>
          <a:noFill/>
        </p:spPr>
        <p:txBody>
          <a:bodyPr wrap="none" rtlCol="0">
            <a:spAutoFit/>
          </a:bodyPr>
          <a:lstStyle/>
          <a:p>
            <a:r>
              <a:rPr lang="en-US"/>
              <a:t>Succinate</a:t>
            </a:r>
          </a:p>
        </p:txBody>
      </p:sp>
      <p:sp>
        <p:nvSpPr>
          <p:cNvPr id="55" name="TextBox 54">
            <a:extLst>
              <a:ext uri="{FF2B5EF4-FFF2-40B4-BE49-F238E27FC236}">
                <a16:creationId xmlns:a16="http://schemas.microsoft.com/office/drawing/2014/main" id="{3D268308-127C-C80E-5A33-FDEF517E2FCC}"/>
              </a:ext>
            </a:extLst>
          </p:cNvPr>
          <p:cNvSpPr txBox="1"/>
          <p:nvPr/>
        </p:nvSpPr>
        <p:spPr>
          <a:xfrm>
            <a:off x="9686915" y="7275820"/>
            <a:ext cx="1353704" cy="369332"/>
          </a:xfrm>
          <a:prstGeom prst="rect">
            <a:avLst/>
          </a:prstGeom>
          <a:noFill/>
        </p:spPr>
        <p:txBody>
          <a:bodyPr wrap="none" rtlCol="0">
            <a:spAutoFit/>
          </a:bodyPr>
          <a:lstStyle/>
          <a:p>
            <a:r>
              <a:rPr lang="en-US"/>
              <a:t>c3COOHCy</a:t>
            </a:r>
          </a:p>
        </p:txBody>
      </p:sp>
      <p:pic>
        <p:nvPicPr>
          <p:cNvPr id="56" name="Picture 55">
            <a:extLst>
              <a:ext uri="{FF2B5EF4-FFF2-40B4-BE49-F238E27FC236}">
                <a16:creationId xmlns:a16="http://schemas.microsoft.com/office/drawing/2014/main" id="{B49EB45C-3F95-07E6-41F1-E8434F9F0996}"/>
              </a:ext>
            </a:extLst>
          </p:cNvPr>
          <p:cNvPicPr>
            <a:picLocks noChangeAspect="1"/>
          </p:cNvPicPr>
          <p:nvPr/>
        </p:nvPicPr>
        <p:blipFill>
          <a:blip r:embed="rId6"/>
          <a:stretch>
            <a:fillRect/>
          </a:stretch>
        </p:blipFill>
        <p:spPr>
          <a:xfrm>
            <a:off x="9659569" y="1417377"/>
            <a:ext cx="1557978" cy="1119237"/>
          </a:xfrm>
          <a:prstGeom prst="rect">
            <a:avLst/>
          </a:prstGeom>
        </p:spPr>
      </p:pic>
      <p:sp>
        <p:nvSpPr>
          <p:cNvPr id="57" name="TextBox 56">
            <a:extLst>
              <a:ext uri="{FF2B5EF4-FFF2-40B4-BE49-F238E27FC236}">
                <a16:creationId xmlns:a16="http://schemas.microsoft.com/office/drawing/2014/main" id="{7EFF9CDE-1BD9-75C1-61DF-D6C6330A12AA}"/>
              </a:ext>
            </a:extLst>
          </p:cNvPr>
          <p:cNvSpPr txBox="1"/>
          <p:nvPr/>
        </p:nvSpPr>
        <p:spPr>
          <a:xfrm>
            <a:off x="9878020" y="2452548"/>
            <a:ext cx="1121076" cy="369332"/>
          </a:xfrm>
          <a:prstGeom prst="rect">
            <a:avLst/>
          </a:prstGeom>
          <a:noFill/>
        </p:spPr>
        <p:txBody>
          <a:bodyPr wrap="none" rtlCol="0">
            <a:spAutoFit/>
          </a:bodyPr>
          <a:lstStyle/>
          <a:p>
            <a:r>
              <a:rPr lang="en-US" err="1"/>
              <a:t>Glutarate</a:t>
            </a:r>
            <a:endParaRPr lang="en-US"/>
          </a:p>
        </p:txBody>
      </p:sp>
      <p:pic>
        <p:nvPicPr>
          <p:cNvPr id="58" name="Picture 57">
            <a:extLst>
              <a:ext uri="{FF2B5EF4-FFF2-40B4-BE49-F238E27FC236}">
                <a16:creationId xmlns:a16="http://schemas.microsoft.com/office/drawing/2014/main" id="{84054752-31FA-F21E-2827-B2362CC7F770}"/>
              </a:ext>
            </a:extLst>
          </p:cNvPr>
          <p:cNvPicPr>
            <a:picLocks noChangeAspect="1"/>
          </p:cNvPicPr>
          <p:nvPr/>
        </p:nvPicPr>
        <p:blipFill>
          <a:blip r:embed="rId7"/>
          <a:stretch>
            <a:fillRect/>
          </a:stretch>
        </p:blipFill>
        <p:spPr>
          <a:xfrm>
            <a:off x="5886414" y="1373615"/>
            <a:ext cx="968224" cy="1018304"/>
          </a:xfrm>
          <a:prstGeom prst="rect">
            <a:avLst/>
          </a:prstGeom>
        </p:spPr>
      </p:pic>
      <p:sp>
        <p:nvSpPr>
          <p:cNvPr id="59" name="TextBox 58">
            <a:extLst>
              <a:ext uri="{FF2B5EF4-FFF2-40B4-BE49-F238E27FC236}">
                <a16:creationId xmlns:a16="http://schemas.microsoft.com/office/drawing/2014/main" id="{AFC92960-5F34-345F-AEB4-08219BF5AF11}"/>
              </a:ext>
            </a:extLst>
          </p:cNvPr>
          <p:cNvSpPr txBox="1"/>
          <p:nvPr/>
        </p:nvSpPr>
        <p:spPr>
          <a:xfrm>
            <a:off x="5832602" y="2452548"/>
            <a:ext cx="1146468" cy="369332"/>
          </a:xfrm>
          <a:prstGeom prst="rect">
            <a:avLst/>
          </a:prstGeom>
          <a:noFill/>
        </p:spPr>
        <p:txBody>
          <a:bodyPr wrap="none" rtlCol="0">
            <a:spAutoFit/>
          </a:bodyPr>
          <a:lstStyle/>
          <a:p>
            <a:r>
              <a:rPr lang="en-US"/>
              <a:t>Phthalate</a:t>
            </a:r>
          </a:p>
        </p:txBody>
      </p:sp>
      <p:pic>
        <p:nvPicPr>
          <p:cNvPr id="60" name="Picture 59">
            <a:extLst>
              <a:ext uri="{FF2B5EF4-FFF2-40B4-BE49-F238E27FC236}">
                <a16:creationId xmlns:a16="http://schemas.microsoft.com/office/drawing/2014/main" id="{0B07CA32-ED6C-E9B8-B3E1-5AEBDE5496EA}"/>
              </a:ext>
            </a:extLst>
          </p:cNvPr>
          <p:cNvPicPr>
            <a:picLocks noChangeAspect="1"/>
          </p:cNvPicPr>
          <p:nvPr/>
        </p:nvPicPr>
        <p:blipFill>
          <a:blip r:embed="rId8"/>
          <a:stretch>
            <a:fillRect/>
          </a:stretch>
        </p:blipFill>
        <p:spPr>
          <a:xfrm>
            <a:off x="7495323" y="1344916"/>
            <a:ext cx="1622669" cy="1075702"/>
          </a:xfrm>
          <a:prstGeom prst="rect">
            <a:avLst/>
          </a:prstGeom>
        </p:spPr>
      </p:pic>
      <p:sp>
        <p:nvSpPr>
          <p:cNvPr id="62" name="TextBox 61">
            <a:extLst>
              <a:ext uri="{FF2B5EF4-FFF2-40B4-BE49-F238E27FC236}">
                <a16:creationId xmlns:a16="http://schemas.microsoft.com/office/drawing/2014/main" id="{7FC9C93C-64F2-4B5F-672C-474DB0B4B57C}"/>
              </a:ext>
            </a:extLst>
          </p:cNvPr>
          <p:cNvSpPr txBox="1"/>
          <p:nvPr/>
        </p:nvSpPr>
        <p:spPr>
          <a:xfrm>
            <a:off x="7575977" y="2444210"/>
            <a:ext cx="1296509" cy="369332"/>
          </a:xfrm>
          <a:prstGeom prst="rect">
            <a:avLst/>
          </a:prstGeom>
          <a:noFill/>
        </p:spPr>
        <p:txBody>
          <a:bodyPr wrap="none" rtlCol="0">
            <a:spAutoFit/>
          </a:bodyPr>
          <a:lstStyle/>
          <a:p>
            <a:r>
              <a:rPr lang="en-US" err="1"/>
              <a:t>Diglycolate</a:t>
            </a:r>
            <a:endParaRPr lang="en-US"/>
          </a:p>
        </p:txBody>
      </p:sp>
      <p:pic>
        <p:nvPicPr>
          <p:cNvPr id="64" name="Picture 63">
            <a:extLst>
              <a:ext uri="{FF2B5EF4-FFF2-40B4-BE49-F238E27FC236}">
                <a16:creationId xmlns:a16="http://schemas.microsoft.com/office/drawing/2014/main" id="{F3C2859B-E447-AA9A-3A07-B7385D935840}"/>
              </a:ext>
            </a:extLst>
          </p:cNvPr>
          <p:cNvPicPr>
            <a:picLocks noChangeAspect="1"/>
          </p:cNvPicPr>
          <p:nvPr/>
        </p:nvPicPr>
        <p:blipFill>
          <a:blip r:embed="rId9"/>
          <a:stretch>
            <a:fillRect/>
          </a:stretch>
        </p:blipFill>
        <p:spPr>
          <a:xfrm>
            <a:off x="5970215" y="3028666"/>
            <a:ext cx="5348025" cy="2311024"/>
          </a:xfrm>
          <a:prstGeom prst="rect">
            <a:avLst/>
          </a:prstGeom>
        </p:spPr>
      </p:pic>
      <p:pic>
        <p:nvPicPr>
          <p:cNvPr id="63" name="Picture 62">
            <a:extLst>
              <a:ext uri="{FF2B5EF4-FFF2-40B4-BE49-F238E27FC236}">
                <a16:creationId xmlns:a16="http://schemas.microsoft.com/office/drawing/2014/main" id="{FAF90AE8-690F-36CB-B51B-4B53ABB7EC49}"/>
              </a:ext>
            </a:extLst>
          </p:cNvPr>
          <p:cNvPicPr>
            <a:picLocks noChangeAspect="1"/>
          </p:cNvPicPr>
          <p:nvPr/>
        </p:nvPicPr>
        <p:blipFill>
          <a:blip r:embed="rId10"/>
          <a:stretch>
            <a:fillRect/>
          </a:stretch>
        </p:blipFill>
        <p:spPr>
          <a:xfrm>
            <a:off x="9024777" y="3269193"/>
            <a:ext cx="2149128" cy="319614"/>
          </a:xfrm>
          <a:prstGeom prst="rect">
            <a:avLst/>
          </a:prstGeom>
        </p:spPr>
      </p:pic>
      <p:sp>
        <p:nvSpPr>
          <p:cNvPr id="2" name="Footer Placeholder 21">
            <a:extLst>
              <a:ext uri="{FF2B5EF4-FFF2-40B4-BE49-F238E27FC236}">
                <a16:creationId xmlns:a16="http://schemas.microsoft.com/office/drawing/2014/main" id="{2A5E9646-E76B-FF9E-6485-50C42754C5DC}"/>
              </a:ext>
            </a:extLst>
          </p:cNvPr>
          <p:cNvSpPr>
            <a:spLocks noGrp="1"/>
          </p:cNvSpPr>
          <p:nvPr>
            <p:ph type="ftr" sz="quarter" idx="3"/>
          </p:nvPr>
        </p:nvSpPr>
        <p:spPr>
          <a:xfrm>
            <a:off x="640080" y="6356350"/>
            <a:ext cx="4135120" cy="365125"/>
          </a:xfrm>
        </p:spPr>
        <p:txBody>
          <a:bodyPr/>
          <a:lstStyle/>
          <a:p>
            <a:r>
              <a:rPr lang="en-US"/>
              <a:t>PARABILIS - MAKING THE NEXT GENERATION OF MEDICINES</a:t>
            </a:r>
          </a:p>
        </p:txBody>
      </p:sp>
      <p:pic>
        <p:nvPicPr>
          <p:cNvPr id="51" name="Picture 50">
            <a:extLst>
              <a:ext uri="{FF2B5EF4-FFF2-40B4-BE49-F238E27FC236}">
                <a16:creationId xmlns:a16="http://schemas.microsoft.com/office/drawing/2014/main" id="{F1DDFEDF-BD12-1DF4-ECAD-8F1513B23032}"/>
              </a:ext>
            </a:extLst>
          </p:cNvPr>
          <p:cNvPicPr>
            <a:picLocks noChangeAspect="1"/>
          </p:cNvPicPr>
          <p:nvPr/>
        </p:nvPicPr>
        <p:blipFill>
          <a:blip r:embed="rId11"/>
          <a:srcRect l="7213" b="27402"/>
          <a:stretch/>
        </p:blipFill>
        <p:spPr>
          <a:xfrm>
            <a:off x="3925222" y="5362988"/>
            <a:ext cx="7626698" cy="1403569"/>
          </a:xfrm>
          <a:prstGeom prst="rect">
            <a:avLst/>
          </a:prstGeom>
        </p:spPr>
      </p:pic>
    </p:spTree>
    <p:extLst>
      <p:ext uri="{BB962C8B-B14F-4D97-AF65-F5344CB8AC3E}">
        <p14:creationId xmlns:p14="http://schemas.microsoft.com/office/powerpoint/2010/main" val="29271001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319480-8C4A-BED9-709A-523446412519}"/>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93F74B94-F853-6A5F-8170-A157CFADCE75}"/>
              </a:ext>
            </a:extLst>
          </p:cNvPr>
          <p:cNvGrpSpPr/>
          <p:nvPr/>
        </p:nvGrpSpPr>
        <p:grpSpPr>
          <a:xfrm>
            <a:off x="330200" y="1589923"/>
            <a:ext cx="11531600" cy="3168191"/>
            <a:chOff x="-55505" y="1611431"/>
            <a:chExt cx="8150743" cy="2380277"/>
          </a:xfrm>
        </p:grpSpPr>
        <p:pic>
          <p:nvPicPr>
            <p:cNvPr id="40" name="Picture 39">
              <a:extLst>
                <a:ext uri="{FF2B5EF4-FFF2-40B4-BE49-F238E27FC236}">
                  <a16:creationId xmlns:a16="http://schemas.microsoft.com/office/drawing/2014/main" id="{B84B7EBA-3D3E-5383-4634-802DBB1D7050}"/>
                </a:ext>
              </a:extLst>
            </p:cNvPr>
            <p:cNvPicPr>
              <a:picLocks noChangeAspect="1"/>
            </p:cNvPicPr>
            <p:nvPr/>
          </p:nvPicPr>
          <p:blipFill>
            <a:blip r:embed="rId3"/>
            <a:srcRect r="11745" b="53740"/>
            <a:stretch/>
          </p:blipFill>
          <p:spPr>
            <a:xfrm>
              <a:off x="325120" y="1611431"/>
              <a:ext cx="6406270" cy="2229187"/>
            </a:xfrm>
            <a:prstGeom prst="rect">
              <a:avLst/>
            </a:prstGeom>
          </p:spPr>
        </p:pic>
        <p:grpSp>
          <p:nvGrpSpPr>
            <p:cNvPr id="17" name="Group 16">
              <a:extLst>
                <a:ext uri="{FF2B5EF4-FFF2-40B4-BE49-F238E27FC236}">
                  <a16:creationId xmlns:a16="http://schemas.microsoft.com/office/drawing/2014/main" id="{F1D442E2-6906-9EE6-735B-5D13E7F92CAD}"/>
                </a:ext>
              </a:extLst>
            </p:cNvPr>
            <p:cNvGrpSpPr/>
            <p:nvPr/>
          </p:nvGrpSpPr>
          <p:grpSpPr>
            <a:xfrm>
              <a:off x="6873196" y="1634396"/>
              <a:ext cx="1222042" cy="834071"/>
              <a:chOff x="4496196" y="5741807"/>
              <a:chExt cx="1222042" cy="834071"/>
            </a:xfrm>
          </p:grpSpPr>
          <p:pic>
            <p:nvPicPr>
              <p:cNvPr id="2" name="Picture 1">
                <a:extLst>
                  <a:ext uri="{FF2B5EF4-FFF2-40B4-BE49-F238E27FC236}">
                    <a16:creationId xmlns:a16="http://schemas.microsoft.com/office/drawing/2014/main" id="{67A22559-1C03-E0F4-889D-477490EEB353}"/>
                  </a:ext>
                </a:extLst>
              </p:cNvPr>
              <p:cNvPicPr>
                <a:picLocks noChangeAspect="1"/>
              </p:cNvPicPr>
              <p:nvPr/>
            </p:nvPicPr>
            <p:blipFill>
              <a:blip r:embed="rId3"/>
              <a:srcRect l="94963" t="17104" r="3261" b="70489"/>
              <a:stretch/>
            </p:blipFill>
            <p:spPr>
              <a:xfrm>
                <a:off x="4496196" y="5758834"/>
                <a:ext cx="208892" cy="780078"/>
              </a:xfrm>
              <a:prstGeom prst="rect">
                <a:avLst/>
              </a:prstGeom>
            </p:spPr>
          </p:pic>
          <p:sp>
            <p:nvSpPr>
              <p:cNvPr id="6" name="TextBox 5">
                <a:extLst>
                  <a:ext uri="{FF2B5EF4-FFF2-40B4-BE49-F238E27FC236}">
                    <a16:creationId xmlns:a16="http://schemas.microsoft.com/office/drawing/2014/main" id="{59D85D2E-BEB5-2FF7-0EF3-0F9F1E229226}"/>
                  </a:ext>
                </a:extLst>
              </p:cNvPr>
              <p:cNvSpPr txBox="1"/>
              <p:nvPr/>
            </p:nvSpPr>
            <p:spPr>
              <a:xfrm>
                <a:off x="4717323" y="5741807"/>
                <a:ext cx="1000915" cy="369332"/>
              </a:xfrm>
              <a:prstGeom prst="rect">
                <a:avLst/>
              </a:prstGeom>
              <a:noFill/>
            </p:spPr>
            <p:txBody>
              <a:bodyPr wrap="none" rtlCol="0">
                <a:spAutoFit/>
              </a:bodyPr>
              <a:lstStyle/>
              <a:p>
                <a:r>
                  <a:rPr lang="en-US"/>
                  <a:t>Parent 1</a:t>
                </a:r>
              </a:p>
            </p:txBody>
          </p:sp>
          <p:sp>
            <p:nvSpPr>
              <p:cNvPr id="7" name="TextBox 6">
                <a:extLst>
                  <a:ext uri="{FF2B5EF4-FFF2-40B4-BE49-F238E27FC236}">
                    <a16:creationId xmlns:a16="http://schemas.microsoft.com/office/drawing/2014/main" id="{33E15073-F17F-9482-5FF6-4B4DD641BCAE}"/>
                  </a:ext>
                </a:extLst>
              </p:cNvPr>
              <p:cNvSpPr txBox="1"/>
              <p:nvPr/>
            </p:nvSpPr>
            <p:spPr>
              <a:xfrm>
                <a:off x="4717323" y="5964207"/>
                <a:ext cx="1000915" cy="369332"/>
              </a:xfrm>
              <a:prstGeom prst="rect">
                <a:avLst/>
              </a:prstGeom>
              <a:noFill/>
            </p:spPr>
            <p:txBody>
              <a:bodyPr wrap="none" rtlCol="0">
                <a:spAutoFit/>
              </a:bodyPr>
              <a:lstStyle/>
              <a:p>
                <a:r>
                  <a:rPr lang="en-US"/>
                  <a:t>Parent 2</a:t>
                </a:r>
              </a:p>
            </p:txBody>
          </p:sp>
          <p:sp>
            <p:nvSpPr>
              <p:cNvPr id="8" name="TextBox 7">
                <a:extLst>
                  <a:ext uri="{FF2B5EF4-FFF2-40B4-BE49-F238E27FC236}">
                    <a16:creationId xmlns:a16="http://schemas.microsoft.com/office/drawing/2014/main" id="{54585994-A1F3-D898-19B9-24B2E2A914E1}"/>
                  </a:ext>
                </a:extLst>
              </p:cNvPr>
              <p:cNvSpPr txBox="1"/>
              <p:nvPr/>
            </p:nvSpPr>
            <p:spPr>
              <a:xfrm>
                <a:off x="4717323" y="6206546"/>
                <a:ext cx="1000915" cy="369332"/>
              </a:xfrm>
              <a:prstGeom prst="rect">
                <a:avLst/>
              </a:prstGeom>
              <a:noFill/>
            </p:spPr>
            <p:txBody>
              <a:bodyPr wrap="none" rtlCol="0">
                <a:spAutoFit/>
              </a:bodyPr>
              <a:lstStyle/>
              <a:p>
                <a:r>
                  <a:rPr lang="en-US"/>
                  <a:t>Parent 3</a:t>
                </a:r>
              </a:p>
            </p:txBody>
          </p:sp>
        </p:grpSp>
        <p:sp>
          <p:nvSpPr>
            <p:cNvPr id="9" name="Frame 8">
              <a:extLst>
                <a:ext uri="{FF2B5EF4-FFF2-40B4-BE49-F238E27FC236}">
                  <a16:creationId xmlns:a16="http://schemas.microsoft.com/office/drawing/2014/main" id="{E0210D14-B304-3679-D66B-7BFA5E608019}"/>
                </a:ext>
              </a:extLst>
            </p:cNvPr>
            <p:cNvSpPr/>
            <p:nvPr/>
          </p:nvSpPr>
          <p:spPr>
            <a:xfrm>
              <a:off x="6389077" y="2379785"/>
              <a:ext cx="336587" cy="718559"/>
            </a:xfrm>
            <a:prstGeom prst="frame">
              <a:avLst>
                <a:gd name="adj1" fmla="val 2226"/>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Frame 9">
              <a:extLst>
                <a:ext uri="{FF2B5EF4-FFF2-40B4-BE49-F238E27FC236}">
                  <a16:creationId xmlns:a16="http://schemas.microsoft.com/office/drawing/2014/main" id="{E1750F99-A4FA-56FC-9A05-902D33F9FB38}"/>
                </a:ext>
              </a:extLst>
            </p:cNvPr>
            <p:cNvSpPr/>
            <p:nvPr/>
          </p:nvSpPr>
          <p:spPr>
            <a:xfrm>
              <a:off x="2843629" y="2408932"/>
              <a:ext cx="336587" cy="858036"/>
            </a:xfrm>
            <a:prstGeom prst="frame">
              <a:avLst>
                <a:gd name="adj1" fmla="val 2226"/>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Frame 10">
              <a:extLst>
                <a:ext uri="{FF2B5EF4-FFF2-40B4-BE49-F238E27FC236}">
                  <a16:creationId xmlns:a16="http://schemas.microsoft.com/office/drawing/2014/main" id="{DBB51D6F-535E-9B09-E2F4-FC23F04930F3}"/>
                </a:ext>
              </a:extLst>
            </p:cNvPr>
            <p:cNvSpPr/>
            <p:nvPr/>
          </p:nvSpPr>
          <p:spPr>
            <a:xfrm>
              <a:off x="1084972" y="1951340"/>
              <a:ext cx="336587" cy="1199230"/>
            </a:xfrm>
            <a:prstGeom prst="frame">
              <a:avLst>
                <a:gd name="adj1" fmla="val 2226"/>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TextBox 24">
              <a:extLst>
                <a:ext uri="{FF2B5EF4-FFF2-40B4-BE49-F238E27FC236}">
                  <a16:creationId xmlns:a16="http://schemas.microsoft.com/office/drawing/2014/main" id="{D5B8F1F7-ABB8-CA1F-D96C-C543D2509B9B}"/>
                </a:ext>
              </a:extLst>
            </p:cNvPr>
            <p:cNvSpPr txBox="1"/>
            <p:nvPr/>
          </p:nvSpPr>
          <p:spPr>
            <a:xfrm rot="16200000">
              <a:off x="-702477" y="2698405"/>
              <a:ext cx="1940275" cy="646331"/>
            </a:xfrm>
            <a:prstGeom prst="rect">
              <a:avLst/>
            </a:prstGeom>
            <a:noFill/>
          </p:spPr>
          <p:txBody>
            <a:bodyPr wrap="none" rtlCol="0">
              <a:spAutoFit/>
            </a:bodyPr>
            <a:lstStyle/>
            <a:p>
              <a:r>
                <a:rPr lang="en-US"/>
                <a:t>Kinetic Solubility </a:t>
              </a:r>
            </a:p>
            <a:p>
              <a:r>
                <a:rPr lang="en-US"/>
                <a:t>Difference (in uM)</a:t>
              </a:r>
            </a:p>
          </p:txBody>
        </p:sp>
      </p:grpSp>
      <p:sp>
        <p:nvSpPr>
          <p:cNvPr id="3" name="Title 2">
            <a:extLst>
              <a:ext uri="{FF2B5EF4-FFF2-40B4-BE49-F238E27FC236}">
                <a16:creationId xmlns:a16="http://schemas.microsoft.com/office/drawing/2014/main" id="{9269FCDE-3DC2-B5F4-279D-2307C648F135}"/>
              </a:ext>
            </a:extLst>
          </p:cNvPr>
          <p:cNvSpPr>
            <a:spLocks noGrp="1"/>
          </p:cNvSpPr>
          <p:nvPr>
            <p:ph type="title"/>
          </p:nvPr>
        </p:nvSpPr>
        <p:spPr/>
        <p:txBody>
          <a:bodyPr>
            <a:normAutofit/>
          </a:bodyPr>
          <a:lstStyle/>
          <a:p>
            <a:r>
              <a:rPr lang="en-US" dirty="0"/>
              <a:t>Matched Pairs help </a:t>
            </a:r>
            <a:r>
              <a:rPr lang="en-US" dirty="0">
                <a:solidFill>
                  <a:schemeClr val="tx1"/>
                </a:solidFill>
              </a:rPr>
              <a:t>identify</a:t>
            </a:r>
            <a:r>
              <a:rPr lang="en-US" dirty="0"/>
              <a:t> solubility-improving capping groups</a:t>
            </a:r>
          </a:p>
        </p:txBody>
      </p:sp>
      <p:sp>
        <p:nvSpPr>
          <p:cNvPr id="5" name="Slide Number Placeholder 4">
            <a:extLst>
              <a:ext uri="{FF2B5EF4-FFF2-40B4-BE49-F238E27FC236}">
                <a16:creationId xmlns:a16="http://schemas.microsoft.com/office/drawing/2014/main" id="{7C322E6E-C9B6-1B6A-A483-FD8D8AB8E6EB}"/>
              </a:ext>
            </a:extLst>
          </p:cNvPr>
          <p:cNvSpPr>
            <a:spLocks noGrp="1"/>
          </p:cNvSpPr>
          <p:nvPr>
            <p:ph type="sldNum" sz="quarter" idx="4"/>
          </p:nvPr>
        </p:nvSpPr>
        <p:spPr/>
        <p:txBody>
          <a:bodyPr/>
          <a:lstStyle/>
          <a:p>
            <a:fld id="{4EB18272-EACE-1E49-9A3E-A8ED852E9F04}" type="slidenum">
              <a:rPr lang="en-US" smtClean="0"/>
              <a:pPr/>
              <a:t>16</a:t>
            </a:fld>
            <a:endParaRPr lang="en-US"/>
          </a:p>
        </p:txBody>
      </p:sp>
      <p:sp>
        <p:nvSpPr>
          <p:cNvPr id="39" name="TextBox 38">
            <a:extLst>
              <a:ext uri="{FF2B5EF4-FFF2-40B4-BE49-F238E27FC236}">
                <a16:creationId xmlns:a16="http://schemas.microsoft.com/office/drawing/2014/main" id="{95BAFAAA-1150-1C80-C9E7-91A1A9874ECD}"/>
              </a:ext>
            </a:extLst>
          </p:cNvPr>
          <p:cNvSpPr txBox="1"/>
          <p:nvPr/>
        </p:nvSpPr>
        <p:spPr>
          <a:xfrm>
            <a:off x="480646" y="971621"/>
            <a:ext cx="12016153" cy="369332"/>
          </a:xfrm>
          <a:prstGeom prst="rect">
            <a:avLst/>
          </a:prstGeom>
          <a:noFill/>
        </p:spPr>
        <p:txBody>
          <a:bodyPr wrap="square" rtlCol="0">
            <a:spAutoFit/>
          </a:bodyPr>
          <a:lstStyle/>
          <a:p>
            <a:r>
              <a:rPr lang="en-US" b="1"/>
              <a:t>Real Example</a:t>
            </a:r>
            <a:r>
              <a:rPr lang="en-US"/>
              <a:t>: 3 of the tested lysine-acid caps improved kinetic solubility across 3 different parent scaffolds</a:t>
            </a:r>
          </a:p>
        </p:txBody>
      </p:sp>
      <p:pic>
        <p:nvPicPr>
          <p:cNvPr id="12" name="Picture 11">
            <a:extLst>
              <a:ext uri="{FF2B5EF4-FFF2-40B4-BE49-F238E27FC236}">
                <a16:creationId xmlns:a16="http://schemas.microsoft.com/office/drawing/2014/main" id="{C3418B84-BD0F-79D0-CD84-2E4D71D86CD3}"/>
              </a:ext>
            </a:extLst>
          </p:cNvPr>
          <p:cNvPicPr>
            <a:picLocks noChangeAspect="1"/>
          </p:cNvPicPr>
          <p:nvPr/>
        </p:nvPicPr>
        <p:blipFill>
          <a:blip r:embed="rId4"/>
          <a:stretch>
            <a:fillRect/>
          </a:stretch>
        </p:blipFill>
        <p:spPr>
          <a:xfrm>
            <a:off x="8899358" y="5074694"/>
            <a:ext cx="1786791" cy="757259"/>
          </a:xfrm>
          <a:prstGeom prst="rect">
            <a:avLst/>
          </a:prstGeom>
        </p:spPr>
      </p:pic>
      <p:pic>
        <p:nvPicPr>
          <p:cNvPr id="14" name="Picture 13">
            <a:extLst>
              <a:ext uri="{FF2B5EF4-FFF2-40B4-BE49-F238E27FC236}">
                <a16:creationId xmlns:a16="http://schemas.microsoft.com/office/drawing/2014/main" id="{7D77D9E9-57BB-E7BC-4B5B-758F65633B4C}"/>
              </a:ext>
            </a:extLst>
          </p:cNvPr>
          <p:cNvPicPr>
            <a:picLocks noChangeAspect="1"/>
          </p:cNvPicPr>
          <p:nvPr/>
        </p:nvPicPr>
        <p:blipFill>
          <a:blip r:embed="rId5"/>
          <a:stretch>
            <a:fillRect/>
          </a:stretch>
        </p:blipFill>
        <p:spPr>
          <a:xfrm>
            <a:off x="4431869" y="5196849"/>
            <a:ext cx="835916" cy="843728"/>
          </a:xfrm>
          <a:prstGeom prst="rect">
            <a:avLst/>
          </a:prstGeom>
        </p:spPr>
      </p:pic>
      <p:pic>
        <p:nvPicPr>
          <p:cNvPr id="16" name="Picture 15">
            <a:extLst>
              <a:ext uri="{FF2B5EF4-FFF2-40B4-BE49-F238E27FC236}">
                <a16:creationId xmlns:a16="http://schemas.microsoft.com/office/drawing/2014/main" id="{5A427B14-C309-F4AF-0062-C293BDB3F9A5}"/>
              </a:ext>
            </a:extLst>
          </p:cNvPr>
          <p:cNvPicPr>
            <a:picLocks noChangeAspect="1"/>
          </p:cNvPicPr>
          <p:nvPr/>
        </p:nvPicPr>
        <p:blipFill>
          <a:blip r:embed="rId6"/>
          <a:stretch>
            <a:fillRect/>
          </a:stretch>
        </p:blipFill>
        <p:spPr>
          <a:xfrm>
            <a:off x="1564739" y="5095118"/>
            <a:ext cx="1339245" cy="1261232"/>
          </a:xfrm>
          <a:prstGeom prst="rect">
            <a:avLst/>
          </a:prstGeom>
        </p:spPr>
      </p:pic>
      <p:pic>
        <p:nvPicPr>
          <p:cNvPr id="21" name="Picture 20">
            <a:extLst>
              <a:ext uri="{FF2B5EF4-FFF2-40B4-BE49-F238E27FC236}">
                <a16:creationId xmlns:a16="http://schemas.microsoft.com/office/drawing/2014/main" id="{8FD583BE-3C6F-A6AF-6BBC-D6518550EC53}"/>
              </a:ext>
            </a:extLst>
          </p:cNvPr>
          <p:cNvPicPr>
            <a:picLocks noChangeAspect="1"/>
          </p:cNvPicPr>
          <p:nvPr/>
        </p:nvPicPr>
        <p:blipFill>
          <a:blip r:embed="rId7"/>
          <a:stretch>
            <a:fillRect/>
          </a:stretch>
        </p:blipFill>
        <p:spPr>
          <a:xfrm>
            <a:off x="10318621" y="3053210"/>
            <a:ext cx="1543179" cy="1208147"/>
          </a:xfrm>
          <a:prstGeom prst="rect">
            <a:avLst/>
          </a:prstGeom>
        </p:spPr>
      </p:pic>
      <p:sp>
        <p:nvSpPr>
          <p:cNvPr id="23" name="TextBox 22">
            <a:extLst>
              <a:ext uri="{FF2B5EF4-FFF2-40B4-BE49-F238E27FC236}">
                <a16:creationId xmlns:a16="http://schemas.microsoft.com/office/drawing/2014/main" id="{E83425A9-1CEB-D421-31A3-4EC4E90A0B3C}"/>
              </a:ext>
            </a:extLst>
          </p:cNvPr>
          <p:cNvSpPr txBox="1"/>
          <p:nvPr/>
        </p:nvSpPr>
        <p:spPr>
          <a:xfrm>
            <a:off x="10770987" y="4080043"/>
            <a:ext cx="638445" cy="369332"/>
          </a:xfrm>
          <a:prstGeom prst="rect">
            <a:avLst/>
          </a:prstGeom>
          <a:noFill/>
        </p:spPr>
        <p:txBody>
          <a:bodyPr wrap="none" rtlCol="0">
            <a:spAutoFit/>
          </a:bodyPr>
          <a:lstStyle/>
          <a:p>
            <a:r>
              <a:rPr lang="en-US"/>
              <a:t>dLys</a:t>
            </a:r>
          </a:p>
        </p:txBody>
      </p:sp>
      <p:sp>
        <p:nvSpPr>
          <p:cNvPr id="24" name="TextBox 23">
            <a:extLst>
              <a:ext uri="{FF2B5EF4-FFF2-40B4-BE49-F238E27FC236}">
                <a16:creationId xmlns:a16="http://schemas.microsoft.com/office/drawing/2014/main" id="{FA260E38-734A-8B2D-6133-55F90BBBF3ED}"/>
              </a:ext>
            </a:extLst>
          </p:cNvPr>
          <p:cNvSpPr txBox="1"/>
          <p:nvPr/>
        </p:nvSpPr>
        <p:spPr>
          <a:xfrm>
            <a:off x="11568307" y="3592899"/>
            <a:ext cx="308098" cy="369332"/>
          </a:xfrm>
          <a:prstGeom prst="rect">
            <a:avLst/>
          </a:prstGeom>
          <a:noFill/>
        </p:spPr>
        <p:txBody>
          <a:bodyPr wrap="none" rtlCol="0">
            <a:spAutoFit/>
          </a:bodyPr>
          <a:lstStyle/>
          <a:p>
            <a:r>
              <a:rPr lang="en-US"/>
              <a:t>+</a:t>
            </a:r>
          </a:p>
        </p:txBody>
      </p:sp>
      <p:sp>
        <p:nvSpPr>
          <p:cNvPr id="19" name="TextBox 18">
            <a:extLst>
              <a:ext uri="{FF2B5EF4-FFF2-40B4-BE49-F238E27FC236}">
                <a16:creationId xmlns:a16="http://schemas.microsoft.com/office/drawing/2014/main" id="{ADF7A9C1-712B-D5E9-BEFE-F41B59EAAF20}"/>
              </a:ext>
            </a:extLst>
          </p:cNvPr>
          <p:cNvSpPr txBox="1"/>
          <p:nvPr/>
        </p:nvSpPr>
        <p:spPr>
          <a:xfrm>
            <a:off x="4488801" y="4749683"/>
            <a:ext cx="639744" cy="369332"/>
          </a:xfrm>
          <a:prstGeom prst="rect">
            <a:avLst/>
          </a:prstGeom>
          <a:noFill/>
        </p:spPr>
        <p:txBody>
          <a:bodyPr wrap="square" rtlCol="0">
            <a:spAutoFit/>
          </a:bodyPr>
          <a:lstStyle/>
          <a:p>
            <a:r>
              <a:rPr lang="en-US"/>
              <a:t>Ac</a:t>
            </a:r>
          </a:p>
        </p:txBody>
      </p:sp>
      <p:sp>
        <p:nvSpPr>
          <p:cNvPr id="26" name="TextBox 25">
            <a:extLst>
              <a:ext uri="{FF2B5EF4-FFF2-40B4-BE49-F238E27FC236}">
                <a16:creationId xmlns:a16="http://schemas.microsoft.com/office/drawing/2014/main" id="{E4CF6FE5-4014-A0CF-33B6-6E9983490E74}"/>
              </a:ext>
            </a:extLst>
          </p:cNvPr>
          <p:cNvSpPr txBox="1"/>
          <p:nvPr/>
        </p:nvSpPr>
        <p:spPr>
          <a:xfrm>
            <a:off x="1497396" y="4749683"/>
            <a:ext cx="1473930" cy="369332"/>
          </a:xfrm>
          <a:prstGeom prst="rect">
            <a:avLst/>
          </a:prstGeom>
          <a:noFill/>
        </p:spPr>
        <p:txBody>
          <a:bodyPr wrap="none" rtlCol="0">
            <a:spAutoFit/>
          </a:bodyPr>
          <a:lstStyle/>
          <a:p>
            <a:r>
              <a:rPr lang="en-US"/>
              <a:t>135COOHPh</a:t>
            </a:r>
          </a:p>
        </p:txBody>
      </p:sp>
      <p:sp>
        <p:nvSpPr>
          <p:cNvPr id="27" name="TextBox 26">
            <a:extLst>
              <a:ext uri="{FF2B5EF4-FFF2-40B4-BE49-F238E27FC236}">
                <a16:creationId xmlns:a16="http://schemas.microsoft.com/office/drawing/2014/main" id="{B7D69297-9390-230D-D8CE-C866F94BEAF5}"/>
              </a:ext>
            </a:extLst>
          </p:cNvPr>
          <p:cNvSpPr txBox="1"/>
          <p:nvPr/>
        </p:nvSpPr>
        <p:spPr>
          <a:xfrm>
            <a:off x="9016324" y="4752136"/>
            <a:ext cx="1552861" cy="369332"/>
          </a:xfrm>
          <a:prstGeom prst="rect">
            <a:avLst/>
          </a:prstGeom>
          <a:noFill/>
        </p:spPr>
        <p:txBody>
          <a:bodyPr wrap="none" rtlCol="0">
            <a:spAutoFit/>
          </a:bodyPr>
          <a:lstStyle/>
          <a:p>
            <a:r>
              <a:rPr lang="en-US"/>
              <a:t>Terephthalate</a:t>
            </a:r>
          </a:p>
        </p:txBody>
      </p:sp>
      <p:sp>
        <p:nvSpPr>
          <p:cNvPr id="28" name="TextBox 27">
            <a:extLst>
              <a:ext uri="{FF2B5EF4-FFF2-40B4-BE49-F238E27FC236}">
                <a16:creationId xmlns:a16="http://schemas.microsoft.com/office/drawing/2014/main" id="{BC7D660E-8E04-F388-1A7C-DE3CA9655922}"/>
              </a:ext>
            </a:extLst>
          </p:cNvPr>
          <p:cNvSpPr txBox="1"/>
          <p:nvPr/>
        </p:nvSpPr>
        <p:spPr>
          <a:xfrm>
            <a:off x="5128545" y="4565017"/>
            <a:ext cx="1802160" cy="369332"/>
          </a:xfrm>
          <a:prstGeom prst="rect">
            <a:avLst/>
          </a:prstGeom>
          <a:noFill/>
        </p:spPr>
        <p:txBody>
          <a:bodyPr wrap="none" rtlCol="0">
            <a:spAutoFit/>
          </a:bodyPr>
          <a:lstStyle/>
          <a:p>
            <a:r>
              <a:rPr lang="en-US"/>
              <a:t>Capping Groups</a:t>
            </a:r>
          </a:p>
        </p:txBody>
      </p:sp>
      <p:sp>
        <p:nvSpPr>
          <p:cNvPr id="13" name="Footer Placeholder 21">
            <a:extLst>
              <a:ext uri="{FF2B5EF4-FFF2-40B4-BE49-F238E27FC236}">
                <a16:creationId xmlns:a16="http://schemas.microsoft.com/office/drawing/2014/main" id="{FA276A31-6ACB-266D-A09F-769A5CE4BD31}"/>
              </a:ext>
            </a:extLst>
          </p:cNvPr>
          <p:cNvSpPr>
            <a:spLocks noGrp="1"/>
          </p:cNvSpPr>
          <p:nvPr>
            <p:ph type="ftr" sz="quarter" idx="3"/>
          </p:nvPr>
        </p:nvSpPr>
        <p:spPr>
          <a:xfrm>
            <a:off x="640080" y="6356350"/>
            <a:ext cx="4135120" cy="365125"/>
          </a:xfrm>
        </p:spPr>
        <p:txBody>
          <a:bodyPr/>
          <a:lstStyle/>
          <a:p>
            <a:r>
              <a:rPr lang="en-US"/>
              <a:t>PARABILIS - MAKING THE NEXT GENERATION OF MEDICINES</a:t>
            </a:r>
          </a:p>
        </p:txBody>
      </p:sp>
    </p:spTree>
    <p:extLst>
      <p:ext uri="{BB962C8B-B14F-4D97-AF65-F5344CB8AC3E}">
        <p14:creationId xmlns:p14="http://schemas.microsoft.com/office/powerpoint/2010/main" val="5462297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BABCA4-4EF9-C797-09B1-B4D9AD375C50}"/>
              </a:ext>
            </a:extLst>
          </p:cNvPr>
          <p:cNvSpPr>
            <a:spLocks noGrp="1"/>
          </p:cNvSpPr>
          <p:nvPr>
            <p:ph type="title"/>
          </p:nvPr>
        </p:nvSpPr>
        <p:spPr>
          <a:xfrm>
            <a:off x="12931" y="9444"/>
            <a:ext cx="12222018" cy="886158"/>
          </a:xfrm>
        </p:spPr>
        <p:txBody>
          <a:bodyPr>
            <a:normAutofit fontScale="90000"/>
          </a:bodyPr>
          <a:lstStyle/>
          <a:p>
            <a:r>
              <a:rPr lang="en-US" dirty="0"/>
              <a:t>Peptide Featurizations Help Us </a:t>
            </a:r>
            <a:r>
              <a:rPr lang="en-US" dirty="0">
                <a:solidFill>
                  <a:schemeClr val="tx1"/>
                </a:solidFill>
              </a:rPr>
              <a:t>Better</a:t>
            </a:r>
            <a:r>
              <a:rPr lang="en-US" dirty="0"/>
              <a:t> Understand &amp; Predict Structure-Activity Relationships</a:t>
            </a:r>
          </a:p>
        </p:txBody>
      </p:sp>
      <p:sp>
        <p:nvSpPr>
          <p:cNvPr id="5" name="Slide Number Placeholder 4">
            <a:extLst>
              <a:ext uri="{FF2B5EF4-FFF2-40B4-BE49-F238E27FC236}">
                <a16:creationId xmlns:a16="http://schemas.microsoft.com/office/drawing/2014/main" id="{EEE3D546-98E6-F3AE-E0C2-7CBE970B6943}"/>
              </a:ext>
            </a:extLst>
          </p:cNvPr>
          <p:cNvSpPr>
            <a:spLocks noGrp="1"/>
          </p:cNvSpPr>
          <p:nvPr>
            <p:ph type="sldNum" sz="quarter" idx="4"/>
          </p:nvPr>
        </p:nvSpPr>
        <p:spPr/>
        <p:txBody>
          <a:bodyPr/>
          <a:lstStyle/>
          <a:p>
            <a:fld id="{4EB18272-EACE-1E49-9A3E-A8ED852E9F04}" type="slidenum">
              <a:rPr lang="en-US" smtClean="0"/>
              <a:pPr/>
              <a:t>17</a:t>
            </a:fld>
            <a:endParaRPr lang="en-US"/>
          </a:p>
        </p:txBody>
      </p:sp>
      <p:graphicFrame>
        <p:nvGraphicFramePr>
          <p:cNvPr id="6" name="Table 4">
            <a:extLst>
              <a:ext uri="{FF2B5EF4-FFF2-40B4-BE49-F238E27FC236}">
                <a16:creationId xmlns:a16="http://schemas.microsoft.com/office/drawing/2014/main" id="{CDAF6C5B-E8A9-EA30-2EC4-4B80B8F2597E}"/>
              </a:ext>
            </a:extLst>
          </p:cNvPr>
          <p:cNvGraphicFramePr>
            <a:graphicFrameLocks/>
          </p:cNvGraphicFramePr>
          <p:nvPr>
            <p:extLst>
              <p:ext uri="{D42A27DB-BD31-4B8C-83A1-F6EECF244321}">
                <p14:modId xmlns:p14="http://schemas.microsoft.com/office/powerpoint/2010/main" val="1742926969"/>
              </p:ext>
            </p:extLst>
          </p:nvPr>
        </p:nvGraphicFramePr>
        <p:xfrm>
          <a:off x="594209" y="2176654"/>
          <a:ext cx="2938910" cy="243816"/>
        </p:xfrm>
        <a:graphic>
          <a:graphicData uri="http://schemas.openxmlformats.org/drawingml/2006/table">
            <a:tbl>
              <a:tblPr firstRow="1" bandRow="1">
                <a:tableStyleId>{5C22544A-7EE6-4342-B048-85BDC9FD1C3A}</a:tableStyleId>
              </a:tblPr>
              <a:tblGrid>
                <a:gridCol w="226070">
                  <a:extLst>
                    <a:ext uri="{9D8B030D-6E8A-4147-A177-3AD203B41FA5}">
                      <a16:colId xmlns:a16="http://schemas.microsoft.com/office/drawing/2014/main" val="2984635316"/>
                    </a:ext>
                  </a:extLst>
                </a:gridCol>
                <a:gridCol w="226070">
                  <a:extLst>
                    <a:ext uri="{9D8B030D-6E8A-4147-A177-3AD203B41FA5}">
                      <a16:colId xmlns:a16="http://schemas.microsoft.com/office/drawing/2014/main" val="855851462"/>
                    </a:ext>
                  </a:extLst>
                </a:gridCol>
                <a:gridCol w="226070">
                  <a:extLst>
                    <a:ext uri="{9D8B030D-6E8A-4147-A177-3AD203B41FA5}">
                      <a16:colId xmlns:a16="http://schemas.microsoft.com/office/drawing/2014/main" val="4061342582"/>
                    </a:ext>
                  </a:extLst>
                </a:gridCol>
                <a:gridCol w="226070">
                  <a:extLst>
                    <a:ext uri="{9D8B030D-6E8A-4147-A177-3AD203B41FA5}">
                      <a16:colId xmlns:a16="http://schemas.microsoft.com/office/drawing/2014/main" val="3683251483"/>
                    </a:ext>
                  </a:extLst>
                </a:gridCol>
                <a:gridCol w="226070">
                  <a:extLst>
                    <a:ext uri="{9D8B030D-6E8A-4147-A177-3AD203B41FA5}">
                      <a16:colId xmlns:a16="http://schemas.microsoft.com/office/drawing/2014/main" val="841869812"/>
                    </a:ext>
                  </a:extLst>
                </a:gridCol>
                <a:gridCol w="226070">
                  <a:extLst>
                    <a:ext uri="{9D8B030D-6E8A-4147-A177-3AD203B41FA5}">
                      <a16:colId xmlns:a16="http://schemas.microsoft.com/office/drawing/2014/main" val="275587796"/>
                    </a:ext>
                  </a:extLst>
                </a:gridCol>
                <a:gridCol w="226070">
                  <a:extLst>
                    <a:ext uri="{9D8B030D-6E8A-4147-A177-3AD203B41FA5}">
                      <a16:colId xmlns:a16="http://schemas.microsoft.com/office/drawing/2014/main" val="3671943688"/>
                    </a:ext>
                  </a:extLst>
                </a:gridCol>
                <a:gridCol w="226070">
                  <a:extLst>
                    <a:ext uri="{9D8B030D-6E8A-4147-A177-3AD203B41FA5}">
                      <a16:colId xmlns:a16="http://schemas.microsoft.com/office/drawing/2014/main" val="1809973974"/>
                    </a:ext>
                  </a:extLst>
                </a:gridCol>
                <a:gridCol w="226070">
                  <a:extLst>
                    <a:ext uri="{9D8B030D-6E8A-4147-A177-3AD203B41FA5}">
                      <a16:colId xmlns:a16="http://schemas.microsoft.com/office/drawing/2014/main" val="2467040180"/>
                    </a:ext>
                  </a:extLst>
                </a:gridCol>
                <a:gridCol w="226070">
                  <a:extLst>
                    <a:ext uri="{9D8B030D-6E8A-4147-A177-3AD203B41FA5}">
                      <a16:colId xmlns:a16="http://schemas.microsoft.com/office/drawing/2014/main" val="3337654837"/>
                    </a:ext>
                  </a:extLst>
                </a:gridCol>
                <a:gridCol w="226070">
                  <a:extLst>
                    <a:ext uri="{9D8B030D-6E8A-4147-A177-3AD203B41FA5}">
                      <a16:colId xmlns:a16="http://schemas.microsoft.com/office/drawing/2014/main" val="1402313122"/>
                    </a:ext>
                  </a:extLst>
                </a:gridCol>
                <a:gridCol w="226070">
                  <a:extLst>
                    <a:ext uri="{9D8B030D-6E8A-4147-A177-3AD203B41FA5}">
                      <a16:colId xmlns:a16="http://schemas.microsoft.com/office/drawing/2014/main" val="3458445375"/>
                    </a:ext>
                  </a:extLst>
                </a:gridCol>
                <a:gridCol w="226070">
                  <a:extLst>
                    <a:ext uri="{9D8B030D-6E8A-4147-A177-3AD203B41FA5}">
                      <a16:colId xmlns:a16="http://schemas.microsoft.com/office/drawing/2014/main" val="3612852687"/>
                    </a:ext>
                  </a:extLst>
                </a:gridCol>
              </a:tblGrid>
              <a:tr h="0">
                <a:tc>
                  <a:txBody>
                    <a:bodyPr/>
                    <a:lstStyle/>
                    <a:p>
                      <a:r>
                        <a:rPr lang="en-US" sz="1000"/>
                        <a:t>0</a:t>
                      </a:r>
                    </a:p>
                  </a:txBody>
                  <a:tcPr marL="91416" marR="91416" marT="45708" marB="45708">
                    <a:solidFill>
                      <a:srgbClr val="FFC000"/>
                    </a:solidFill>
                  </a:tcPr>
                </a:tc>
                <a:tc>
                  <a:txBody>
                    <a:bodyPr/>
                    <a:lstStyle/>
                    <a:p>
                      <a:r>
                        <a:rPr lang="en-US" sz="1000"/>
                        <a:t>0</a:t>
                      </a:r>
                    </a:p>
                  </a:txBody>
                  <a:tcPr marL="91416" marR="91416" marT="45708" marB="45708">
                    <a:solidFill>
                      <a:srgbClr val="FFC000"/>
                    </a:solidFill>
                  </a:tcPr>
                </a:tc>
                <a:tc>
                  <a:txBody>
                    <a:bodyPr/>
                    <a:lstStyle/>
                    <a:p>
                      <a:r>
                        <a:rPr lang="en-US" sz="1000"/>
                        <a:t>1</a:t>
                      </a:r>
                    </a:p>
                  </a:txBody>
                  <a:tcPr marL="91416" marR="91416" marT="45708" marB="45708">
                    <a:solidFill>
                      <a:srgbClr val="FFC000"/>
                    </a:solidFill>
                  </a:tcPr>
                </a:tc>
                <a:tc>
                  <a:txBody>
                    <a:bodyPr/>
                    <a:lstStyle/>
                    <a:p>
                      <a:r>
                        <a:rPr lang="en-US" sz="1000"/>
                        <a:t>0</a:t>
                      </a:r>
                    </a:p>
                  </a:txBody>
                  <a:tcPr marL="91416" marR="91416" marT="45708" marB="45708">
                    <a:solidFill>
                      <a:srgbClr val="00B050"/>
                    </a:solidFill>
                  </a:tcPr>
                </a:tc>
                <a:tc>
                  <a:txBody>
                    <a:bodyPr/>
                    <a:lstStyle/>
                    <a:p>
                      <a:r>
                        <a:rPr lang="en-US" sz="1000"/>
                        <a:t>0</a:t>
                      </a:r>
                    </a:p>
                  </a:txBody>
                  <a:tcPr marL="91416" marR="91416" marT="45708" marB="45708">
                    <a:solidFill>
                      <a:srgbClr val="00B050"/>
                    </a:solidFill>
                  </a:tcPr>
                </a:tc>
                <a:tc>
                  <a:txBody>
                    <a:bodyPr/>
                    <a:lstStyle/>
                    <a:p>
                      <a:r>
                        <a:rPr lang="en-US" sz="1000"/>
                        <a:t>1</a:t>
                      </a:r>
                    </a:p>
                  </a:txBody>
                  <a:tcPr marL="91416" marR="91416" marT="45708" marB="45708">
                    <a:solidFill>
                      <a:srgbClr val="00B050"/>
                    </a:solidFill>
                  </a:tcPr>
                </a:tc>
                <a:tc>
                  <a:txBody>
                    <a:bodyPr/>
                    <a:lstStyle/>
                    <a:p>
                      <a:r>
                        <a:rPr lang="en-US" sz="1000"/>
                        <a:t>0</a:t>
                      </a:r>
                    </a:p>
                  </a:txBody>
                  <a:tcPr marL="91416" marR="91416" marT="45708" marB="45708">
                    <a:solidFill>
                      <a:srgbClr val="00B050"/>
                    </a:solidFill>
                  </a:tcPr>
                </a:tc>
                <a:tc>
                  <a:txBody>
                    <a:bodyPr/>
                    <a:lstStyle/>
                    <a:p>
                      <a:r>
                        <a:rPr lang="en-US" sz="1000"/>
                        <a:t>0</a:t>
                      </a:r>
                    </a:p>
                  </a:txBody>
                  <a:tcPr marL="91416" marR="91416" marT="45708" marB="45708">
                    <a:solidFill>
                      <a:srgbClr val="00B050"/>
                    </a:solidFill>
                  </a:tcPr>
                </a:tc>
                <a:tc>
                  <a:txBody>
                    <a:bodyPr/>
                    <a:lstStyle/>
                    <a:p>
                      <a:r>
                        <a:rPr lang="en-US" sz="1000"/>
                        <a:t>0</a:t>
                      </a:r>
                    </a:p>
                  </a:txBody>
                  <a:tcPr marL="91416" marR="91416" marT="45708" marB="45708">
                    <a:solidFill>
                      <a:srgbClr val="00B0F0"/>
                    </a:solidFill>
                  </a:tcPr>
                </a:tc>
                <a:tc>
                  <a:txBody>
                    <a:bodyPr/>
                    <a:lstStyle/>
                    <a:p>
                      <a:r>
                        <a:rPr lang="en-US" sz="1000"/>
                        <a:t>1</a:t>
                      </a:r>
                    </a:p>
                  </a:txBody>
                  <a:tcPr marL="91416" marR="91416" marT="45708" marB="45708">
                    <a:solidFill>
                      <a:srgbClr val="00B0F0"/>
                    </a:solidFill>
                  </a:tcPr>
                </a:tc>
                <a:tc>
                  <a:txBody>
                    <a:bodyPr/>
                    <a:lstStyle/>
                    <a:p>
                      <a:r>
                        <a:rPr lang="en-US" sz="1000"/>
                        <a:t>0</a:t>
                      </a:r>
                    </a:p>
                  </a:txBody>
                  <a:tcPr marL="91416" marR="91416" marT="45708" marB="45708">
                    <a:solidFill>
                      <a:srgbClr val="00B0F0"/>
                    </a:solidFill>
                  </a:tcPr>
                </a:tc>
                <a:tc>
                  <a:txBody>
                    <a:bodyPr/>
                    <a:lstStyle/>
                    <a:p>
                      <a:r>
                        <a:rPr lang="en-US" sz="1000"/>
                        <a:t>0</a:t>
                      </a:r>
                    </a:p>
                  </a:txBody>
                  <a:tcPr marL="91416" marR="91416" marT="45708" marB="45708">
                    <a:solidFill>
                      <a:srgbClr val="00B0F0"/>
                    </a:solidFill>
                  </a:tcPr>
                </a:tc>
                <a:tc>
                  <a:txBody>
                    <a:bodyPr/>
                    <a:lstStyle/>
                    <a:p>
                      <a:r>
                        <a:rPr lang="en-US" sz="1000"/>
                        <a:t>0</a:t>
                      </a:r>
                    </a:p>
                  </a:txBody>
                  <a:tcPr marL="91416" marR="91416" marT="45708" marB="45708">
                    <a:solidFill>
                      <a:srgbClr val="00B0F0"/>
                    </a:solidFill>
                  </a:tcPr>
                </a:tc>
                <a:extLst>
                  <a:ext uri="{0D108BD9-81ED-4DB2-BD59-A6C34878D82A}">
                    <a16:rowId xmlns:a16="http://schemas.microsoft.com/office/drawing/2014/main" val="67757042"/>
                  </a:ext>
                </a:extLst>
              </a:tr>
            </a:tbl>
          </a:graphicData>
        </a:graphic>
      </p:graphicFrame>
      <p:sp>
        <p:nvSpPr>
          <p:cNvPr id="7" name="TextBox 6">
            <a:extLst>
              <a:ext uri="{FF2B5EF4-FFF2-40B4-BE49-F238E27FC236}">
                <a16:creationId xmlns:a16="http://schemas.microsoft.com/office/drawing/2014/main" id="{845F3BCB-52EA-3BCA-A7F5-60AF6ED2A28D}"/>
              </a:ext>
            </a:extLst>
          </p:cNvPr>
          <p:cNvSpPr txBox="1"/>
          <p:nvPr/>
        </p:nvSpPr>
        <p:spPr>
          <a:xfrm>
            <a:off x="541882" y="1628369"/>
            <a:ext cx="3406342" cy="369236"/>
          </a:xfrm>
          <a:prstGeom prst="rect">
            <a:avLst/>
          </a:prstGeom>
          <a:noFill/>
        </p:spPr>
        <p:txBody>
          <a:bodyPr wrap="square" rtlCol="0">
            <a:spAutoFit/>
          </a:bodyPr>
          <a:lstStyle/>
          <a:p>
            <a:r>
              <a:rPr lang="en-US">
                <a:latin typeface="Courier" pitchFamily="2" charset="0"/>
              </a:rPr>
              <a:t>…-</a:t>
            </a:r>
            <a:r>
              <a:rPr lang="en-US" err="1">
                <a:solidFill>
                  <a:srgbClr val="FFC000"/>
                </a:solidFill>
                <a:latin typeface="Courier" pitchFamily="2" charset="0"/>
              </a:rPr>
              <a:t>dSer</a:t>
            </a:r>
            <a:r>
              <a:rPr lang="en-US">
                <a:latin typeface="Courier" pitchFamily="2" charset="0"/>
              </a:rPr>
              <a:t>-</a:t>
            </a:r>
            <a:r>
              <a:rPr lang="en-US" err="1">
                <a:solidFill>
                  <a:srgbClr val="00B050"/>
                </a:solidFill>
                <a:latin typeface="Courier" pitchFamily="2" charset="0"/>
              </a:rPr>
              <a:t>dTrp</a:t>
            </a:r>
            <a:r>
              <a:rPr lang="en-US">
                <a:latin typeface="Courier" pitchFamily="2" charset="0"/>
              </a:rPr>
              <a:t>-</a:t>
            </a:r>
            <a:r>
              <a:rPr lang="en-US" err="1">
                <a:solidFill>
                  <a:srgbClr val="00B0F0"/>
                </a:solidFill>
                <a:latin typeface="Courier" pitchFamily="2" charset="0"/>
              </a:rPr>
              <a:t>dCys</a:t>
            </a:r>
            <a:r>
              <a:rPr lang="en-US">
                <a:latin typeface="Courier" pitchFamily="2" charset="0"/>
              </a:rPr>
              <a:t>-…</a:t>
            </a:r>
          </a:p>
        </p:txBody>
      </p:sp>
      <p:sp>
        <p:nvSpPr>
          <p:cNvPr id="8" name="TextBox 7">
            <a:extLst>
              <a:ext uri="{FF2B5EF4-FFF2-40B4-BE49-F238E27FC236}">
                <a16:creationId xmlns:a16="http://schemas.microsoft.com/office/drawing/2014/main" id="{040ECB09-FFE6-8898-4A97-B84FC782B6F1}"/>
              </a:ext>
            </a:extLst>
          </p:cNvPr>
          <p:cNvSpPr txBox="1"/>
          <p:nvPr/>
        </p:nvSpPr>
        <p:spPr>
          <a:xfrm>
            <a:off x="640080" y="1293982"/>
            <a:ext cx="6413500" cy="369332"/>
          </a:xfrm>
          <a:prstGeom prst="rect">
            <a:avLst/>
          </a:prstGeom>
          <a:noFill/>
        </p:spPr>
        <p:txBody>
          <a:bodyPr wrap="square">
            <a:spAutoFit/>
          </a:bodyPr>
          <a:lstStyle/>
          <a:p>
            <a:r>
              <a:rPr lang="en-US" b="1"/>
              <a:t>One Hot Encodings</a:t>
            </a:r>
          </a:p>
        </p:txBody>
      </p:sp>
      <p:sp>
        <p:nvSpPr>
          <p:cNvPr id="14" name="TextBox 13">
            <a:extLst>
              <a:ext uri="{FF2B5EF4-FFF2-40B4-BE49-F238E27FC236}">
                <a16:creationId xmlns:a16="http://schemas.microsoft.com/office/drawing/2014/main" id="{202A6C8F-9938-6332-511F-5FCC91663A61}"/>
              </a:ext>
            </a:extLst>
          </p:cNvPr>
          <p:cNvSpPr txBox="1"/>
          <p:nvPr/>
        </p:nvSpPr>
        <p:spPr>
          <a:xfrm>
            <a:off x="640080" y="2576206"/>
            <a:ext cx="2513428" cy="369332"/>
          </a:xfrm>
          <a:prstGeom prst="rect">
            <a:avLst/>
          </a:prstGeom>
          <a:noFill/>
        </p:spPr>
        <p:txBody>
          <a:bodyPr wrap="square">
            <a:spAutoFit/>
          </a:bodyPr>
          <a:lstStyle/>
          <a:p>
            <a:r>
              <a:rPr lang="en-US" b="1"/>
              <a:t>Property Encodings</a:t>
            </a:r>
          </a:p>
        </p:txBody>
      </p:sp>
      <p:grpSp>
        <p:nvGrpSpPr>
          <p:cNvPr id="16" name="Group 15">
            <a:extLst>
              <a:ext uri="{FF2B5EF4-FFF2-40B4-BE49-F238E27FC236}">
                <a16:creationId xmlns:a16="http://schemas.microsoft.com/office/drawing/2014/main" id="{01A2E6D4-2673-0130-7BBF-0D91609CF2B1}"/>
              </a:ext>
            </a:extLst>
          </p:cNvPr>
          <p:cNvGrpSpPr/>
          <p:nvPr/>
        </p:nvGrpSpPr>
        <p:grpSpPr>
          <a:xfrm>
            <a:off x="984338" y="2945538"/>
            <a:ext cx="1584357" cy="1264823"/>
            <a:chOff x="9116839" y="1463332"/>
            <a:chExt cx="2313647" cy="1847029"/>
          </a:xfrm>
        </p:grpSpPr>
        <p:pic>
          <p:nvPicPr>
            <p:cNvPr id="17" name="Picture 16">
              <a:extLst>
                <a:ext uri="{FF2B5EF4-FFF2-40B4-BE49-F238E27FC236}">
                  <a16:creationId xmlns:a16="http://schemas.microsoft.com/office/drawing/2014/main" id="{6FD0E538-BBB0-FB10-C901-F0C7725E001B}"/>
                </a:ext>
              </a:extLst>
            </p:cNvPr>
            <p:cNvPicPr>
              <a:picLocks noChangeAspect="1"/>
            </p:cNvPicPr>
            <p:nvPr/>
          </p:nvPicPr>
          <p:blipFill>
            <a:blip r:embed="rId3"/>
            <a:stretch>
              <a:fillRect/>
            </a:stretch>
          </p:blipFill>
          <p:spPr>
            <a:xfrm>
              <a:off x="9116839" y="1463332"/>
              <a:ext cx="2313647" cy="1847029"/>
            </a:xfrm>
            <a:prstGeom prst="rect">
              <a:avLst/>
            </a:prstGeom>
          </p:spPr>
        </p:pic>
        <p:sp>
          <p:nvSpPr>
            <p:cNvPr id="18" name="Oval 17">
              <a:extLst>
                <a:ext uri="{FF2B5EF4-FFF2-40B4-BE49-F238E27FC236}">
                  <a16:creationId xmlns:a16="http://schemas.microsoft.com/office/drawing/2014/main" id="{62576484-E628-00DA-9EF8-DE5D1F4F342D}"/>
                </a:ext>
              </a:extLst>
            </p:cNvPr>
            <p:cNvSpPr/>
            <p:nvPr/>
          </p:nvSpPr>
          <p:spPr>
            <a:xfrm>
              <a:off x="9207374" y="1520982"/>
              <a:ext cx="334978" cy="34403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Arial" panose="020B0604020202020204" pitchFamily="34" charset="0"/>
                <a:cs typeface="Arial" panose="020B0604020202020204" pitchFamily="34" charset="0"/>
              </a:endParaRPr>
            </a:p>
          </p:txBody>
        </p:sp>
      </p:grpSp>
      <p:pic>
        <p:nvPicPr>
          <p:cNvPr id="20" name="Picture 19">
            <a:extLst>
              <a:ext uri="{FF2B5EF4-FFF2-40B4-BE49-F238E27FC236}">
                <a16:creationId xmlns:a16="http://schemas.microsoft.com/office/drawing/2014/main" id="{39A03A16-1A8C-9A2F-4C46-B3F5617AD155}"/>
              </a:ext>
            </a:extLst>
          </p:cNvPr>
          <p:cNvPicPr>
            <a:picLocks noChangeAspect="1"/>
          </p:cNvPicPr>
          <p:nvPr/>
        </p:nvPicPr>
        <p:blipFill>
          <a:blip r:embed="rId4"/>
          <a:stretch>
            <a:fillRect/>
          </a:stretch>
        </p:blipFill>
        <p:spPr>
          <a:xfrm>
            <a:off x="5592756" y="1641814"/>
            <a:ext cx="5853743" cy="3869423"/>
          </a:xfrm>
          <a:prstGeom prst="rect">
            <a:avLst/>
          </a:prstGeom>
        </p:spPr>
      </p:pic>
      <p:sp>
        <p:nvSpPr>
          <p:cNvPr id="21" name="Right Arrow 20">
            <a:extLst>
              <a:ext uri="{FF2B5EF4-FFF2-40B4-BE49-F238E27FC236}">
                <a16:creationId xmlns:a16="http://schemas.microsoft.com/office/drawing/2014/main" id="{EDB825C7-61E6-CD1F-E06D-874A9591F481}"/>
              </a:ext>
            </a:extLst>
          </p:cNvPr>
          <p:cNvSpPr/>
          <p:nvPr/>
        </p:nvSpPr>
        <p:spPr>
          <a:xfrm>
            <a:off x="5876306" y="5040124"/>
            <a:ext cx="439387" cy="24938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ight Arrow 22">
            <a:extLst>
              <a:ext uri="{FF2B5EF4-FFF2-40B4-BE49-F238E27FC236}">
                <a16:creationId xmlns:a16="http://schemas.microsoft.com/office/drawing/2014/main" id="{366F68E2-03E1-CD55-53AC-31D0FD8A482D}"/>
              </a:ext>
            </a:extLst>
          </p:cNvPr>
          <p:cNvSpPr/>
          <p:nvPr/>
        </p:nvSpPr>
        <p:spPr>
          <a:xfrm>
            <a:off x="5145452" y="3960979"/>
            <a:ext cx="439387" cy="249382"/>
          </a:xfrm>
          <a:prstGeom prst="rightArrow">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ight Arrow 23">
            <a:extLst>
              <a:ext uri="{FF2B5EF4-FFF2-40B4-BE49-F238E27FC236}">
                <a16:creationId xmlns:a16="http://schemas.microsoft.com/office/drawing/2014/main" id="{2B825F8F-54BA-114B-D0BD-69E09FE53B06}"/>
              </a:ext>
            </a:extLst>
          </p:cNvPr>
          <p:cNvSpPr/>
          <p:nvPr/>
        </p:nvSpPr>
        <p:spPr>
          <a:xfrm rot="10800000">
            <a:off x="11007111" y="1968596"/>
            <a:ext cx="439387" cy="24938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ight Arrow 24">
            <a:extLst>
              <a:ext uri="{FF2B5EF4-FFF2-40B4-BE49-F238E27FC236}">
                <a16:creationId xmlns:a16="http://schemas.microsoft.com/office/drawing/2014/main" id="{6DB3C12F-DED2-3EC4-901C-674DE042F4B8}"/>
              </a:ext>
            </a:extLst>
          </p:cNvPr>
          <p:cNvSpPr/>
          <p:nvPr/>
        </p:nvSpPr>
        <p:spPr>
          <a:xfrm rot="10800000">
            <a:off x="11007112" y="4991278"/>
            <a:ext cx="439387" cy="24938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a:extLst>
              <a:ext uri="{FF2B5EF4-FFF2-40B4-BE49-F238E27FC236}">
                <a16:creationId xmlns:a16="http://schemas.microsoft.com/office/drawing/2014/main" id="{D200A947-BBC2-F35F-F8C6-CC77F98DDE7E}"/>
              </a:ext>
            </a:extLst>
          </p:cNvPr>
          <p:cNvPicPr>
            <a:picLocks noChangeAspect="1"/>
          </p:cNvPicPr>
          <p:nvPr/>
        </p:nvPicPr>
        <p:blipFill>
          <a:blip r:embed="rId5"/>
          <a:srcRect b="45009"/>
          <a:stretch/>
        </p:blipFill>
        <p:spPr>
          <a:xfrm>
            <a:off x="341468" y="4484757"/>
            <a:ext cx="3406342" cy="881837"/>
          </a:xfrm>
          <a:prstGeom prst="rect">
            <a:avLst/>
          </a:prstGeom>
        </p:spPr>
      </p:pic>
      <p:pic>
        <p:nvPicPr>
          <p:cNvPr id="27" name="Picture 26">
            <a:extLst>
              <a:ext uri="{FF2B5EF4-FFF2-40B4-BE49-F238E27FC236}">
                <a16:creationId xmlns:a16="http://schemas.microsoft.com/office/drawing/2014/main" id="{E24CC053-AC2F-48F1-C4A5-5A756FD4053D}"/>
              </a:ext>
            </a:extLst>
          </p:cNvPr>
          <p:cNvPicPr>
            <a:picLocks noChangeAspect="1"/>
          </p:cNvPicPr>
          <p:nvPr/>
        </p:nvPicPr>
        <p:blipFill>
          <a:blip r:embed="rId6"/>
          <a:stretch>
            <a:fillRect/>
          </a:stretch>
        </p:blipFill>
        <p:spPr>
          <a:xfrm>
            <a:off x="3675179" y="5240661"/>
            <a:ext cx="1312684" cy="1203294"/>
          </a:xfrm>
          <a:prstGeom prst="rect">
            <a:avLst/>
          </a:prstGeom>
        </p:spPr>
      </p:pic>
      <p:sp>
        <p:nvSpPr>
          <p:cNvPr id="2" name="Footer Placeholder 21">
            <a:extLst>
              <a:ext uri="{FF2B5EF4-FFF2-40B4-BE49-F238E27FC236}">
                <a16:creationId xmlns:a16="http://schemas.microsoft.com/office/drawing/2014/main" id="{7CDDE976-39C4-FB03-FF3C-152F9331173F}"/>
              </a:ext>
            </a:extLst>
          </p:cNvPr>
          <p:cNvSpPr>
            <a:spLocks noGrp="1"/>
          </p:cNvSpPr>
          <p:nvPr>
            <p:ph type="ftr" sz="quarter" idx="3"/>
          </p:nvPr>
        </p:nvSpPr>
        <p:spPr>
          <a:xfrm>
            <a:off x="640080" y="6356350"/>
            <a:ext cx="4135120" cy="365125"/>
          </a:xfrm>
        </p:spPr>
        <p:txBody>
          <a:bodyPr/>
          <a:lstStyle/>
          <a:p>
            <a:r>
              <a:rPr lang="en-US"/>
              <a:t>PARABILIS - MAKING THE NEXT GENERATION OF MEDICINES</a:t>
            </a:r>
          </a:p>
        </p:txBody>
      </p:sp>
    </p:spTree>
    <p:extLst>
      <p:ext uri="{BB962C8B-B14F-4D97-AF65-F5344CB8AC3E}">
        <p14:creationId xmlns:p14="http://schemas.microsoft.com/office/powerpoint/2010/main" val="41542292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421344-821A-EFA2-84EC-FD0CE695D914}"/>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70C317CA-4478-5BA1-CFE5-B1EFB125A55F}"/>
              </a:ext>
            </a:extLst>
          </p:cNvPr>
          <p:cNvPicPr>
            <a:picLocks noChangeAspect="1"/>
          </p:cNvPicPr>
          <p:nvPr/>
        </p:nvPicPr>
        <p:blipFill>
          <a:blip r:embed="rId2"/>
          <a:stretch>
            <a:fillRect/>
          </a:stretch>
        </p:blipFill>
        <p:spPr>
          <a:xfrm>
            <a:off x="163999" y="4210667"/>
            <a:ext cx="5638277" cy="1811392"/>
          </a:xfrm>
          <a:prstGeom prst="rect">
            <a:avLst/>
          </a:prstGeom>
        </p:spPr>
      </p:pic>
      <p:pic>
        <p:nvPicPr>
          <p:cNvPr id="14" name="Picture 13">
            <a:extLst>
              <a:ext uri="{FF2B5EF4-FFF2-40B4-BE49-F238E27FC236}">
                <a16:creationId xmlns:a16="http://schemas.microsoft.com/office/drawing/2014/main" id="{EFFED904-DDB4-5640-72E0-75FE99B31570}"/>
              </a:ext>
            </a:extLst>
          </p:cNvPr>
          <p:cNvPicPr>
            <a:picLocks noChangeAspect="1"/>
          </p:cNvPicPr>
          <p:nvPr/>
        </p:nvPicPr>
        <p:blipFill>
          <a:blip r:embed="rId3"/>
          <a:stretch>
            <a:fillRect/>
          </a:stretch>
        </p:blipFill>
        <p:spPr>
          <a:xfrm>
            <a:off x="5145934" y="5528096"/>
            <a:ext cx="1312684" cy="1203294"/>
          </a:xfrm>
          <a:prstGeom prst="rect">
            <a:avLst/>
          </a:prstGeom>
        </p:spPr>
      </p:pic>
      <p:sp>
        <p:nvSpPr>
          <p:cNvPr id="5" name="Slide Number Placeholder 4">
            <a:extLst>
              <a:ext uri="{FF2B5EF4-FFF2-40B4-BE49-F238E27FC236}">
                <a16:creationId xmlns:a16="http://schemas.microsoft.com/office/drawing/2014/main" id="{7251D7A9-5B63-A18B-361F-8ECC6622B6AA}"/>
              </a:ext>
            </a:extLst>
          </p:cNvPr>
          <p:cNvSpPr>
            <a:spLocks noGrp="1"/>
          </p:cNvSpPr>
          <p:nvPr>
            <p:ph type="sldNum" sz="quarter" idx="4"/>
          </p:nvPr>
        </p:nvSpPr>
        <p:spPr/>
        <p:txBody>
          <a:bodyPr/>
          <a:lstStyle/>
          <a:p>
            <a:fld id="{4EB18272-EACE-1E49-9A3E-A8ED852E9F04}" type="slidenum">
              <a:rPr lang="en-US" smtClean="0"/>
              <a:pPr/>
              <a:t>18</a:t>
            </a:fld>
            <a:endParaRPr lang="en-US"/>
          </a:p>
        </p:txBody>
      </p:sp>
      <p:graphicFrame>
        <p:nvGraphicFramePr>
          <p:cNvPr id="6" name="Table 4">
            <a:extLst>
              <a:ext uri="{FF2B5EF4-FFF2-40B4-BE49-F238E27FC236}">
                <a16:creationId xmlns:a16="http://schemas.microsoft.com/office/drawing/2014/main" id="{A7617982-19A9-140C-460C-35F164D84C6B}"/>
              </a:ext>
            </a:extLst>
          </p:cNvPr>
          <p:cNvGraphicFramePr>
            <a:graphicFrameLocks/>
          </p:cNvGraphicFramePr>
          <p:nvPr/>
        </p:nvGraphicFramePr>
        <p:xfrm>
          <a:off x="594209" y="2176654"/>
          <a:ext cx="2938910" cy="243816"/>
        </p:xfrm>
        <a:graphic>
          <a:graphicData uri="http://schemas.openxmlformats.org/drawingml/2006/table">
            <a:tbl>
              <a:tblPr firstRow="1" bandRow="1">
                <a:tableStyleId>{5C22544A-7EE6-4342-B048-85BDC9FD1C3A}</a:tableStyleId>
              </a:tblPr>
              <a:tblGrid>
                <a:gridCol w="226070">
                  <a:extLst>
                    <a:ext uri="{9D8B030D-6E8A-4147-A177-3AD203B41FA5}">
                      <a16:colId xmlns:a16="http://schemas.microsoft.com/office/drawing/2014/main" val="2984635316"/>
                    </a:ext>
                  </a:extLst>
                </a:gridCol>
                <a:gridCol w="226070">
                  <a:extLst>
                    <a:ext uri="{9D8B030D-6E8A-4147-A177-3AD203B41FA5}">
                      <a16:colId xmlns:a16="http://schemas.microsoft.com/office/drawing/2014/main" val="855851462"/>
                    </a:ext>
                  </a:extLst>
                </a:gridCol>
                <a:gridCol w="226070">
                  <a:extLst>
                    <a:ext uri="{9D8B030D-6E8A-4147-A177-3AD203B41FA5}">
                      <a16:colId xmlns:a16="http://schemas.microsoft.com/office/drawing/2014/main" val="4061342582"/>
                    </a:ext>
                  </a:extLst>
                </a:gridCol>
                <a:gridCol w="226070">
                  <a:extLst>
                    <a:ext uri="{9D8B030D-6E8A-4147-A177-3AD203B41FA5}">
                      <a16:colId xmlns:a16="http://schemas.microsoft.com/office/drawing/2014/main" val="3683251483"/>
                    </a:ext>
                  </a:extLst>
                </a:gridCol>
                <a:gridCol w="226070">
                  <a:extLst>
                    <a:ext uri="{9D8B030D-6E8A-4147-A177-3AD203B41FA5}">
                      <a16:colId xmlns:a16="http://schemas.microsoft.com/office/drawing/2014/main" val="841869812"/>
                    </a:ext>
                  </a:extLst>
                </a:gridCol>
                <a:gridCol w="226070">
                  <a:extLst>
                    <a:ext uri="{9D8B030D-6E8A-4147-A177-3AD203B41FA5}">
                      <a16:colId xmlns:a16="http://schemas.microsoft.com/office/drawing/2014/main" val="275587796"/>
                    </a:ext>
                  </a:extLst>
                </a:gridCol>
                <a:gridCol w="226070">
                  <a:extLst>
                    <a:ext uri="{9D8B030D-6E8A-4147-A177-3AD203B41FA5}">
                      <a16:colId xmlns:a16="http://schemas.microsoft.com/office/drawing/2014/main" val="3671943688"/>
                    </a:ext>
                  </a:extLst>
                </a:gridCol>
                <a:gridCol w="226070">
                  <a:extLst>
                    <a:ext uri="{9D8B030D-6E8A-4147-A177-3AD203B41FA5}">
                      <a16:colId xmlns:a16="http://schemas.microsoft.com/office/drawing/2014/main" val="1809973974"/>
                    </a:ext>
                  </a:extLst>
                </a:gridCol>
                <a:gridCol w="226070">
                  <a:extLst>
                    <a:ext uri="{9D8B030D-6E8A-4147-A177-3AD203B41FA5}">
                      <a16:colId xmlns:a16="http://schemas.microsoft.com/office/drawing/2014/main" val="2467040180"/>
                    </a:ext>
                  </a:extLst>
                </a:gridCol>
                <a:gridCol w="226070">
                  <a:extLst>
                    <a:ext uri="{9D8B030D-6E8A-4147-A177-3AD203B41FA5}">
                      <a16:colId xmlns:a16="http://schemas.microsoft.com/office/drawing/2014/main" val="3337654837"/>
                    </a:ext>
                  </a:extLst>
                </a:gridCol>
                <a:gridCol w="226070">
                  <a:extLst>
                    <a:ext uri="{9D8B030D-6E8A-4147-A177-3AD203B41FA5}">
                      <a16:colId xmlns:a16="http://schemas.microsoft.com/office/drawing/2014/main" val="1402313122"/>
                    </a:ext>
                  </a:extLst>
                </a:gridCol>
                <a:gridCol w="226070">
                  <a:extLst>
                    <a:ext uri="{9D8B030D-6E8A-4147-A177-3AD203B41FA5}">
                      <a16:colId xmlns:a16="http://schemas.microsoft.com/office/drawing/2014/main" val="3458445375"/>
                    </a:ext>
                  </a:extLst>
                </a:gridCol>
                <a:gridCol w="226070">
                  <a:extLst>
                    <a:ext uri="{9D8B030D-6E8A-4147-A177-3AD203B41FA5}">
                      <a16:colId xmlns:a16="http://schemas.microsoft.com/office/drawing/2014/main" val="3612852687"/>
                    </a:ext>
                  </a:extLst>
                </a:gridCol>
              </a:tblGrid>
              <a:tr h="0">
                <a:tc>
                  <a:txBody>
                    <a:bodyPr/>
                    <a:lstStyle/>
                    <a:p>
                      <a:r>
                        <a:rPr lang="en-US" sz="1000"/>
                        <a:t>0</a:t>
                      </a:r>
                    </a:p>
                  </a:txBody>
                  <a:tcPr marL="91416" marR="91416" marT="45708" marB="45708">
                    <a:solidFill>
                      <a:srgbClr val="FFC000"/>
                    </a:solidFill>
                  </a:tcPr>
                </a:tc>
                <a:tc>
                  <a:txBody>
                    <a:bodyPr/>
                    <a:lstStyle/>
                    <a:p>
                      <a:r>
                        <a:rPr lang="en-US" sz="1000"/>
                        <a:t>0</a:t>
                      </a:r>
                    </a:p>
                  </a:txBody>
                  <a:tcPr marL="91416" marR="91416" marT="45708" marB="45708">
                    <a:solidFill>
                      <a:srgbClr val="FFC000"/>
                    </a:solidFill>
                  </a:tcPr>
                </a:tc>
                <a:tc>
                  <a:txBody>
                    <a:bodyPr/>
                    <a:lstStyle/>
                    <a:p>
                      <a:r>
                        <a:rPr lang="en-US" sz="1000"/>
                        <a:t>1</a:t>
                      </a:r>
                    </a:p>
                  </a:txBody>
                  <a:tcPr marL="91416" marR="91416" marT="45708" marB="45708">
                    <a:solidFill>
                      <a:srgbClr val="FFC000"/>
                    </a:solidFill>
                  </a:tcPr>
                </a:tc>
                <a:tc>
                  <a:txBody>
                    <a:bodyPr/>
                    <a:lstStyle/>
                    <a:p>
                      <a:r>
                        <a:rPr lang="en-US" sz="1000"/>
                        <a:t>0</a:t>
                      </a:r>
                    </a:p>
                  </a:txBody>
                  <a:tcPr marL="91416" marR="91416" marT="45708" marB="45708">
                    <a:solidFill>
                      <a:srgbClr val="00B050"/>
                    </a:solidFill>
                  </a:tcPr>
                </a:tc>
                <a:tc>
                  <a:txBody>
                    <a:bodyPr/>
                    <a:lstStyle/>
                    <a:p>
                      <a:r>
                        <a:rPr lang="en-US" sz="1000"/>
                        <a:t>0</a:t>
                      </a:r>
                    </a:p>
                  </a:txBody>
                  <a:tcPr marL="91416" marR="91416" marT="45708" marB="45708">
                    <a:solidFill>
                      <a:srgbClr val="00B050"/>
                    </a:solidFill>
                  </a:tcPr>
                </a:tc>
                <a:tc>
                  <a:txBody>
                    <a:bodyPr/>
                    <a:lstStyle/>
                    <a:p>
                      <a:r>
                        <a:rPr lang="en-US" sz="1000"/>
                        <a:t>1</a:t>
                      </a:r>
                    </a:p>
                  </a:txBody>
                  <a:tcPr marL="91416" marR="91416" marT="45708" marB="45708">
                    <a:solidFill>
                      <a:srgbClr val="00B050"/>
                    </a:solidFill>
                  </a:tcPr>
                </a:tc>
                <a:tc>
                  <a:txBody>
                    <a:bodyPr/>
                    <a:lstStyle/>
                    <a:p>
                      <a:r>
                        <a:rPr lang="en-US" sz="1000"/>
                        <a:t>0</a:t>
                      </a:r>
                    </a:p>
                  </a:txBody>
                  <a:tcPr marL="91416" marR="91416" marT="45708" marB="45708">
                    <a:solidFill>
                      <a:srgbClr val="00B050"/>
                    </a:solidFill>
                  </a:tcPr>
                </a:tc>
                <a:tc>
                  <a:txBody>
                    <a:bodyPr/>
                    <a:lstStyle/>
                    <a:p>
                      <a:r>
                        <a:rPr lang="en-US" sz="1000"/>
                        <a:t>0</a:t>
                      </a:r>
                    </a:p>
                  </a:txBody>
                  <a:tcPr marL="91416" marR="91416" marT="45708" marB="45708">
                    <a:solidFill>
                      <a:srgbClr val="00B050"/>
                    </a:solidFill>
                  </a:tcPr>
                </a:tc>
                <a:tc>
                  <a:txBody>
                    <a:bodyPr/>
                    <a:lstStyle/>
                    <a:p>
                      <a:r>
                        <a:rPr lang="en-US" sz="1000"/>
                        <a:t>0</a:t>
                      </a:r>
                    </a:p>
                  </a:txBody>
                  <a:tcPr marL="91416" marR="91416" marT="45708" marB="45708">
                    <a:solidFill>
                      <a:srgbClr val="00B0F0"/>
                    </a:solidFill>
                  </a:tcPr>
                </a:tc>
                <a:tc>
                  <a:txBody>
                    <a:bodyPr/>
                    <a:lstStyle/>
                    <a:p>
                      <a:r>
                        <a:rPr lang="en-US" sz="1000"/>
                        <a:t>1</a:t>
                      </a:r>
                    </a:p>
                  </a:txBody>
                  <a:tcPr marL="91416" marR="91416" marT="45708" marB="45708">
                    <a:solidFill>
                      <a:srgbClr val="00B0F0"/>
                    </a:solidFill>
                  </a:tcPr>
                </a:tc>
                <a:tc>
                  <a:txBody>
                    <a:bodyPr/>
                    <a:lstStyle/>
                    <a:p>
                      <a:r>
                        <a:rPr lang="en-US" sz="1000"/>
                        <a:t>0</a:t>
                      </a:r>
                    </a:p>
                  </a:txBody>
                  <a:tcPr marL="91416" marR="91416" marT="45708" marB="45708">
                    <a:solidFill>
                      <a:srgbClr val="00B0F0"/>
                    </a:solidFill>
                  </a:tcPr>
                </a:tc>
                <a:tc>
                  <a:txBody>
                    <a:bodyPr/>
                    <a:lstStyle/>
                    <a:p>
                      <a:r>
                        <a:rPr lang="en-US" sz="1000"/>
                        <a:t>0</a:t>
                      </a:r>
                    </a:p>
                  </a:txBody>
                  <a:tcPr marL="91416" marR="91416" marT="45708" marB="45708">
                    <a:solidFill>
                      <a:srgbClr val="00B0F0"/>
                    </a:solidFill>
                  </a:tcPr>
                </a:tc>
                <a:tc>
                  <a:txBody>
                    <a:bodyPr/>
                    <a:lstStyle/>
                    <a:p>
                      <a:r>
                        <a:rPr lang="en-US" sz="1000"/>
                        <a:t>0</a:t>
                      </a:r>
                    </a:p>
                  </a:txBody>
                  <a:tcPr marL="91416" marR="91416" marT="45708" marB="45708">
                    <a:solidFill>
                      <a:srgbClr val="00B0F0"/>
                    </a:solidFill>
                  </a:tcPr>
                </a:tc>
                <a:extLst>
                  <a:ext uri="{0D108BD9-81ED-4DB2-BD59-A6C34878D82A}">
                    <a16:rowId xmlns:a16="http://schemas.microsoft.com/office/drawing/2014/main" val="67757042"/>
                  </a:ext>
                </a:extLst>
              </a:tr>
            </a:tbl>
          </a:graphicData>
        </a:graphic>
      </p:graphicFrame>
      <p:sp>
        <p:nvSpPr>
          <p:cNvPr id="7" name="TextBox 6">
            <a:extLst>
              <a:ext uri="{FF2B5EF4-FFF2-40B4-BE49-F238E27FC236}">
                <a16:creationId xmlns:a16="http://schemas.microsoft.com/office/drawing/2014/main" id="{3D03703D-E712-5C8D-BD61-099E2EE01294}"/>
              </a:ext>
            </a:extLst>
          </p:cNvPr>
          <p:cNvSpPr txBox="1"/>
          <p:nvPr/>
        </p:nvSpPr>
        <p:spPr>
          <a:xfrm>
            <a:off x="541882" y="1628369"/>
            <a:ext cx="3406342" cy="369236"/>
          </a:xfrm>
          <a:prstGeom prst="rect">
            <a:avLst/>
          </a:prstGeom>
          <a:noFill/>
        </p:spPr>
        <p:txBody>
          <a:bodyPr wrap="square" rtlCol="0">
            <a:spAutoFit/>
          </a:bodyPr>
          <a:lstStyle/>
          <a:p>
            <a:r>
              <a:rPr lang="en-US">
                <a:latin typeface="Courier" pitchFamily="2" charset="0"/>
              </a:rPr>
              <a:t>…-</a:t>
            </a:r>
            <a:r>
              <a:rPr lang="en-US" err="1">
                <a:solidFill>
                  <a:srgbClr val="FFC000"/>
                </a:solidFill>
                <a:latin typeface="Courier" pitchFamily="2" charset="0"/>
              </a:rPr>
              <a:t>dSer</a:t>
            </a:r>
            <a:r>
              <a:rPr lang="en-US">
                <a:latin typeface="Courier" pitchFamily="2" charset="0"/>
              </a:rPr>
              <a:t>-</a:t>
            </a:r>
            <a:r>
              <a:rPr lang="en-US" err="1">
                <a:solidFill>
                  <a:srgbClr val="00B050"/>
                </a:solidFill>
                <a:latin typeface="Courier" pitchFamily="2" charset="0"/>
              </a:rPr>
              <a:t>dTrp</a:t>
            </a:r>
            <a:r>
              <a:rPr lang="en-US">
                <a:latin typeface="Courier" pitchFamily="2" charset="0"/>
              </a:rPr>
              <a:t>-</a:t>
            </a:r>
            <a:r>
              <a:rPr lang="en-US" err="1">
                <a:solidFill>
                  <a:srgbClr val="00B0F0"/>
                </a:solidFill>
                <a:latin typeface="Courier" pitchFamily="2" charset="0"/>
              </a:rPr>
              <a:t>dCys</a:t>
            </a:r>
            <a:r>
              <a:rPr lang="en-US">
                <a:latin typeface="Courier" pitchFamily="2" charset="0"/>
              </a:rPr>
              <a:t>-…</a:t>
            </a:r>
          </a:p>
        </p:txBody>
      </p:sp>
      <p:sp>
        <p:nvSpPr>
          <p:cNvPr id="8" name="TextBox 7">
            <a:extLst>
              <a:ext uri="{FF2B5EF4-FFF2-40B4-BE49-F238E27FC236}">
                <a16:creationId xmlns:a16="http://schemas.microsoft.com/office/drawing/2014/main" id="{4712FA8B-30D8-03D3-0C78-91F447A71697}"/>
              </a:ext>
            </a:extLst>
          </p:cNvPr>
          <p:cNvSpPr txBox="1"/>
          <p:nvPr/>
        </p:nvSpPr>
        <p:spPr>
          <a:xfrm>
            <a:off x="640080" y="1293982"/>
            <a:ext cx="6413500" cy="369332"/>
          </a:xfrm>
          <a:prstGeom prst="rect">
            <a:avLst/>
          </a:prstGeom>
          <a:noFill/>
        </p:spPr>
        <p:txBody>
          <a:bodyPr wrap="square">
            <a:spAutoFit/>
          </a:bodyPr>
          <a:lstStyle/>
          <a:p>
            <a:r>
              <a:rPr lang="en-US" b="1"/>
              <a:t>One Hot Encodings</a:t>
            </a:r>
          </a:p>
        </p:txBody>
      </p:sp>
      <p:pic>
        <p:nvPicPr>
          <p:cNvPr id="9" name="Picture 8">
            <a:extLst>
              <a:ext uri="{FF2B5EF4-FFF2-40B4-BE49-F238E27FC236}">
                <a16:creationId xmlns:a16="http://schemas.microsoft.com/office/drawing/2014/main" id="{FB935545-60BF-D1AD-4A33-737A1A452464}"/>
              </a:ext>
            </a:extLst>
          </p:cNvPr>
          <p:cNvPicPr>
            <a:picLocks noChangeAspect="1"/>
          </p:cNvPicPr>
          <p:nvPr/>
        </p:nvPicPr>
        <p:blipFill>
          <a:blip r:embed="rId4"/>
          <a:stretch>
            <a:fillRect/>
          </a:stretch>
        </p:blipFill>
        <p:spPr>
          <a:xfrm>
            <a:off x="5091332" y="1607422"/>
            <a:ext cx="2156633" cy="1639870"/>
          </a:xfrm>
          <a:prstGeom prst="rect">
            <a:avLst/>
          </a:prstGeom>
        </p:spPr>
      </p:pic>
      <p:sp>
        <p:nvSpPr>
          <p:cNvPr id="10" name="TextBox 9">
            <a:extLst>
              <a:ext uri="{FF2B5EF4-FFF2-40B4-BE49-F238E27FC236}">
                <a16:creationId xmlns:a16="http://schemas.microsoft.com/office/drawing/2014/main" id="{C82F356B-E7B7-C539-B86C-F165A5B29855}"/>
              </a:ext>
            </a:extLst>
          </p:cNvPr>
          <p:cNvSpPr txBox="1"/>
          <p:nvPr/>
        </p:nvSpPr>
        <p:spPr>
          <a:xfrm>
            <a:off x="5037028" y="1298426"/>
            <a:ext cx="6413500" cy="369332"/>
          </a:xfrm>
          <a:prstGeom prst="rect">
            <a:avLst/>
          </a:prstGeom>
          <a:noFill/>
        </p:spPr>
        <p:txBody>
          <a:bodyPr wrap="square">
            <a:spAutoFit/>
          </a:bodyPr>
          <a:lstStyle/>
          <a:p>
            <a:r>
              <a:rPr lang="en-US" b="1"/>
              <a:t>Topological Fingerprints</a:t>
            </a:r>
          </a:p>
        </p:txBody>
      </p:sp>
      <p:sp>
        <p:nvSpPr>
          <p:cNvPr id="16" name="TextBox 15">
            <a:extLst>
              <a:ext uri="{FF2B5EF4-FFF2-40B4-BE49-F238E27FC236}">
                <a16:creationId xmlns:a16="http://schemas.microsoft.com/office/drawing/2014/main" id="{DD445044-706B-BBB3-D3B9-678224D1432A}"/>
              </a:ext>
            </a:extLst>
          </p:cNvPr>
          <p:cNvSpPr txBox="1"/>
          <p:nvPr/>
        </p:nvSpPr>
        <p:spPr>
          <a:xfrm>
            <a:off x="640080" y="2576206"/>
            <a:ext cx="2513428" cy="369332"/>
          </a:xfrm>
          <a:prstGeom prst="rect">
            <a:avLst/>
          </a:prstGeom>
          <a:noFill/>
        </p:spPr>
        <p:txBody>
          <a:bodyPr wrap="square">
            <a:spAutoFit/>
          </a:bodyPr>
          <a:lstStyle/>
          <a:p>
            <a:r>
              <a:rPr lang="en-US" b="1"/>
              <a:t>Property Encodings</a:t>
            </a:r>
          </a:p>
        </p:txBody>
      </p:sp>
      <p:grpSp>
        <p:nvGrpSpPr>
          <p:cNvPr id="17" name="Group 16">
            <a:extLst>
              <a:ext uri="{FF2B5EF4-FFF2-40B4-BE49-F238E27FC236}">
                <a16:creationId xmlns:a16="http://schemas.microsoft.com/office/drawing/2014/main" id="{A9C3D12C-5AD6-B03B-7506-6D138FBBA8CB}"/>
              </a:ext>
            </a:extLst>
          </p:cNvPr>
          <p:cNvGrpSpPr/>
          <p:nvPr/>
        </p:nvGrpSpPr>
        <p:grpSpPr>
          <a:xfrm>
            <a:off x="984338" y="2945538"/>
            <a:ext cx="1584357" cy="1264823"/>
            <a:chOff x="9116839" y="1463332"/>
            <a:chExt cx="2313647" cy="1847029"/>
          </a:xfrm>
        </p:grpSpPr>
        <p:pic>
          <p:nvPicPr>
            <p:cNvPr id="18" name="Picture 17">
              <a:extLst>
                <a:ext uri="{FF2B5EF4-FFF2-40B4-BE49-F238E27FC236}">
                  <a16:creationId xmlns:a16="http://schemas.microsoft.com/office/drawing/2014/main" id="{91D4A161-F34B-FC3D-024F-70BF6F9D02E5}"/>
                </a:ext>
              </a:extLst>
            </p:cNvPr>
            <p:cNvPicPr>
              <a:picLocks noChangeAspect="1"/>
            </p:cNvPicPr>
            <p:nvPr/>
          </p:nvPicPr>
          <p:blipFill>
            <a:blip r:embed="rId5"/>
            <a:stretch>
              <a:fillRect/>
            </a:stretch>
          </p:blipFill>
          <p:spPr>
            <a:xfrm>
              <a:off x="9116839" y="1463332"/>
              <a:ext cx="2313647" cy="1847029"/>
            </a:xfrm>
            <a:prstGeom prst="rect">
              <a:avLst/>
            </a:prstGeom>
          </p:spPr>
        </p:pic>
        <p:sp>
          <p:nvSpPr>
            <p:cNvPr id="19" name="Oval 18">
              <a:extLst>
                <a:ext uri="{FF2B5EF4-FFF2-40B4-BE49-F238E27FC236}">
                  <a16:creationId xmlns:a16="http://schemas.microsoft.com/office/drawing/2014/main" id="{66BFF37F-4E7F-FAB5-4A17-BC4F10DEF50A}"/>
                </a:ext>
              </a:extLst>
            </p:cNvPr>
            <p:cNvSpPr/>
            <p:nvPr/>
          </p:nvSpPr>
          <p:spPr>
            <a:xfrm>
              <a:off x="9207374" y="1520982"/>
              <a:ext cx="334978" cy="34403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Arial" panose="020B0604020202020204" pitchFamily="34" charset="0"/>
                <a:cs typeface="Arial" panose="020B0604020202020204" pitchFamily="34" charset="0"/>
              </a:endParaRPr>
            </a:p>
          </p:txBody>
        </p:sp>
      </p:grpSp>
      <p:sp>
        <p:nvSpPr>
          <p:cNvPr id="23" name="Title 2">
            <a:extLst>
              <a:ext uri="{FF2B5EF4-FFF2-40B4-BE49-F238E27FC236}">
                <a16:creationId xmlns:a16="http://schemas.microsoft.com/office/drawing/2014/main" id="{2B53AE21-730A-367A-BEB4-CD325CA0889F}"/>
              </a:ext>
            </a:extLst>
          </p:cNvPr>
          <p:cNvSpPr>
            <a:spLocks noGrp="1"/>
          </p:cNvSpPr>
          <p:nvPr>
            <p:ph type="title"/>
          </p:nvPr>
        </p:nvSpPr>
        <p:spPr>
          <a:xfrm>
            <a:off x="12931" y="9444"/>
            <a:ext cx="12222018" cy="886158"/>
          </a:xfrm>
        </p:spPr>
        <p:txBody>
          <a:bodyPr>
            <a:normAutofit fontScale="90000"/>
          </a:bodyPr>
          <a:lstStyle/>
          <a:p>
            <a:r>
              <a:rPr lang="en-US" dirty="0"/>
              <a:t>Peptide Featurizations Help Us </a:t>
            </a:r>
            <a:r>
              <a:rPr lang="en-US" dirty="0">
                <a:solidFill>
                  <a:schemeClr val="tx1"/>
                </a:solidFill>
              </a:rPr>
              <a:t>Better</a:t>
            </a:r>
            <a:r>
              <a:rPr lang="en-US" dirty="0"/>
              <a:t> Understand &amp; Predict Structure-Activity Relationships</a:t>
            </a:r>
          </a:p>
        </p:txBody>
      </p:sp>
      <p:sp>
        <p:nvSpPr>
          <p:cNvPr id="3" name="Footer Placeholder 21">
            <a:extLst>
              <a:ext uri="{FF2B5EF4-FFF2-40B4-BE49-F238E27FC236}">
                <a16:creationId xmlns:a16="http://schemas.microsoft.com/office/drawing/2014/main" id="{5DBC79E4-66A6-3A8A-F50B-585BF0D4A649}"/>
              </a:ext>
            </a:extLst>
          </p:cNvPr>
          <p:cNvSpPr>
            <a:spLocks noGrp="1"/>
          </p:cNvSpPr>
          <p:nvPr>
            <p:ph type="ftr" sz="quarter" idx="3"/>
          </p:nvPr>
        </p:nvSpPr>
        <p:spPr>
          <a:xfrm>
            <a:off x="640080" y="6356350"/>
            <a:ext cx="4135120" cy="365125"/>
          </a:xfrm>
        </p:spPr>
        <p:txBody>
          <a:bodyPr/>
          <a:lstStyle/>
          <a:p>
            <a:r>
              <a:rPr lang="en-US"/>
              <a:t>PARABILIS - MAKING THE NEXT GENERATION OF MEDICINES</a:t>
            </a:r>
          </a:p>
        </p:txBody>
      </p:sp>
    </p:spTree>
    <p:extLst>
      <p:ext uri="{BB962C8B-B14F-4D97-AF65-F5344CB8AC3E}">
        <p14:creationId xmlns:p14="http://schemas.microsoft.com/office/powerpoint/2010/main" val="30969926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0C741A-BF91-9A56-90D7-37FAFBE34685}"/>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16CB6352-3131-5853-9E85-56D9200CD358}"/>
              </a:ext>
            </a:extLst>
          </p:cNvPr>
          <p:cNvPicPr>
            <a:picLocks noChangeAspect="1"/>
          </p:cNvPicPr>
          <p:nvPr/>
        </p:nvPicPr>
        <p:blipFill>
          <a:blip r:embed="rId2"/>
          <a:stretch>
            <a:fillRect/>
          </a:stretch>
        </p:blipFill>
        <p:spPr>
          <a:xfrm>
            <a:off x="163999" y="4210667"/>
            <a:ext cx="5638277" cy="1811392"/>
          </a:xfrm>
          <a:prstGeom prst="rect">
            <a:avLst/>
          </a:prstGeom>
        </p:spPr>
      </p:pic>
      <p:pic>
        <p:nvPicPr>
          <p:cNvPr id="14" name="Picture 13">
            <a:extLst>
              <a:ext uri="{FF2B5EF4-FFF2-40B4-BE49-F238E27FC236}">
                <a16:creationId xmlns:a16="http://schemas.microsoft.com/office/drawing/2014/main" id="{DD1103B3-FACE-4820-222A-E15F41E16080}"/>
              </a:ext>
            </a:extLst>
          </p:cNvPr>
          <p:cNvPicPr>
            <a:picLocks noChangeAspect="1"/>
          </p:cNvPicPr>
          <p:nvPr/>
        </p:nvPicPr>
        <p:blipFill>
          <a:blip r:embed="rId3"/>
          <a:stretch>
            <a:fillRect/>
          </a:stretch>
        </p:blipFill>
        <p:spPr>
          <a:xfrm>
            <a:off x="5145934" y="5528096"/>
            <a:ext cx="1312684" cy="1203294"/>
          </a:xfrm>
          <a:prstGeom prst="rect">
            <a:avLst/>
          </a:prstGeom>
        </p:spPr>
      </p:pic>
      <p:sp>
        <p:nvSpPr>
          <p:cNvPr id="5" name="Slide Number Placeholder 4">
            <a:extLst>
              <a:ext uri="{FF2B5EF4-FFF2-40B4-BE49-F238E27FC236}">
                <a16:creationId xmlns:a16="http://schemas.microsoft.com/office/drawing/2014/main" id="{E39FA22D-82FE-2BF4-5503-490BF6F52D2F}"/>
              </a:ext>
            </a:extLst>
          </p:cNvPr>
          <p:cNvSpPr>
            <a:spLocks noGrp="1"/>
          </p:cNvSpPr>
          <p:nvPr>
            <p:ph type="sldNum" sz="quarter" idx="4"/>
          </p:nvPr>
        </p:nvSpPr>
        <p:spPr/>
        <p:txBody>
          <a:bodyPr/>
          <a:lstStyle/>
          <a:p>
            <a:fld id="{4EB18272-EACE-1E49-9A3E-A8ED852E9F04}" type="slidenum">
              <a:rPr lang="en-US" smtClean="0"/>
              <a:pPr/>
              <a:t>19</a:t>
            </a:fld>
            <a:endParaRPr lang="en-US"/>
          </a:p>
        </p:txBody>
      </p:sp>
      <p:graphicFrame>
        <p:nvGraphicFramePr>
          <p:cNvPr id="6" name="Table 4">
            <a:extLst>
              <a:ext uri="{FF2B5EF4-FFF2-40B4-BE49-F238E27FC236}">
                <a16:creationId xmlns:a16="http://schemas.microsoft.com/office/drawing/2014/main" id="{6C074EA4-E97F-F9A4-8EE7-DDD2C0F2BCE1}"/>
              </a:ext>
            </a:extLst>
          </p:cNvPr>
          <p:cNvGraphicFramePr>
            <a:graphicFrameLocks/>
          </p:cNvGraphicFramePr>
          <p:nvPr/>
        </p:nvGraphicFramePr>
        <p:xfrm>
          <a:off x="594209" y="2176654"/>
          <a:ext cx="2938910" cy="243816"/>
        </p:xfrm>
        <a:graphic>
          <a:graphicData uri="http://schemas.openxmlformats.org/drawingml/2006/table">
            <a:tbl>
              <a:tblPr firstRow="1" bandRow="1">
                <a:tableStyleId>{5C22544A-7EE6-4342-B048-85BDC9FD1C3A}</a:tableStyleId>
              </a:tblPr>
              <a:tblGrid>
                <a:gridCol w="226070">
                  <a:extLst>
                    <a:ext uri="{9D8B030D-6E8A-4147-A177-3AD203B41FA5}">
                      <a16:colId xmlns:a16="http://schemas.microsoft.com/office/drawing/2014/main" val="2984635316"/>
                    </a:ext>
                  </a:extLst>
                </a:gridCol>
                <a:gridCol w="226070">
                  <a:extLst>
                    <a:ext uri="{9D8B030D-6E8A-4147-A177-3AD203B41FA5}">
                      <a16:colId xmlns:a16="http://schemas.microsoft.com/office/drawing/2014/main" val="855851462"/>
                    </a:ext>
                  </a:extLst>
                </a:gridCol>
                <a:gridCol w="226070">
                  <a:extLst>
                    <a:ext uri="{9D8B030D-6E8A-4147-A177-3AD203B41FA5}">
                      <a16:colId xmlns:a16="http://schemas.microsoft.com/office/drawing/2014/main" val="4061342582"/>
                    </a:ext>
                  </a:extLst>
                </a:gridCol>
                <a:gridCol w="226070">
                  <a:extLst>
                    <a:ext uri="{9D8B030D-6E8A-4147-A177-3AD203B41FA5}">
                      <a16:colId xmlns:a16="http://schemas.microsoft.com/office/drawing/2014/main" val="3683251483"/>
                    </a:ext>
                  </a:extLst>
                </a:gridCol>
                <a:gridCol w="226070">
                  <a:extLst>
                    <a:ext uri="{9D8B030D-6E8A-4147-A177-3AD203B41FA5}">
                      <a16:colId xmlns:a16="http://schemas.microsoft.com/office/drawing/2014/main" val="841869812"/>
                    </a:ext>
                  </a:extLst>
                </a:gridCol>
                <a:gridCol w="226070">
                  <a:extLst>
                    <a:ext uri="{9D8B030D-6E8A-4147-A177-3AD203B41FA5}">
                      <a16:colId xmlns:a16="http://schemas.microsoft.com/office/drawing/2014/main" val="275587796"/>
                    </a:ext>
                  </a:extLst>
                </a:gridCol>
                <a:gridCol w="226070">
                  <a:extLst>
                    <a:ext uri="{9D8B030D-6E8A-4147-A177-3AD203B41FA5}">
                      <a16:colId xmlns:a16="http://schemas.microsoft.com/office/drawing/2014/main" val="3671943688"/>
                    </a:ext>
                  </a:extLst>
                </a:gridCol>
                <a:gridCol w="226070">
                  <a:extLst>
                    <a:ext uri="{9D8B030D-6E8A-4147-A177-3AD203B41FA5}">
                      <a16:colId xmlns:a16="http://schemas.microsoft.com/office/drawing/2014/main" val="1809973974"/>
                    </a:ext>
                  </a:extLst>
                </a:gridCol>
                <a:gridCol w="226070">
                  <a:extLst>
                    <a:ext uri="{9D8B030D-6E8A-4147-A177-3AD203B41FA5}">
                      <a16:colId xmlns:a16="http://schemas.microsoft.com/office/drawing/2014/main" val="2467040180"/>
                    </a:ext>
                  </a:extLst>
                </a:gridCol>
                <a:gridCol w="226070">
                  <a:extLst>
                    <a:ext uri="{9D8B030D-6E8A-4147-A177-3AD203B41FA5}">
                      <a16:colId xmlns:a16="http://schemas.microsoft.com/office/drawing/2014/main" val="3337654837"/>
                    </a:ext>
                  </a:extLst>
                </a:gridCol>
                <a:gridCol w="226070">
                  <a:extLst>
                    <a:ext uri="{9D8B030D-6E8A-4147-A177-3AD203B41FA5}">
                      <a16:colId xmlns:a16="http://schemas.microsoft.com/office/drawing/2014/main" val="1402313122"/>
                    </a:ext>
                  </a:extLst>
                </a:gridCol>
                <a:gridCol w="226070">
                  <a:extLst>
                    <a:ext uri="{9D8B030D-6E8A-4147-A177-3AD203B41FA5}">
                      <a16:colId xmlns:a16="http://schemas.microsoft.com/office/drawing/2014/main" val="3458445375"/>
                    </a:ext>
                  </a:extLst>
                </a:gridCol>
                <a:gridCol w="226070">
                  <a:extLst>
                    <a:ext uri="{9D8B030D-6E8A-4147-A177-3AD203B41FA5}">
                      <a16:colId xmlns:a16="http://schemas.microsoft.com/office/drawing/2014/main" val="3612852687"/>
                    </a:ext>
                  </a:extLst>
                </a:gridCol>
              </a:tblGrid>
              <a:tr h="0">
                <a:tc>
                  <a:txBody>
                    <a:bodyPr/>
                    <a:lstStyle/>
                    <a:p>
                      <a:r>
                        <a:rPr lang="en-US" sz="1000"/>
                        <a:t>0</a:t>
                      </a:r>
                    </a:p>
                  </a:txBody>
                  <a:tcPr marL="91416" marR="91416" marT="45708" marB="45708">
                    <a:solidFill>
                      <a:srgbClr val="FFC000"/>
                    </a:solidFill>
                  </a:tcPr>
                </a:tc>
                <a:tc>
                  <a:txBody>
                    <a:bodyPr/>
                    <a:lstStyle/>
                    <a:p>
                      <a:r>
                        <a:rPr lang="en-US" sz="1000"/>
                        <a:t>0</a:t>
                      </a:r>
                    </a:p>
                  </a:txBody>
                  <a:tcPr marL="91416" marR="91416" marT="45708" marB="45708">
                    <a:solidFill>
                      <a:srgbClr val="FFC000"/>
                    </a:solidFill>
                  </a:tcPr>
                </a:tc>
                <a:tc>
                  <a:txBody>
                    <a:bodyPr/>
                    <a:lstStyle/>
                    <a:p>
                      <a:r>
                        <a:rPr lang="en-US" sz="1000"/>
                        <a:t>1</a:t>
                      </a:r>
                    </a:p>
                  </a:txBody>
                  <a:tcPr marL="91416" marR="91416" marT="45708" marB="45708">
                    <a:solidFill>
                      <a:srgbClr val="FFC000"/>
                    </a:solidFill>
                  </a:tcPr>
                </a:tc>
                <a:tc>
                  <a:txBody>
                    <a:bodyPr/>
                    <a:lstStyle/>
                    <a:p>
                      <a:r>
                        <a:rPr lang="en-US" sz="1000"/>
                        <a:t>0</a:t>
                      </a:r>
                    </a:p>
                  </a:txBody>
                  <a:tcPr marL="91416" marR="91416" marT="45708" marB="45708">
                    <a:solidFill>
                      <a:srgbClr val="00B050"/>
                    </a:solidFill>
                  </a:tcPr>
                </a:tc>
                <a:tc>
                  <a:txBody>
                    <a:bodyPr/>
                    <a:lstStyle/>
                    <a:p>
                      <a:r>
                        <a:rPr lang="en-US" sz="1000"/>
                        <a:t>0</a:t>
                      </a:r>
                    </a:p>
                  </a:txBody>
                  <a:tcPr marL="91416" marR="91416" marT="45708" marB="45708">
                    <a:solidFill>
                      <a:srgbClr val="00B050"/>
                    </a:solidFill>
                  </a:tcPr>
                </a:tc>
                <a:tc>
                  <a:txBody>
                    <a:bodyPr/>
                    <a:lstStyle/>
                    <a:p>
                      <a:r>
                        <a:rPr lang="en-US" sz="1000"/>
                        <a:t>1</a:t>
                      </a:r>
                    </a:p>
                  </a:txBody>
                  <a:tcPr marL="91416" marR="91416" marT="45708" marB="45708">
                    <a:solidFill>
                      <a:srgbClr val="00B050"/>
                    </a:solidFill>
                  </a:tcPr>
                </a:tc>
                <a:tc>
                  <a:txBody>
                    <a:bodyPr/>
                    <a:lstStyle/>
                    <a:p>
                      <a:r>
                        <a:rPr lang="en-US" sz="1000"/>
                        <a:t>0</a:t>
                      </a:r>
                    </a:p>
                  </a:txBody>
                  <a:tcPr marL="91416" marR="91416" marT="45708" marB="45708">
                    <a:solidFill>
                      <a:srgbClr val="00B050"/>
                    </a:solidFill>
                  </a:tcPr>
                </a:tc>
                <a:tc>
                  <a:txBody>
                    <a:bodyPr/>
                    <a:lstStyle/>
                    <a:p>
                      <a:r>
                        <a:rPr lang="en-US" sz="1000"/>
                        <a:t>0</a:t>
                      </a:r>
                    </a:p>
                  </a:txBody>
                  <a:tcPr marL="91416" marR="91416" marT="45708" marB="45708">
                    <a:solidFill>
                      <a:srgbClr val="00B050"/>
                    </a:solidFill>
                  </a:tcPr>
                </a:tc>
                <a:tc>
                  <a:txBody>
                    <a:bodyPr/>
                    <a:lstStyle/>
                    <a:p>
                      <a:r>
                        <a:rPr lang="en-US" sz="1000"/>
                        <a:t>0</a:t>
                      </a:r>
                    </a:p>
                  </a:txBody>
                  <a:tcPr marL="91416" marR="91416" marT="45708" marB="45708">
                    <a:solidFill>
                      <a:srgbClr val="00B0F0"/>
                    </a:solidFill>
                  </a:tcPr>
                </a:tc>
                <a:tc>
                  <a:txBody>
                    <a:bodyPr/>
                    <a:lstStyle/>
                    <a:p>
                      <a:r>
                        <a:rPr lang="en-US" sz="1000"/>
                        <a:t>1</a:t>
                      </a:r>
                    </a:p>
                  </a:txBody>
                  <a:tcPr marL="91416" marR="91416" marT="45708" marB="45708">
                    <a:solidFill>
                      <a:srgbClr val="00B0F0"/>
                    </a:solidFill>
                  </a:tcPr>
                </a:tc>
                <a:tc>
                  <a:txBody>
                    <a:bodyPr/>
                    <a:lstStyle/>
                    <a:p>
                      <a:r>
                        <a:rPr lang="en-US" sz="1000"/>
                        <a:t>0</a:t>
                      </a:r>
                    </a:p>
                  </a:txBody>
                  <a:tcPr marL="91416" marR="91416" marT="45708" marB="45708">
                    <a:solidFill>
                      <a:srgbClr val="00B0F0"/>
                    </a:solidFill>
                  </a:tcPr>
                </a:tc>
                <a:tc>
                  <a:txBody>
                    <a:bodyPr/>
                    <a:lstStyle/>
                    <a:p>
                      <a:r>
                        <a:rPr lang="en-US" sz="1000"/>
                        <a:t>0</a:t>
                      </a:r>
                    </a:p>
                  </a:txBody>
                  <a:tcPr marL="91416" marR="91416" marT="45708" marB="45708">
                    <a:solidFill>
                      <a:srgbClr val="00B0F0"/>
                    </a:solidFill>
                  </a:tcPr>
                </a:tc>
                <a:tc>
                  <a:txBody>
                    <a:bodyPr/>
                    <a:lstStyle/>
                    <a:p>
                      <a:r>
                        <a:rPr lang="en-US" sz="1000"/>
                        <a:t>0</a:t>
                      </a:r>
                    </a:p>
                  </a:txBody>
                  <a:tcPr marL="91416" marR="91416" marT="45708" marB="45708">
                    <a:solidFill>
                      <a:srgbClr val="00B0F0"/>
                    </a:solidFill>
                  </a:tcPr>
                </a:tc>
                <a:extLst>
                  <a:ext uri="{0D108BD9-81ED-4DB2-BD59-A6C34878D82A}">
                    <a16:rowId xmlns:a16="http://schemas.microsoft.com/office/drawing/2014/main" val="67757042"/>
                  </a:ext>
                </a:extLst>
              </a:tr>
            </a:tbl>
          </a:graphicData>
        </a:graphic>
      </p:graphicFrame>
      <p:sp>
        <p:nvSpPr>
          <p:cNvPr id="7" name="TextBox 6">
            <a:extLst>
              <a:ext uri="{FF2B5EF4-FFF2-40B4-BE49-F238E27FC236}">
                <a16:creationId xmlns:a16="http://schemas.microsoft.com/office/drawing/2014/main" id="{235C8422-FDB9-F17E-B7E2-5B0EA4627849}"/>
              </a:ext>
            </a:extLst>
          </p:cNvPr>
          <p:cNvSpPr txBox="1"/>
          <p:nvPr/>
        </p:nvSpPr>
        <p:spPr>
          <a:xfrm>
            <a:off x="541882" y="1628369"/>
            <a:ext cx="3406342" cy="369236"/>
          </a:xfrm>
          <a:prstGeom prst="rect">
            <a:avLst/>
          </a:prstGeom>
          <a:noFill/>
        </p:spPr>
        <p:txBody>
          <a:bodyPr wrap="square" rtlCol="0">
            <a:spAutoFit/>
          </a:bodyPr>
          <a:lstStyle/>
          <a:p>
            <a:r>
              <a:rPr lang="en-US">
                <a:latin typeface="Courier" pitchFamily="2" charset="0"/>
              </a:rPr>
              <a:t>…-</a:t>
            </a:r>
            <a:r>
              <a:rPr lang="en-US" err="1">
                <a:solidFill>
                  <a:srgbClr val="FFC000"/>
                </a:solidFill>
                <a:latin typeface="Courier" pitchFamily="2" charset="0"/>
              </a:rPr>
              <a:t>dSer</a:t>
            </a:r>
            <a:r>
              <a:rPr lang="en-US">
                <a:latin typeface="Courier" pitchFamily="2" charset="0"/>
              </a:rPr>
              <a:t>-</a:t>
            </a:r>
            <a:r>
              <a:rPr lang="en-US" err="1">
                <a:solidFill>
                  <a:srgbClr val="00B050"/>
                </a:solidFill>
                <a:latin typeface="Courier" pitchFamily="2" charset="0"/>
              </a:rPr>
              <a:t>dTrp</a:t>
            </a:r>
            <a:r>
              <a:rPr lang="en-US">
                <a:latin typeface="Courier" pitchFamily="2" charset="0"/>
              </a:rPr>
              <a:t>-</a:t>
            </a:r>
            <a:r>
              <a:rPr lang="en-US" err="1">
                <a:solidFill>
                  <a:srgbClr val="00B0F0"/>
                </a:solidFill>
                <a:latin typeface="Courier" pitchFamily="2" charset="0"/>
              </a:rPr>
              <a:t>dCys</a:t>
            </a:r>
            <a:r>
              <a:rPr lang="en-US">
                <a:latin typeface="Courier" pitchFamily="2" charset="0"/>
              </a:rPr>
              <a:t>-…</a:t>
            </a:r>
          </a:p>
        </p:txBody>
      </p:sp>
      <p:sp>
        <p:nvSpPr>
          <p:cNvPr id="8" name="TextBox 7">
            <a:extLst>
              <a:ext uri="{FF2B5EF4-FFF2-40B4-BE49-F238E27FC236}">
                <a16:creationId xmlns:a16="http://schemas.microsoft.com/office/drawing/2014/main" id="{4EC90B67-9848-4544-0010-89E977F99DDD}"/>
              </a:ext>
            </a:extLst>
          </p:cNvPr>
          <p:cNvSpPr txBox="1"/>
          <p:nvPr/>
        </p:nvSpPr>
        <p:spPr>
          <a:xfrm>
            <a:off x="640080" y="1293982"/>
            <a:ext cx="6413500" cy="369332"/>
          </a:xfrm>
          <a:prstGeom prst="rect">
            <a:avLst/>
          </a:prstGeom>
          <a:noFill/>
        </p:spPr>
        <p:txBody>
          <a:bodyPr wrap="square">
            <a:spAutoFit/>
          </a:bodyPr>
          <a:lstStyle/>
          <a:p>
            <a:r>
              <a:rPr lang="en-US" b="1"/>
              <a:t>One Hot Encodings</a:t>
            </a:r>
          </a:p>
        </p:txBody>
      </p:sp>
      <p:pic>
        <p:nvPicPr>
          <p:cNvPr id="9" name="Picture 8">
            <a:extLst>
              <a:ext uri="{FF2B5EF4-FFF2-40B4-BE49-F238E27FC236}">
                <a16:creationId xmlns:a16="http://schemas.microsoft.com/office/drawing/2014/main" id="{A4E89A4B-4A5D-6BC3-51F8-E71053D1DE1D}"/>
              </a:ext>
            </a:extLst>
          </p:cNvPr>
          <p:cNvPicPr>
            <a:picLocks noChangeAspect="1"/>
          </p:cNvPicPr>
          <p:nvPr/>
        </p:nvPicPr>
        <p:blipFill>
          <a:blip r:embed="rId4"/>
          <a:stretch>
            <a:fillRect/>
          </a:stretch>
        </p:blipFill>
        <p:spPr>
          <a:xfrm>
            <a:off x="5091332" y="1607422"/>
            <a:ext cx="2156633" cy="1639870"/>
          </a:xfrm>
          <a:prstGeom prst="rect">
            <a:avLst/>
          </a:prstGeom>
        </p:spPr>
      </p:pic>
      <p:sp>
        <p:nvSpPr>
          <p:cNvPr id="10" name="TextBox 9">
            <a:extLst>
              <a:ext uri="{FF2B5EF4-FFF2-40B4-BE49-F238E27FC236}">
                <a16:creationId xmlns:a16="http://schemas.microsoft.com/office/drawing/2014/main" id="{B8812B1B-DA14-B135-E5FC-84E508ABD4EC}"/>
              </a:ext>
            </a:extLst>
          </p:cNvPr>
          <p:cNvSpPr txBox="1"/>
          <p:nvPr/>
        </p:nvSpPr>
        <p:spPr>
          <a:xfrm>
            <a:off x="5037028" y="1298426"/>
            <a:ext cx="6413500" cy="369332"/>
          </a:xfrm>
          <a:prstGeom prst="rect">
            <a:avLst/>
          </a:prstGeom>
          <a:noFill/>
        </p:spPr>
        <p:txBody>
          <a:bodyPr wrap="square">
            <a:spAutoFit/>
          </a:bodyPr>
          <a:lstStyle/>
          <a:p>
            <a:r>
              <a:rPr lang="en-US" b="1"/>
              <a:t>Topological Fingerprints</a:t>
            </a:r>
          </a:p>
        </p:txBody>
      </p:sp>
      <p:pic>
        <p:nvPicPr>
          <p:cNvPr id="13" name="Picture 12">
            <a:extLst>
              <a:ext uri="{FF2B5EF4-FFF2-40B4-BE49-F238E27FC236}">
                <a16:creationId xmlns:a16="http://schemas.microsoft.com/office/drawing/2014/main" id="{E6ED4011-CAF6-5557-A4C3-67411A946C57}"/>
              </a:ext>
            </a:extLst>
          </p:cNvPr>
          <p:cNvPicPr>
            <a:picLocks noChangeAspect="1"/>
          </p:cNvPicPr>
          <p:nvPr/>
        </p:nvPicPr>
        <p:blipFill>
          <a:blip r:embed="rId5"/>
          <a:srcRect r="24706"/>
          <a:stretch/>
        </p:blipFill>
        <p:spPr>
          <a:xfrm>
            <a:off x="5992569" y="3408714"/>
            <a:ext cx="6035432" cy="2212837"/>
          </a:xfrm>
          <a:prstGeom prst="rect">
            <a:avLst/>
          </a:prstGeom>
        </p:spPr>
      </p:pic>
      <p:pic>
        <p:nvPicPr>
          <p:cNvPr id="15" name="Picture 14">
            <a:extLst>
              <a:ext uri="{FF2B5EF4-FFF2-40B4-BE49-F238E27FC236}">
                <a16:creationId xmlns:a16="http://schemas.microsoft.com/office/drawing/2014/main" id="{861A4E70-0DFE-D237-7C9E-988F8B32285F}"/>
              </a:ext>
            </a:extLst>
          </p:cNvPr>
          <p:cNvPicPr>
            <a:picLocks noChangeAspect="1"/>
          </p:cNvPicPr>
          <p:nvPr/>
        </p:nvPicPr>
        <p:blipFill>
          <a:blip r:embed="rId6"/>
          <a:stretch>
            <a:fillRect/>
          </a:stretch>
        </p:blipFill>
        <p:spPr>
          <a:xfrm>
            <a:off x="7053580" y="5672964"/>
            <a:ext cx="3553995" cy="528543"/>
          </a:xfrm>
          <a:prstGeom prst="rect">
            <a:avLst/>
          </a:prstGeom>
        </p:spPr>
      </p:pic>
      <p:sp>
        <p:nvSpPr>
          <p:cNvPr id="16" name="TextBox 15">
            <a:extLst>
              <a:ext uri="{FF2B5EF4-FFF2-40B4-BE49-F238E27FC236}">
                <a16:creationId xmlns:a16="http://schemas.microsoft.com/office/drawing/2014/main" id="{D3AE23E1-AAB5-BCFC-2728-4A8579674EBE}"/>
              </a:ext>
            </a:extLst>
          </p:cNvPr>
          <p:cNvSpPr txBox="1"/>
          <p:nvPr/>
        </p:nvSpPr>
        <p:spPr>
          <a:xfrm>
            <a:off x="640080" y="2576206"/>
            <a:ext cx="2513428" cy="369332"/>
          </a:xfrm>
          <a:prstGeom prst="rect">
            <a:avLst/>
          </a:prstGeom>
          <a:noFill/>
        </p:spPr>
        <p:txBody>
          <a:bodyPr wrap="square">
            <a:spAutoFit/>
          </a:bodyPr>
          <a:lstStyle/>
          <a:p>
            <a:r>
              <a:rPr lang="en-US" b="1"/>
              <a:t>Property Encodings</a:t>
            </a:r>
          </a:p>
        </p:txBody>
      </p:sp>
      <p:grpSp>
        <p:nvGrpSpPr>
          <p:cNvPr id="17" name="Group 16">
            <a:extLst>
              <a:ext uri="{FF2B5EF4-FFF2-40B4-BE49-F238E27FC236}">
                <a16:creationId xmlns:a16="http://schemas.microsoft.com/office/drawing/2014/main" id="{16B23024-367C-5966-28A5-F6668855B9ED}"/>
              </a:ext>
            </a:extLst>
          </p:cNvPr>
          <p:cNvGrpSpPr/>
          <p:nvPr/>
        </p:nvGrpSpPr>
        <p:grpSpPr>
          <a:xfrm>
            <a:off x="984338" y="2945538"/>
            <a:ext cx="1584357" cy="1264823"/>
            <a:chOff x="9116839" y="1463332"/>
            <a:chExt cx="2313647" cy="1847029"/>
          </a:xfrm>
        </p:grpSpPr>
        <p:pic>
          <p:nvPicPr>
            <p:cNvPr id="18" name="Picture 17">
              <a:extLst>
                <a:ext uri="{FF2B5EF4-FFF2-40B4-BE49-F238E27FC236}">
                  <a16:creationId xmlns:a16="http://schemas.microsoft.com/office/drawing/2014/main" id="{4AA32987-B0FF-DD6D-9584-5DF6B306943D}"/>
                </a:ext>
              </a:extLst>
            </p:cNvPr>
            <p:cNvPicPr>
              <a:picLocks noChangeAspect="1"/>
            </p:cNvPicPr>
            <p:nvPr/>
          </p:nvPicPr>
          <p:blipFill>
            <a:blip r:embed="rId7"/>
            <a:stretch>
              <a:fillRect/>
            </a:stretch>
          </p:blipFill>
          <p:spPr>
            <a:xfrm>
              <a:off x="9116839" y="1463332"/>
              <a:ext cx="2313647" cy="1847029"/>
            </a:xfrm>
            <a:prstGeom prst="rect">
              <a:avLst/>
            </a:prstGeom>
          </p:spPr>
        </p:pic>
        <p:sp>
          <p:nvSpPr>
            <p:cNvPr id="19" name="Oval 18">
              <a:extLst>
                <a:ext uri="{FF2B5EF4-FFF2-40B4-BE49-F238E27FC236}">
                  <a16:creationId xmlns:a16="http://schemas.microsoft.com/office/drawing/2014/main" id="{354986B3-8253-2850-91E3-12C2F744C63E}"/>
                </a:ext>
              </a:extLst>
            </p:cNvPr>
            <p:cNvSpPr/>
            <p:nvPr/>
          </p:nvSpPr>
          <p:spPr>
            <a:xfrm>
              <a:off x="9207374" y="1520982"/>
              <a:ext cx="334978" cy="34403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Arial" panose="020B0604020202020204" pitchFamily="34" charset="0"/>
                <a:cs typeface="Arial" panose="020B0604020202020204" pitchFamily="34" charset="0"/>
              </a:endParaRPr>
            </a:p>
          </p:txBody>
        </p:sp>
      </p:grpSp>
      <p:sp>
        <p:nvSpPr>
          <p:cNvPr id="23" name="Title 2">
            <a:extLst>
              <a:ext uri="{FF2B5EF4-FFF2-40B4-BE49-F238E27FC236}">
                <a16:creationId xmlns:a16="http://schemas.microsoft.com/office/drawing/2014/main" id="{E517C46B-E4FC-4794-0A02-BF3C6B695DB5}"/>
              </a:ext>
            </a:extLst>
          </p:cNvPr>
          <p:cNvSpPr>
            <a:spLocks noGrp="1"/>
          </p:cNvSpPr>
          <p:nvPr>
            <p:ph type="title"/>
          </p:nvPr>
        </p:nvSpPr>
        <p:spPr>
          <a:xfrm>
            <a:off x="12931" y="9444"/>
            <a:ext cx="12222018" cy="886158"/>
          </a:xfrm>
        </p:spPr>
        <p:txBody>
          <a:bodyPr>
            <a:normAutofit fontScale="90000"/>
          </a:bodyPr>
          <a:lstStyle/>
          <a:p>
            <a:r>
              <a:rPr lang="en-US" dirty="0"/>
              <a:t>Peptide Featurizations Help Us </a:t>
            </a:r>
            <a:r>
              <a:rPr lang="en-US" dirty="0">
                <a:solidFill>
                  <a:schemeClr val="tx1"/>
                </a:solidFill>
              </a:rPr>
              <a:t>Better</a:t>
            </a:r>
            <a:r>
              <a:rPr lang="en-US" dirty="0"/>
              <a:t> Understand &amp; Predict Structure-Activity Relationships</a:t>
            </a:r>
          </a:p>
        </p:txBody>
      </p:sp>
      <p:pic>
        <p:nvPicPr>
          <p:cNvPr id="3" name="Picture 2">
            <a:extLst>
              <a:ext uri="{FF2B5EF4-FFF2-40B4-BE49-F238E27FC236}">
                <a16:creationId xmlns:a16="http://schemas.microsoft.com/office/drawing/2014/main" id="{ACCA2A0B-2ACA-C3B9-94F5-B41CAC4D8761}"/>
              </a:ext>
            </a:extLst>
          </p:cNvPr>
          <p:cNvPicPr>
            <a:picLocks noChangeAspect="1"/>
          </p:cNvPicPr>
          <p:nvPr/>
        </p:nvPicPr>
        <p:blipFill>
          <a:blip r:embed="rId8"/>
          <a:stretch>
            <a:fillRect/>
          </a:stretch>
        </p:blipFill>
        <p:spPr>
          <a:xfrm>
            <a:off x="8243777" y="1216555"/>
            <a:ext cx="2695971" cy="2072528"/>
          </a:xfrm>
          <a:prstGeom prst="rect">
            <a:avLst/>
          </a:prstGeom>
        </p:spPr>
      </p:pic>
      <p:sp>
        <p:nvSpPr>
          <p:cNvPr id="11" name="Footer Placeholder 21">
            <a:extLst>
              <a:ext uri="{FF2B5EF4-FFF2-40B4-BE49-F238E27FC236}">
                <a16:creationId xmlns:a16="http://schemas.microsoft.com/office/drawing/2014/main" id="{460082B5-9717-A20B-CA97-3F562FFEB937}"/>
              </a:ext>
            </a:extLst>
          </p:cNvPr>
          <p:cNvSpPr>
            <a:spLocks noGrp="1"/>
          </p:cNvSpPr>
          <p:nvPr>
            <p:ph type="ftr" sz="quarter" idx="3"/>
          </p:nvPr>
        </p:nvSpPr>
        <p:spPr>
          <a:xfrm>
            <a:off x="640080" y="6356350"/>
            <a:ext cx="4135120" cy="365125"/>
          </a:xfrm>
        </p:spPr>
        <p:txBody>
          <a:bodyPr/>
          <a:lstStyle/>
          <a:p>
            <a:r>
              <a:rPr lang="en-US"/>
              <a:t>PARABILIS - MAKING THE NEXT GENERATION OF MEDICINES</a:t>
            </a:r>
          </a:p>
        </p:txBody>
      </p:sp>
    </p:spTree>
    <p:extLst>
      <p:ext uri="{BB962C8B-B14F-4D97-AF65-F5344CB8AC3E}">
        <p14:creationId xmlns:p14="http://schemas.microsoft.com/office/powerpoint/2010/main" val="7050029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A452165-FC0A-6D20-5E8A-685C2C11DFBF}"/>
              </a:ext>
            </a:extLst>
          </p:cNvPr>
          <p:cNvSpPr>
            <a:spLocks noGrp="1"/>
          </p:cNvSpPr>
          <p:nvPr>
            <p:ph type="sldNum" sz="quarter" idx="4"/>
          </p:nvPr>
        </p:nvSpPr>
        <p:spPr>
          <a:xfrm>
            <a:off x="11318240" y="6356350"/>
            <a:ext cx="543560" cy="365125"/>
          </a:xfrm>
        </p:spPr>
        <p:txBody>
          <a:bodyPr/>
          <a:lstStyle/>
          <a:p>
            <a:fld id="{4EB18272-EACE-1E49-9A3E-A8ED852E9F04}" type="slidenum">
              <a:rPr lang="en-US" smtClean="0"/>
              <a:pPr/>
              <a:t>2</a:t>
            </a:fld>
            <a:endParaRPr lang="en-US"/>
          </a:p>
        </p:txBody>
      </p:sp>
      <p:sp>
        <p:nvSpPr>
          <p:cNvPr id="6" name="Footer Placeholder 21">
            <a:extLst>
              <a:ext uri="{FF2B5EF4-FFF2-40B4-BE49-F238E27FC236}">
                <a16:creationId xmlns:a16="http://schemas.microsoft.com/office/drawing/2014/main" id="{ED0454AE-9829-033A-2B59-93ABDA1F892A}"/>
              </a:ext>
            </a:extLst>
          </p:cNvPr>
          <p:cNvSpPr>
            <a:spLocks noGrp="1"/>
          </p:cNvSpPr>
          <p:nvPr>
            <p:ph type="ftr" sz="quarter" idx="3"/>
          </p:nvPr>
        </p:nvSpPr>
        <p:spPr>
          <a:xfrm>
            <a:off x="640080" y="6356350"/>
            <a:ext cx="4135120" cy="365125"/>
          </a:xfrm>
        </p:spPr>
        <p:txBody>
          <a:bodyPr/>
          <a:lstStyle/>
          <a:p>
            <a:r>
              <a:rPr lang="en-US"/>
              <a:t>PARABILIS - MAKING THE NEXT GENERATION OF MEDICINES</a:t>
            </a:r>
          </a:p>
        </p:txBody>
      </p:sp>
      <p:sp>
        <p:nvSpPr>
          <p:cNvPr id="7" name="TextBox 6">
            <a:extLst>
              <a:ext uri="{FF2B5EF4-FFF2-40B4-BE49-F238E27FC236}">
                <a16:creationId xmlns:a16="http://schemas.microsoft.com/office/drawing/2014/main" id="{5ED2CE75-86F1-5EF0-F1DD-049BDFA7B8F9}"/>
              </a:ext>
            </a:extLst>
          </p:cNvPr>
          <p:cNvSpPr txBox="1"/>
          <p:nvPr/>
        </p:nvSpPr>
        <p:spPr>
          <a:xfrm>
            <a:off x="463939" y="2228671"/>
            <a:ext cx="11531600" cy="1200329"/>
          </a:xfrm>
          <a:prstGeom prst="rect">
            <a:avLst/>
          </a:prstGeom>
          <a:noFill/>
        </p:spPr>
        <p:txBody>
          <a:bodyPr wrap="square">
            <a:spAutoFit/>
          </a:bodyPr>
          <a:lstStyle/>
          <a:p>
            <a:pPr marL="0" marR="0">
              <a:spcBef>
                <a:spcPts val="0"/>
              </a:spcBef>
              <a:spcAft>
                <a:spcPts val="0"/>
              </a:spcAft>
            </a:pPr>
            <a:r>
              <a:rPr lang="en-US" sz="1800" dirty="0">
                <a:effectLst/>
                <a:latin typeface="Aptos" panose="020B0004020202020204" pitchFamily="34" charset="0"/>
                <a:ea typeface="Times New Roman" panose="02020603050405020304" pitchFamily="18" charset="0"/>
                <a:cs typeface="Aptos" panose="020B0004020202020204" pitchFamily="34" charset="0"/>
              </a:rPr>
              <a:t>Disclosure:</a:t>
            </a:r>
          </a:p>
          <a:p>
            <a:pPr marL="0" marR="0">
              <a:spcBef>
                <a:spcPts val="0"/>
              </a:spcBef>
              <a:spcAft>
                <a:spcPts val="0"/>
              </a:spcAft>
            </a:pPr>
            <a:r>
              <a:rPr lang="en-US" sz="1800" dirty="0">
                <a:solidFill>
                  <a:srgbClr val="0E0E0E"/>
                </a:solidFill>
                <a:effectLst/>
                <a:latin typeface="Aptos" panose="020B0004020202020204" pitchFamily="34" charset="0"/>
                <a:ea typeface="Aptos" panose="020B0004020202020204" pitchFamily="34" charset="0"/>
                <a:cs typeface="Aptos" panose="020B0004020202020204" pitchFamily="34" charset="0"/>
              </a:rPr>
              <a:t>The terms </a:t>
            </a:r>
            <a:r>
              <a:rPr lang="en-US" sz="1800" i="1" dirty="0">
                <a:solidFill>
                  <a:srgbClr val="0E0E0E"/>
                </a:solidFill>
                <a:effectLst/>
                <a:latin typeface="Aptos" panose="020B0004020202020204" pitchFamily="34" charset="0"/>
                <a:ea typeface="Aptos" panose="020B0004020202020204" pitchFamily="34" charset="0"/>
                <a:cs typeface="Aptos" panose="020B0004020202020204" pitchFamily="34" charset="0"/>
              </a:rPr>
              <a:t>“predict”</a:t>
            </a:r>
            <a:r>
              <a:rPr lang="en-US" sz="1800" dirty="0">
                <a:solidFill>
                  <a:srgbClr val="0E0E0E"/>
                </a:solidFill>
                <a:effectLst/>
                <a:latin typeface="Aptos" panose="020B0004020202020204" pitchFamily="34" charset="0"/>
                <a:ea typeface="Aptos" panose="020B0004020202020204" pitchFamily="34" charset="0"/>
                <a:cs typeface="Aptos" panose="020B0004020202020204" pitchFamily="34" charset="0"/>
              </a:rPr>
              <a:t> and </a:t>
            </a:r>
            <a:r>
              <a:rPr lang="en-US" sz="1800" i="1" dirty="0">
                <a:solidFill>
                  <a:srgbClr val="0E0E0E"/>
                </a:solidFill>
                <a:effectLst/>
                <a:latin typeface="Aptos" panose="020B0004020202020204" pitchFamily="34" charset="0"/>
                <a:ea typeface="Aptos" panose="020B0004020202020204" pitchFamily="34" charset="0"/>
                <a:cs typeface="Aptos" panose="020B0004020202020204" pitchFamily="34" charset="0"/>
              </a:rPr>
              <a:t>“identify”</a:t>
            </a:r>
            <a:r>
              <a:rPr lang="en-US" sz="1800" dirty="0">
                <a:solidFill>
                  <a:srgbClr val="0E0E0E"/>
                </a:solidFill>
                <a:effectLst/>
                <a:latin typeface="Aptos" panose="020B0004020202020204" pitchFamily="34" charset="0"/>
                <a:ea typeface="Aptos" panose="020B0004020202020204" pitchFamily="34" charset="0"/>
                <a:cs typeface="Aptos" panose="020B0004020202020204" pitchFamily="34" charset="0"/>
              </a:rPr>
              <a:t> in relationship to machine learning model output are used in a statistical sense. These outputs reflect patterns learned from data and do </a:t>
            </a:r>
            <a:r>
              <a:rPr lang="en-US" sz="1800" b="1" dirty="0">
                <a:solidFill>
                  <a:srgbClr val="0E0E0E"/>
                </a:solidFill>
                <a:effectLst/>
                <a:latin typeface="Aptos" panose="020B0004020202020204" pitchFamily="34" charset="0"/>
                <a:ea typeface="Aptos" panose="020B0004020202020204" pitchFamily="34" charset="0"/>
                <a:cs typeface="Aptos" panose="020B0004020202020204" pitchFamily="34" charset="0"/>
              </a:rPr>
              <a:t>not</a:t>
            </a:r>
            <a:r>
              <a:rPr lang="en-US" sz="1800" dirty="0">
                <a:solidFill>
                  <a:srgbClr val="0E0E0E"/>
                </a:solidFill>
                <a:effectLst/>
                <a:latin typeface="Aptos" panose="020B0004020202020204" pitchFamily="34" charset="0"/>
                <a:ea typeface="Aptos" panose="020B0004020202020204" pitchFamily="34" charset="0"/>
                <a:cs typeface="Aptos" panose="020B0004020202020204" pitchFamily="34" charset="0"/>
              </a:rPr>
              <a:t> imply accuracy, determinism, or causality. All model results must be interpreted with domain expertise and independently validated before being acted upon.</a:t>
            </a:r>
            <a:endParaRPr lang="en-US" sz="1800" dirty="0">
              <a:effectLst/>
              <a:latin typeface="Aptos" panose="020B0004020202020204" pitchFamily="34" charset="0"/>
              <a:ea typeface="Aptos" panose="020B0004020202020204" pitchFamily="34" charset="0"/>
              <a:cs typeface="Aptos" panose="020B0004020202020204" pitchFamily="34" charset="0"/>
            </a:endParaRPr>
          </a:p>
        </p:txBody>
      </p:sp>
    </p:spTree>
    <p:extLst>
      <p:ext uri="{BB962C8B-B14F-4D97-AF65-F5344CB8AC3E}">
        <p14:creationId xmlns:p14="http://schemas.microsoft.com/office/powerpoint/2010/main" val="12071829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5B3067-BB04-11BA-6659-8E7BB2257E19}"/>
            </a:ext>
          </a:extLst>
        </p:cNvPr>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99245DFE-8F40-19D1-8B87-9F5AF27BD16B}"/>
              </a:ext>
            </a:extLst>
          </p:cNvPr>
          <p:cNvSpPr>
            <a:spLocks noGrp="1"/>
          </p:cNvSpPr>
          <p:nvPr>
            <p:ph type="sldNum" sz="quarter" idx="4"/>
          </p:nvPr>
        </p:nvSpPr>
        <p:spPr/>
        <p:txBody>
          <a:bodyPr/>
          <a:lstStyle/>
          <a:p>
            <a:fld id="{4EB18272-EACE-1E49-9A3E-A8ED852E9F04}" type="slidenum">
              <a:rPr lang="en-US" smtClean="0"/>
              <a:pPr/>
              <a:t>20</a:t>
            </a:fld>
            <a:endParaRPr lang="en-US"/>
          </a:p>
        </p:txBody>
      </p:sp>
      <p:graphicFrame>
        <p:nvGraphicFramePr>
          <p:cNvPr id="6" name="Table 4">
            <a:extLst>
              <a:ext uri="{FF2B5EF4-FFF2-40B4-BE49-F238E27FC236}">
                <a16:creationId xmlns:a16="http://schemas.microsoft.com/office/drawing/2014/main" id="{FCEC8385-AA8E-8281-F312-7D88710150C1}"/>
              </a:ext>
            </a:extLst>
          </p:cNvPr>
          <p:cNvGraphicFramePr>
            <a:graphicFrameLocks/>
          </p:cNvGraphicFramePr>
          <p:nvPr/>
        </p:nvGraphicFramePr>
        <p:xfrm>
          <a:off x="594209" y="2176654"/>
          <a:ext cx="2938910" cy="243816"/>
        </p:xfrm>
        <a:graphic>
          <a:graphicData uri="http://schemas.openxmlformats.org/drawingml/2006/table">
            <a:tbl>
              <a:tblPr firstRow="1" bandRow="1">
                <a:tableStyleId>{5C22544A-7EE6-4342-B048-85BDC9FD1C3A}</a:tableStyleId>
              </a:tblPr>
              <a:tblGrid>
                <a:gridCol w="226070">
                  <a:extLst>
                    <a:ext uri="{9D8B030D-6E8A-4147-A177-3AD203B41FA5}">
                      <a16:colId xmlns:a16="http://schemas.microsoft.com/office/drawing/2014/main" val="2984635316"/>
                    </a:ext>
                  </a:extLst>
                </a:gridCol>
                <a:gridCol w="226070">
                  <a:extLst>
                    <a:ext uri="{9D8B030D-6E8A-4147-A177-3AD203B41FA5}">
                      <a16:colId xmlns:a16="http://schemas.microsoft.com/office/drawing/2014/main" val="855851462"/>
                    </a:ext>
                  </a:extLst>
                </a:gridCol>
                <a:gridCol w="226070">
                  <a:extLst>
                    <a:ext uri="{9D8B030D-6E8A-4147-A177-3AD203B41FA5}">
                      <a16:colId xmlns:a16="http://schemas.microsoft.com/office/drawing/2014/main" val="4061342582"/>
                    </a:ext>
                  </a:extLst>
                </a:gridCol>
                <a:gridCol w="226070">
                  <a:extLst>
                    <a:ext uri="{9D8B030D-6E8A-4147-A177-3AD203B41FA5}">
                      <a16:colId xmlns:a16="http://schemas.microsoft.com/office/drawing/2014/main" val="3683251483"/>
                    </a:ext>
                  </a:extLst>
                </a:gridCol>
                <a:gridCol w="226070">
                  <a:extLst>
                    <a:ext uri="{9D8B030D-6E8A-4147-A177-3AD203B41FA5}">
                      <a16:colId xmlns:a16="http://schemas.microsoft.com/office/drawing/2014/main" val="841869812"/>
                    </a:ext>
                  </a:extLst>
                </a:gridCol>
                <a:gridCol w="226070">
                  <a:extLst>
                    <a:ext uri="{9D8B030D-6E8A-4147-A177-3AD203B41FA5}">
                      <a16:colId xmlns:a16="http://schemas.microsoft.com/office/drawing/2014/main" val="275587796"/>
                    </a:ext>
                  </a:extLst>
                </a:gridCol>
                <a:gridCol w="226070">
                  <a:extLst>
                    <a:ext uri="{9D8B030D-6E8A-4147-A177-3AD203B41FA5}">
                      <a16:colId xmlns:a16="http://schemas.microsoft.com/office/drawing/2014/main" val="3671943688"/>
                    </a:ext>
                  </a:extLst>
                </a:gridCol>
                <a:gridCol w="226070">
                  <a:extLst>
                    <a:ext uri="{9D8B030D-6E8A-4147-A177-3AD203B41FA5}">
                      <a16:colId xmlns:a16="http://schemas.microsoft.com/office/drawing/2014/main" val="1809973974"/>
                    </a:ext>
                  </a:extLst>
                </a:gridCol>
                <a:gridCol w="226070">
                  <a:extLst>
                    <a:ext uri="{9D8B030D-6E8A-4147-A177-3AD203B41FA5}">
                      <a16:colId xmlns:a16="http://schemas.microsoft.com/office/drawing/2014/main" val="2467040180"/>
                    </a:ext>
                  </a:extLst>
                </a:gridCol>
                <a:gridCol w="226070">
                  <a:extLst>
                    <a:ext uri="{9D8B030D-6E8A-4147-A177-3AD203B41FA5}">
                      <a16:colId xmlns:a16="http://schemas.microsoft.com/office/drawing/2014/main" val="3337654837"/>
                    </a:ext>
                  </a:extLst>
                </a:gridCol>
                <a:gridCol w="226070">
                  <a:extLst>
                    <a:ext uri="{9D8B030D-6E8A-4147-A177-3AD203B41FA5}">
                      <a16:colId xmlns:a16="http://schemas.microsoft.com/office/drawing/2014/main" val="1402313122"/>
                    </a:ext>
                  </a:extLst>
                </a:gridCol>
                <a:gridCol w="226070">
                  <a:extLst>
                    <a:ext uri="{9D8B030D-6E8A-4147-A177-3AD203B41FA5}">
                      <a16:colId xmlns:a16="http://schemas.microsoft.com/office/drawing/2014/main" val="3458445375"/>
                    </a:ext>
                  </a:extLst>
                </a:gridCol>
                <a:gridCol w="226070">
                  <a:extLst>
                    <a:ext uri="{9D8B030D-6E8A-4147-A177-3AD203B41FA5}">
                      <a16:colId xmlns:a16="http://schemas.microsoft.com/office/drawing/2014/main" val="3612852687"/>
                    </a:ext>
                  </a:extLst>
                </a:gridCol>
              </a:tblGrid>
              <a:tr h="0">
                <a:tc>
                  <a:txBody>
                    <a:bodyPr/>
                    <a:lstStyle/>
                    <a:p>
                      <a:r>
                        <a:rPr lang="en-US" sz="1000"/>
                        <a:t>0</a:t>
                      </a:r>
                    </a:p>
                  </a:txBody>
                  <a:tcPr marL="91416" marR="91416" marT="45708" marB="45708">
                    <a:solidFill>
                      <a:srgbClr val="FFC000"/>
                    </a:solidFill>
                  </a:tcPr>
                </a:tc>
                <a:tc>
                  <a:txBody>
                    <a:bodyPr/>
                    <a:lstStyle/>
                    <a:p>
                      <a:r>
                        <a:rPr lang="en-US" sz="1000"/>
                        <a:t>0</a:t>
                      </a:r>
                    </a:p>
                  </a:txBody>
                  <a:tcPr marL="91416" marR="91416" marT="45708" marB="45708">
                    <a:solidFill>
                      <a:srgbClr val="FFC000"/>
                    </a:solidFill>
                  </a:tcPr>
                </a:tc>
                <a:tc>
                  <a:txBody>
                    <a:bodyPr/>
                    <a:lstStyle/>
                    <a:p>
                      <a:r>
                        <a:rPr lang="en-US" sz="1000"/>
                        <a:t>1</a:t>
                      </a:r>
                    </a:p>
                  </a:txBody>
                  <a:tcPr marL="91416" marR="91416" marT="45708" marB="45708">
                    <a:solidFill>
                      <a:srgbClr val="FFC000"/>
                    </a:solidFill>
                  </a:tcPr>
                </a:tc>
                <a:tc>
                  <a:txBody>
                    <a:bodyPr/>
                    <a:lstStyle/>
                    <a:p>
                      <a:r>
                        <a:rPr lang="en-US" sz="1000"/>
                        <a:t>0</a:t>
                      </a:r>
                    </a:p>
                  </a:txBody>
                  <a:tcPr marL="91416" marR="91416" marT="45708" marB="45708">
                    <a:solidFill>
                      <a:srgbClr val="00B050"/>
                    </a:solidFill>
                  </a:tcPr>
                </a:tc>
                <a:tc>
                  <a:txBody>
                    <a:bodyPr/>
                    <a:lstStyle/>
                    <a:p>
                      <a:r>
                        <a:rPr lang="en-US" sz="1000"/>
                        <a:t>0</a:t>
                      </a:r>
                    </a:p>
                  </a:txBody>
                  <a:tcPr marL="91416" marR="91416" marT="45708" marB="45708">
                    <a:solidFill>
                      <a:srgbClr val="00B050"/>
                    </a:solidFill>
                  </a:tcPr>
                </a:tc>
                <a:tc>
                  <a:txBody>
                    <a:bodyPr/>
                    <a:lstStyle/>
                    <a:p>
                      <a:r>
                        <a:rPr lang="en-US" sz="1000"/>
                        <a:t>1</a:t>
                      </a:r>
                    </a:p>
                  </a:txBody>
                  <a:tcPr marL="91416" marR="91416" marT="45708" marB="45708">
                    <a:solidFill>
                      <a:srgbClr val="00B050"/>
                    </a:solidFill>
                  </a:tcPr>
                </a:tc>
                <a:tc>
                  <a:txBody>
                    <a:bodyPr/>
                    <a:lstStyle/>
                    <a:p>
                      <a:r>
                        <a:rPr lang="en-US" sz="1000"/>
                        <a:t>0</a:t>
                      </a:r>
                    </a:p>
                  </a:txBody>
                  <a:tcPr marL="91416" marR="91416" marT="45708" marB="45708">
                    <a:solidFill>
                      <a:srgbClr val="00B050"/>
                    </a:solidFill>
                  </a:tcPr>
                </a:tc>
                <a:tc>
                  <a:txBody>
                    <a:bodyPr/>
                    <a:lstStyle/>
                    <a:p>
                      <a:r>
                        <a:rPr lang="en-US" sz="1000"/>
                        <a:t>0</a:t>
                      </a:r>
                    </a:p>
                  </a:txBody>
                  <a:tcPr marL="91416" marR="91416" marT="45708" marB="45708">
                    <a:solidFill>
                      <a:srgbClr val="00B050"/>
                    </a:solidFill>
                  </a:tcPr>
                </a:tc>
                <a:tc>
                  <a:txBody>
                    <a:bodyPr/>
                    <a:lstStyle/>
                    <a:p>
                      <a:r>
                        <a:rPr lang="en-US" sz="1000"/>
                        <a:t>0</a:t>
                      </a:r>
                    </a:p>
                  </a:txBody>
                  <a:tcPr marL="91416" marR="91416" marT="45708" marB="45708">
                    <a:solidFill>
                      <a:srgbClr val="00B0F0"/>
                    </a:solidFill>
                  </a:tcPr>
                </a:tc>
                <a:tc>
                  <a:txBody>
                    <a:bodyPr/>
                    <a:lstStyle/>
                    <a:p>
                      <a:r>
                        <a:rPr lang="en-US" sz="1000"/>
                        <a:t>1</a:t>
                      </a:r>
                    </a:p>
                  </a:txBody>
                  <a:tcPr marL="91416" marR="91416" marT="45708" marB="45708">
                    <a:solidFill>
                      <a:srgbClr val="00B0F0"/>
                    </a:solidFill>
                  </a:tcPr>
                </a:tc>
                <a:tc>
                  <a:txBody>
                    <a:bodyPr/>
                    <a:lstStyle/>
                    <a:p>
                      <a:r>
                        <a:rPr lang="en-US" sz="1000"/>
                        <a:t>0</a:t>
                      </a:r>
                    </a:p>
                  </a:txBody>
                  <a:tcPr marL="91416" marR="91416" marT="45708" marB="45708">
                    <a:solidFill>
                      <a:srgbClr val="00B0F0"/>
                    </a:solidFill>
                  </a:tcPr>
                </a:tc>
                <a:tc>
                  <a:txBody>
                    <a:bodyPr/>
                    <a:lstStyle/>
                    <a:p>
                      <a:r>
                        <a:rPr lang="en-US" sz="1000"/>
                        <a:t>0</a:t>
                      </a:r>
                    </a:p>
                  </a:txBody>
                  <a:tcPr marL="91416" marR="91416" marT="45708" marB="45708">
                    <a:solidFill>
                      <a:srgbClr val="00B0F0"/>
                    </a:solidFill>
                  </a:tcPr>
                </a:tc>
                <a:tc>
                  <a:txBody>
                    <a:bodyPr/>
                    <a:lstStyle/>
                    <a:p>
                      <a:r>
                        <a:rPr lang="en-US" sz="1000"/>
                        <a:t>0</a:t>
                      </a:r>
                    </a:p>
                  </a:txBody>
                  <a:tcPr marL="91416" marR="91416" marT="45708" marB="45708">
                    <a:solidFill>
                      <a:srgbClr val="00B0F0"/>
                    </a:solidFill>
                  </a:tcPr>
                </a:tc>
                <a:extLst>
                  <a:ext uri="{0D108BD9-81ED-4DB2-BD59-A6C34878D82A}">
                    <a16:rowId xmlns:a16="http://schemas.microsoft.com/office/drawing/2014/main" val="67757042"/>
                  </a:ext>
                </a:extLst>
              </a:tr>
            </a:tbl>
          </a:graphicData>
        </a:graphic>
      </p:graphicFrame>
      <p:sp>
        <p:nvSpPr>
          <p:cNvPr id="7" name="TextBox 6">
            <a:extLst>
              <a:ext uri="{FF2B5EF4-FFF2-40B4-BE49-F238E27FC236}">
                <a16:creationId xmlns:a16="http://schemas.microsoft.com/office/drawing/2014/main" id="{FEE80684-C066-B409-DEA7-EC5597CF4487}"/>
              </a:ext>
            </a:extLst>
          </p:cNvPr>
          <p:cNvSpPr txBox="1"/>
          <p:nvPr/>
        </p:nvSpPr>
        <p:spPr>
          <a:xfrm>
            <a:off x="541882" y="1628369"/>
            <a:ext cx="3406342" cy="369236"/>
          </a:xfrm>
          <a:prstGeom prst="rect">
            <a:avLst/>
          </a:prstGeom>
          <a:noFill/>
        </p:spPr>
        <p:txBody>
          <a:bodyPr wrap="square" rtlCol="0">
            <a:spAutoFit/>
          </a:bodyPr>
          <a:lstStyle/>
          <a:p>
            <a:r>
              <a:rPr lang="en-US">
                <a:latin typeface="Courier" pitchFamily="2" charset="0"/>
              </a:rPr>
              <a:t>…-</a:t>
            </a:r>
            <a:r>
              <a:rPr lang="en-US" err="1">
                <a:solidFill>
                  <a:srgbClr val="FFC000"/>
                </a:solidFill>
                <a:latin typeface="Courier" pitchFamily="2" charset="0"/>
              </a:rPr>
              <a:t>dSer</a:t>
            </a:r>
            <a:r>
              <a:rPr lang="en-US">
                <a:latin typeface="Courier" pitchFamily="2" charset="0"/>
              </a:rPr>
              <a:t>-</a:t>
            </a:r>
            <a:r>
              <a:rPr lang="en-US" err="1">
                <a:solidFill>
                  <a:srgbClr val="00B050"/>
                </a:solidFill>
                <a:latin typeface="Courier" pitchFamily="2" charset="0"/>
              </a:rPr>
              <a:t>dTrp</a:t>
            </a:r>
            <a:r>
              <a:rPr lang="en-US">
                <a:latin typeface="Courier" pitchFamily="2" charset="0"/>
              </a:rPr>
              <a:t>-</a:t>
            </a:r>
            <a:r>
              <a:rPr lang="en-US" err="1">
                <a:solidFill>
                  <a:srgbClr val="00B0F0"/>
                </a:solidFill>
                <a:latin typeface="Courier" pitchFamily="2" charset="0"/>
              </a:rPr>
              <a:t>dCys</a:t>
            </a:r>
            <a:r>
              <a:rPr lang="en-US">
                <a:latin typeface="Courier" pitchFamily="2" charset="0"/>
              </a:rPr>
              <a:t>-…</a:t>
            </a:r>
          </a:p>
        </p:txBody>
      </p:sp>
      <p:sp>
        <p:nvSpPr>
          <p:cNvPr id="8" name="TextBox 7">
            <a:extLst>
              <a:ext uri="{FF2B5EF4-FFF2-40B4-BE49-F238E27FC236}">
                <a16:creationId xmlns:a16="http://schemas.microsoft.com/office/drawing/2014/main" id="{CAC73331-9B1F-6285-5442-A58BF3A3D1D6}"/>
              </a:ext>
            </a:extLst>
          </p:cNvPr>
          <p:cNvSpPr txBox="1"/>
          <p:nvPr/>
        </p:nvSpPr>
        <p:spPr>
          <a:xfrm>
            <a:off x="640080" y="1293982"/>
            <a:ext cx="6413500" cy="369332"/>
          </a:xfrm>
          <a:prstGeom prst="rect">
            <a:avLst/>
          </a:prstGeom>
          <a:noFill/>
        </p:spPr>
        <p:txBody>
          <a:bodyPr wrap="square">
            <a:spAutoFit/>
          </a:bodyPr>
          <a:lstStyle/>
          <a:p>
            <a:r>
              <a:rPr lang="en-US" b="1"/>
              <a:t>One Hot Encodings</a:t>
            </a:r>
          </a:p>
        </p:txBody>
      </p:sp>
      <p:pic>
        <p:nvPicPr>
          <p:cNvPr id="9" name="Picture 8">
            <a:extLst>
              <a:ext uri="{FF2B5EF4-FFF2-40B4-BE49-F238E27FC236}">
                <a16:creationId xmlns:a16="http://schemas.microsoft.com/office/drawing/2014/main" id="{B1F811CC-FAD0-8B03-6F20-AAD6D0FAF138}"/>
              </a:ext>
            </a:extLst>
          </p:cNvPr>
          <p:cNvPicPr>
            <a:picLocks noChangeAspect="1"/>
          </p:cNvPicPr>
          <p:nvPr/>
        </p:nvPicPr>
        <p:blipFill>
          <a:blip r:embed="rId2"/>
          <a:stretch>
            <a:fillRect/>
          </a:stretch>
        </p:blipFill>
        <p:spPr>
          <a:xfrm>
            <a:off x="5091332" y="1607422"/>
            <a:ext cx="2156633" cy="1639870"/>
          </a:xfrm>
          <a:prstGeom prst="rect">
            <a:avLst/>
          </a:prstGeom>
        </p:spPr>
      </p:pic>
      <p:sp>
        <p:nvSpPr>
          <p:cNvPr id="10" name="TextBox 9">
            <a:extLst>
              <a:ext uri="{FF2B5EF4-FFF2-40B4-BE49-F238E27FC236}">
                <a16:creationId xmlns:a16="http://schemas.microsoft.com/office/drawing/2014/main" id="{DA8627C9-338A-86D0-3B3E-4F5A94B6C747}"/>
              </a:ext>
            </a:extLst>
          </p:cNvPr>
          <p:cNvSpPr txBox="1"/>
          <p:nvPr/>
        </p:nvSpPr>
        <p:spPr>
          <a:xfrm>
            <a:off x="5037028" y="1298426"/>
            <a:ext cx="6413500" cy="369332"/>
          </a:xfrm>
          <a:prstGeom prst="rect">
            <a:avLst/>
          </a:prstGeom>
          <a:noFill/>
        </p:spPr>
        <p:txBody>
          <a:bodyPr wrap="square">
            <a:spAutoFit/>
          </a:bodyPr>
          <a:lstStyle/>
          <a:p>
            <a:r>
              <a:rPr lang="en-US" b="1"/>
              <a:t>Topological Fingerprints</a:t>
            </a:r>
          </a:p>
        </p:txBody>
      </p:sp>
      <p:pic>
        <p:nvPicPr>
          <p:cNvPr id="11" name="Picture 10">
            <a:extLst>
              <a:ext uri="{FF2B5EF4-FFF2-40B4-BE49-F238E27FC236}">
                <a16:creationId xmlns:a16="http://schemas.microsoft.com/office/drawing/2014/main" id="{0B4E0B85-4882-E0C3-D234-AEA41FE1DC0D}"/>
              </a:ext>
            </a:extLst>
          </p:cNvPr>
          <p:cNvPicPr>
            <a:picLocks noChangeAspect="1"/>
          </p:cNvPicPr>
          <p:nvPr/>
        </p:nvPicPr>
        <p:blipFill>
          <a:blip r:embed="rId3"/>
          <a:stretch>
            <a:fillRect/>
          </a:stretch>
        </p:blipFill>
        <p:spPr>
          <a:xfrm>
            <a:off x="9160221" y="1812987"/>
            <a:ext cx="1726962" cy="2843382"/>
          </a:xfrm>
          <a:prstGeom prst="rect">
            <a:avLst/>
          </a:prstGeom>
        </p:spPr>
      </p:pic>
      <p:sp>
        <p:nvSpPr>
          <p:cNvPr id="12" name="TextBox 11">
            <a:extLst>
              <a:ext uri="{FF2B5EF4-FFF2-40B4-BE49-F238E27FC236}">
                <a16:creationId xmlns:a16="http://schemas.microsoft.com/office/drawing/2014/main" id="{D0B4ABA9-E36D-3686-E566-D5B47FA127DB}"/>
              </a:ext>
            </a:extLst>
          </p:cNvPr>
          <p:cNvSpPr txBox="1"/>
          <p:nvPr/>
        </p:nvSpPr>
        <p:spPr>
          <a:xfrm>
            <a:off x="8611793" y="1302870"/>
            <a:ext cx="6413500" cy="369332"/>
          </a:xfrm>
          <a:prstGeom prst="rect">
            <a:avLst/>
          </a:prstGeom>
          <a:noFill/>
        </p:spPr>
        <p:txBody>
          <a:bodyPr wrap="square">
            <a:spAutoFit/>
          </a:bodyPr>
          <a:lstStyle/>
          <a:p>
            <a:r>
              <a:rPr lang="en-US" b="1"/>
              <a:t>Learned Representations</a:t>
            </a:r>
          </a:p>
        </p:txBody>
      </p:sp>
      <p:pic>
        <p:nvPicPr>
          <p:cNvPr id="2" name="Picture 1">
            <a:extLst>
              <a:ext uri="{FF2B5EF4-FFF2-40B4-BE49-F238E27FC236}">
                <a16:creationId xmlns:a16="http://schemas.microsoft.com/office/drawing/2014/main" id="{1563673D-586D-B7A2-0FCF-2FB2B5484E6A}"/>
              </a:ext>
            </a:extLst>
          </p:cNvPr>
          <p:cNvPicPr>
            <a:picLocks noChangeAspect="1"/>
          </p:cNvPicPr>
          <p:nvPr/>
        </p:nvPicPr>
        <p:blipFill>
          <a:blip r:embed="rId4"/>
          <a:stretch>
            <a:fillRect/>
          </a:stretch>
        </p:blipFill>
        <p:spPr>
          <a:xfrm>
            <a:off x="9020920" y="5268621"/>
            <a:ext cx="2005563" cy="573018"/>
          </a:xfrm>
          <a:prstGeom prst="rect">
            <a:avLst/>
          </a:prstGeom>
        </p:spPr>
      </p:pic>
      <p:sp>
        <p:nvSpPr>
          <p:cNvPr id="15" name="TextBox 14">
            <a:extLst>
              <a:ext uri="{FF2B5EF4-FFF2-40B4-BE49-F238E27FC236}">
                <a16:creationId xmlns:a16="http://schemas.microsoft.com/office/drawing/2014/main" id="{D836CFD9-8238-B572-BB1F-1C687B43C862}"/>
              </a:ext>
            </a:extLst>
          </p:cNvPr>
          <p:cNvSpPr txBox="1"/>
          <p:nvPr/>
        </p:nvSpPr>
        <p:spPr>
          <a:xfrm>
            <a:off x="640080" y="2576206"/>
            <a:ext cx="2513428" cy="369332"/>
          </a:xfrm>
          <a:prstGeom prst="rect">
            <a:avLst/>
          </a:prstGeom>
          <a:noFill/>
        </p:spPr>
        <p:txBody>
          <a:bodyPr wrap="square">
            <a:spAutoFit/>
          </a:bodyPr>
          <a:lstStyle/>
          <a:p>
            <a:r>
              <a:rPr lang="en-US" b="1"/>
              <a:t>Property Encodings</a:t>
            </a:r>
          </a:p>
        </p:txBody>
      </p:sp>
      <p:grpSp>
        <p:nvGrpSpPr>
          <p:cNvPr id="16" name="Group 15">
            <a:extLst>
              <a:ext uri="{FF2B5EF4-FFF2-40B4-BE49-F238E27FC236}">
                <a16:creationId xmlns:a16="http://schemas.microsoft.com/office/drawing/2014/main" id="{161B756E-7F79-2408-D95E-059CBA16F0E6}"/>
              </a:ext>
            </a:extLst>
          </p:cNvPr>
          <p:cNvGrpSpPr/>
          <p:nvPr/>
        </p:nvGrpSpPr>
        <p:grpSpPr>
          <a:xfrm>
            <a:off x="984338" y="2945538"/>
            <a:ext cx="1584357" cy="1264823"/>
            <a:chOff x="9116839" y="1463332"/>
            <a:chExt cx="2313647" cy="1847029"/>
          </a:xfrm>
        </p:grpSpPr>
        <p:pic>
          <p:nvPicPr>
            <p:cNvPr id="17" name="Picture 16">
              <a:extLst>
                <a:ext uri="{FF2B5EF4-FFF2-40B4-BE49-F238E27FC236}">
                  <a16:creationId xmlns:a16="http://schemas.microsoft.com/office/drawing/2014/main" id="{DB63C9FE-F1EC-A51B-724C-B59B375EBD74}"/>
                </a:ext>
              </a:extLst>
            </p:cNvPr>
            <p:cNvPicPr>
              <a:picLocks noChangeAspect="1"/>
            </p:cNvPicPr>
            <p:nvPr/>
          </p:nvPicPr>
          <p:blipFill>
            <a:blip r:embed="rId5"/>
            <a:stretch>
              <a:fillRect/>
            </a:stretch>
          </p:blipFill>
          <p:spPr>
            <a:xfrm>
              <a:off x="9116839" y="1463332"/>
              <a:ext cx="2313647" cy="1847029"/>
            </a:xfrm>
            <a:prstGeom prst="rect">
              <a:avLst/>
            </a:prstGeom>
          </p:spPr>
        </p:pic>
        <p:sp>
          <p:nvSpPr>
            <p:cNvPr id="18" name="Oval 17">
              <a:extLst>
                <a:ext uri="{FF2B5EF4-FFF2-40B4-BE49-F238E27FC236}">
                  <a16:creationId xmlns:a16="http://schemas.microsoft.com/office/drawing/2014/main" id="{F76E22EE-58EB-1AA2-EC1D-086482127263}"/>
                </a:ext>
              </a:extLst>
            </p:cNvPr>
            <p:cNvSpPr/>
            <p:nvPr/>
          </p:nvSpPr>
          <p:spPr>
            <a:xfrm>
              <a:off x="9207374" y="1520982"/>
              <a:ext cx="334978" cy="34403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Arial" panose="020B0604020202020204" pitchFamily="34" charset="0"/>
                <a:cs typeface="Arial" panose="020B0604020202020204" pitchFamily="34" charset="0"/>
              </a:endParaRPr>
            </a:p>
          </p:txBody>
        </p:sp>
      </p:grpSp>
      <p:sp>
        <p:nvSpPr>
          <p:cNvPr id="21" name="Title 2">
            <a:extLst>
              <a:ext uri="{FF2B5EF4-FFF2-40B4-BE49-F238E27FC236}">
                <a16:creationId xmlns:a16="http://schemas.microsoft.com/office/drawing/2014/main" id="{8765FFAE-2157-5F49-3285-D3532284FB35}"/>
              </a:ext>
            </a:extLst>
          </p:cNvPr>
          <p:cNvSpPr>
            <a:spLocks noGrp="1"/>
          </p:cNvSpPr>
          <p:nvPr>
            <p:ph type="title"/>
          </p:nvPr>
        </p:nvSpPr>
        <p:spPr>
          <a:xfrm>
            <a:off x="12931" y="9444"/>
            <a:ext cx="12222018" cy="886158"/>
          </a:xfrm>
        </p:spPr>
        <p:txBody>
          <a:bodyPr>
            <a:normAutofit fontScale="90000"/>
          </a:bodyPr>
          <a:lstStyle/>
          <a:p>
            <a:r>
              <a:rPr lang="en-US" dirty="0"/>
              <a:t>Peptide Featurizations Help Us </a:t>
            </a:r>
            <a:r>
              <a:rPr lang="en-US" dirty="0">
                <a:solidFill>
                  <a:schemeClr val="tx1"/>
                </a:solidFill>
              </a:rPr>
              <a:t>Better</a:t>
            </a:r>
            <a:r>
              <a:rPr lang="en-US" dirty="0"/>
              <a:t> Understand &amp; Predict Structure-Activity Relationships</a:t>
            </a:r>
          </a:p>
        </p:txBody>
      </p:sp>
      <p:sp>
        <p:nvSpPr>
          <p:cNvPr id="3" name="Footer Placeholder 21">
            <a:extLst>
              <a:ext uri="{FF2B5EF4-FFF2-40B4-BE49-F238E27FC236}">
                <a16:creationId xmlns:a16="http://schemas.microsoft.com/office/drawing/2014/main" id="{ED694783-F423-BB68-D480-81A20B10A050}"/>
              </a:ext>
            </a:extLst>
          </p:cNvPr>
          <p:cNvSpPr>
            <a:spLocks noGrp="1"/>
          </p:cNvSpPr>
          <p:nvPr>
            <p:ph type="ftr" sz="quarter" idx="3"/>
          </p:nvPr>
        </p:nvSpPr>
        <p:spPr>
          <a:xfrm>
            <a:off x="640080" y="6356350"/>
            <a:ext cx="4135120" cy="365125"/>
          </a:xfrm>
        </p:spPr>
        <p:txBody>
          <a:bodyPr/>
          <a:lstStyle/>
          <a:p>
            <a:r>
              <a:rPr lang="en-US"/>
              <a:t>PARABILIS - MAKING THE NEXT GENERATION OF MEDICINES</a:t>
            </a:r>
          </a:p>
        </p:txBody>
      </p:sp>
    </p:spTree>
    <p:extLst>
      <p:ext uri="{BB962C8B-B14F-4D97-AF65-F5344CB8AC3E}">
        <p14:creationId xmlns:p14="http://schemas.microsoft.com/office/powerpoint/2010/main" val="34730289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1853B8-CD37-AB2E-1EB1-9F8E4A8387C6}"/>
            </a:ext>
          </a:extLst>
        </p:cNvPr>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8ABC8D37-DAA4-6783-A402-E1EA0FF70AD3}"/>
              </a:ext>
            </a:extLst>
          </p:cNvPr>
          <p:cNvSpPr>
            <a:spLocks noGrp="1"/>
          </p:cNvSpPr>
          <p:nvPr>
            <p:ph type="sldNum" sz="quarter" idx="4"/>
          </p:nvPr>
        </p:nvSpPr>
        <p:spPr/>
        <p:txBody>
          <a:bodyPr/>
          <a:lstStyle/>
          <a:p>
            <a:fld id="{4EB18272-EACE-1E49-9A3E-A8ED852E9F04}" type="slidenum">
              <a:rPr lang="en-US" smtClean="0"/>
              <a:pPr/>
              <a:t>21</a:t>
            </a:fld>
            <a:endParaRPr lang="en-US"/>
          </a:p>
        </p:txBody>
      </p:sp>
      <p:graphicFrame>
        <p:nvGraphicFramePr>
          <p:cNvPr id="6" name="Table 4">
            <a:extLst>
              <a:ext uri="{FF2B5EF4-FFF2-40B4-BE49-F238E27FC236}">
                <a16:creationId xmlns:a16="http://schemas.microsoft.com/office/drawing/2014/main" id="{B787F9FF-C8D4-B6C8-84A4-0DA7057260BF}"/>
              </a:ext>
            </a:extLst>
          </p:cNvPr>
          <p:cNvGraphicFramePr>
            <a:graphicFrameLocks/>
          </p:cNvGraphicFramePr>
          <p:nvPr/>
        </p:nvGraphicFramePr>
        <p:xfrm>
          <a:off x="594209" y="2176654"/>
          <a:ext cx="2938910" cy="243816"/>
        </p:xfrm>
        <a:graphic>
          <a:graphicData uri="http://schemas.openxmlformats.org/drawingml/2006/table">
            <a:tbl>
              <a:tblPr firstRow="1" bandRow="1">
                <a:tableStyleId>{5C22544A-7EE6-4342-B048-85BDC9FD1C3A}</a:tableStyleId>
              </a:tblPr>
              <a:tblGrid>
                <a:gridCol w="226070">
                  <a:extLst>
                    <a:ext uri="{9D8B030D-6E8A-4147-A177-3AD203B41FA5}">
                      <a16:colId xmlns:a16="http://schemas.microsoft.com/office/drawing/2014/main" val="2984635316"/>
                    </a:ext>
                  </a:extLst>
                </a:gridCol>
                <a:gridCol w="226070">
                  <a:extLst>
                    <a:ext uri="{9D8B030D-6E8A-4147-A177-3AD203B41FA5}">
                      <a16:colId xmlns:a16="http://schemas.microsoft.com/office/drawing/2014/main" val="855851462"/>
                    </a:ext>
                  </a:extLst>
                </a:gridCol>
                <a:gridCol w="226070">
                  <a:extLst>
                    <a:ext uri="{9D8B030D-6E8A-4147-A177-3AD203B41FA5}">
                      <a16:colId xmlns:a16="http://schemas.microsoft.com/office/drawing/2014/main" val="4061342582"/>
                    </a:ext>
                  </a:extLst>
                </a:gridCol>
                <a:gridCol w="226070">
                  <a:extLst>
                    <a:ext uri="{9D8B030D-6E8A-4147-A177-3AD203B41FA5}">
                      <a16:colId xmlns:a16="http://schemas.microsoft.com/office/drawing/2014/main" val="3683251483"/>
                    </a:ext>
                  </a:extLst>
                </a:gridCol>
                <a:gridCol w="226070">
                  <a:extLst>
                    <a:ext uri="{9D8B030D-6E8A-4147-A177-3AD203B41FA5}">
                      <a16:colId xmlns:a16="http://schemas.microsoft.com/office/drawing/2014/main" val="841869812"/>
                    </a:ext>
                  </a:extLst>
                </a:gridCol>
                <a:gridCol w="226070">
                  <a:extLst>
                    <a:ext uri="{9D8B030D-6E8A-4147-A177-3AD203B41FA5}">
                      <a16:colId xmlns:a16="http://schemas.microsoft.com/office/drawing/2014/main" val="275587796"/>
                    </a:ext>
                  </a:extLst>
                </a:gridCol>
                <a:gridCol w="226070">
                  <a:extLst>
                    <a:ext uri="{9D8B030D-6E8A-4147-A177-3AD203B41FA5}">
                      <a16:colId xmlns:a16="http://schemas.microsoft.com/office/drawing/2014/main" val="3671943688"/>
                    </a:ext>
                  </a:extLst>
                </a:gridCol>
                <a:gridCol w="226070">
                  <a:extLst>
                    <a:ext uri="{9D8B030D-6E8A-4147-A177-3AD203B41FA5}">
                      <a16:colId xmlns:a16="http://schemas.microsoft.com/office/drawing/2014/main" val="1809973974"/>
                    </a:ext>
                  </a:extLst>
                </a:gridCol>
                <a:gridCol w="226070">
                  <a:extLst>
                    <a:ext uri="{9D8B030D-6E8A-4147-A177-3AD203B41FA5}">
                      <a16:colId xmlns:a16="http://schemas.microsoft.com/office/drawing/2014/main" val="2467040180"/>
                    </a:ext>
                  </a:extLst>
                </a:gridCol>
                <a:gridCol w="226070">
                  <a:extLst>
                    <a:ext uri="{9D8B030D-6E8A-4147-A177-3AD203B41FA5}">
                      <a16:colId xmlns:a16="http://schemas.microsoft.com/office/drawing/2014/main" val="3337654837"/>
                    </a:ext>
                  </a:extLst>
                </a:gridCol>
                <a:gridCol w="226070">
                  <a:extLst>
                    <a:ext uri="{9D8B030D-6E8A-4147-A177-3AD203B41FA5}">
                      <a16:colId xmlns:a16="http://schemas.microsoft.com/office/drawing/2014/main" val="1402313122"/>
                    </a:ext>
                  </a:extLst>
                </a:gridCol>
                <a:gridCol w="226070">
                  <a:extLst>
                    <a:ext uri="{9D8B030D-6E8A-4147-A177-3AD203B41FA5}">
                      <a16:colId xmlns:a16="http://schemas.microsoft.com/office/drawing/2014/main" val="3458445375"/>
                    </a:ext>
                  </a:extLst>
                </a:gridCol>
                <a:gridCol w="226070">
                  <a:extLst>
                    <a:ext uri="{9D8B030D-6E8A-4147-A177-3AD203B41FA5}">
                      <a16:colId xmlns:a16="http://schemas.microsoft.com/office/drawing/2014/main" val="3612852687"/>
                    </a:ext>
                  </a:extLst>
                </a:gridCol>
              </a:tblGrid>
              <a:tr h="0">
                <a:tc>
                  <a:txBody>
                    <a:bodyPr/>
                    <a:lstStyle/>
                    <a:p>
                      <a:r>
                        <a:rPr lang="en-US" sz="1000"/>
                        <a:t>0</a:t>
                      </a:r>
                    </a:p>
                  </a:txBody>
                  <a:tcPr marL="91416" marR="91416" marT="45708" marB="45708">
                    <a:solidFill>
                      <a:srgbClr val="FFC000"/>
                    </a:solidFill>
                  </a:tcPr>
                </a:tc>
                <a:tc>
                  <a:txBody>
                    <a:bodyPr/>
                    <a:lstStyle/>
                    <a:p>
                      <a:r>
                        <a:rPr lang="en-US" sz="1000"/>
                        <a:t>0</a:t>
                      </a:r>
                    </a:p>
                  </a:txBody>
                  <a:tcPr marL="91416" marR="91416" marT="45708" marB="45708">
                    <a:solidFill>
                      <a:srgbClr val="FFC000"/>
                    </a:solidFill>
                  </a:tcPr>
                </a:tc>
                <a:tc>
                  <a:txBody>
                    <a:bodyPr/>
                    <a:lstStyle/>
                    <a:p>
                      <a:r>
                        <a:rPr lang="en-US" sz="1000"/>
                        <a:t>1</a:t>
                      </a:r>
                    </a:p>
                  </a:txBody>
                  <a:tcPr marL="91416" marR="91416" marT="45708" marB="45708">
                    <a:solidFill>
                      <a:srgbClr val="FFC000"/>
                    </a:solidFill>
                  </a:tcPr>
                </a:tc>
                <a:tc>
                  <a:txBody>
                    <a:bodyPr/>
                    <a:lstStyle/>
                    <a:p>
                      <a:r>
                        <a:rPr lang="en-US" sz="1000"/>
                        <a:t>0</a:t>
                      </a:r>
                    </a:p>
                  </a:txBody>
                  <a:tcPr marL="91416" marR="91416" marT="45708" marB="45708">
                    <a:solidFill>
                      <a:srgbClr val="00B050"/>
                    </a:solidFill>
                  </a:tcPr>
                </a:tc>
                <a:tc>
                  <a:txBody>
                    <a:bodyPr/>
                    <a:lstStyle/>
                    <a:p>
                      <a:r>
                        <a:rPr lang="en-US" sz="1000"/>
                        <a:t>0</a:t>
                      </a:r>
                    </a:p>
                  </a:txBody>
                  <a:tcPr marL="91416" marR="91416" marT="45708" marB="45708">
                    <a:solidFill>
                      <a:srgbClr val="00B050"/>
                    </a:solidFill>
                  </a:tcPr>
                </a:tc>
                <a:tc>
                  <a:txBody>
                    <a:bodyPr/>
                    <a:lstStyle/>
                    <a:p>
                      <a:r>
                        <a:rPr lang="en-US" sz="1000"/>
                        <a:t>1</a:t>
                      </a:r>
                    </a:p>
                  </a:txBody>
                  <a:tcPr marL="91416" marR="91416" marT="45708" marB="45708">
                    <a:solidFill>
                      <a:srgbClr val="00B050"/>
                    </a:solidFill>
                  </a:tcPr>
                </a:tc>
                <a:tc>
                  <a:txBody>
                    <a:bodyPr/>
                    <a:lstStyle/>
                    <a:p>
                      <a:r>
                        <a:rPr lang="en-US" sz="1000"/>
                        <a:t>0</a:t>
                      </a:r>
                    </a:p>
                  </a:txBody>
                  <a:tcPr marL="91416" marR="91416" marT="45708" marB="45708">
                    <a:solidFill>
                      <a:srgbClr val="00B050"/>
                    </a:solidFill>
                  </a:tcPr>
                </a:tc>
                <a:tc>
                  <a:txBody>
                    <a:bodyPr/>
                    <a:lstStyle/>
                    <a:p>
                      <a:r>
                        <a:rPr lang="en-US" sz="1000"/>
                        <a:t>0</a:t>
                      </a:r>
                    </a:p>
                  </a:txBody>
                  <a:tcPr marL="91416" marR="91416" marT="45708" marB="45708">
                    <a:solidFill>
                      <a:srgbClr val="00B050"/>
                    </a:solidFill>
                  </a:tcPr>
                </a:tc>
                <a:tc>
                  <a:txBody>
                    <a:bodyPr/>
                    <a:lstStyle/>
                    <a:p>
                      <a:r>
                        <a:rPr lang="en-US" sz="1000"/>
                        <a:t>0</a:t>
                      </a:r>
                    </a:p>
                  </a:txBody>
                  <a:tcPr marL="91416" marR="91416" marT="45708" marB="45708">
                    <a:solidFill>
                      <a:srgbClr val="00B0F0"/>
                    </a:solidFill>
                  </a:tcPr>
                </a:tc>
                <a:tc>
                  <a:txBody>
                    <a:bodyPr/>
                    <a:lstStyle/>
                    <a:p>
                      <a:r>
                        <a:rPr lang="en-US" sz="1000"/>
                        <a:t>1</a:t>
                      </a:r>
                    </a:p>
                  </a:txBody>
                  <a:tcPr marL="91416" marR="91416" marT="45708" marB="45708">
                    <a:solidFill>
                      <a:srgbClr val="00B0F0"/>
                    </a:solidFill>
                  </a:tcPr>
                </a:tc>
                <a:tc>
                  <a:txBody>
                    <a:bodyPr/>
                    <a:lstStyle/>
                    <a:p>
                      <a:r>
                        <a:rPr lang="en-US" sz="1000"/>
                        <a:t>0</a:t>
                      </a:r>
                    </a:p>
                  </a:txBody>
                  <a:tcPr marL="91416" marR="91416" marT="45708" marB="45708">
                    <a:solidFill>
                      <a:srgbClr val="00B0F0"/>
                    </a:solidFill>
                  </a:tcPr>
                </a:tc>
                <a:tc>
                  <a:txBody>
                    <a:bodyPr/>
                    <a:lstStyle/>
                    <a:p>
                      <a:r>
                        <a:rPr lang="en-US" sz="1000"/>
                        <a:t>0</a:t>
                      </a:r>
                    </a:p>
                  </a:txBody>
                  <a:tcPr marL="91416" marR="91416" marT="45708" marB="45708">
                    <a:solidFill>
                      <a:srgbClr val="00B0F0"/>
                    </a:solidFill>
                  </a:tcPr>
                </a:tc>
                <a:tc>
                  <a:txBody>
                    <a:bodyPr/>
                    <a:lstStyle/>
                    <a:p>
                      <a:r>
                        <a:rPr lang="en-US" sz="1000"/>
                        <a:t>0</a:t>
                      </a:r>
                    </a:p>
                  </a:txBody>
                  <a:tcPr marL="91416" marR="91416" marT="45708" marB="45708">
                    <a:solidFill>
                      <a:srgbClr val="00B0F0"/>
                    </a:solidFill>
                  </a:tcPr>
                </a:tc>
                <a:extLst>
                  <a:ext uri="{0D108BD9-81ED-4DB2-BD59-A6C34878D82A}">
                    <a16:rowId xmlns:a16="http://schemas.microsoft.com/office/drawing/2014/main" val="67757042"/>
                  </a:ext>
                </a:extLst>
              </a:tr>
            </a:tbl>
          </a:graphicData>
        </a:graphic>
      </p:graphicFrame>
      <p:sp>
        <p:nvSpPr>
          <p:cNvPr id="7" name="TextBox 6">
            <a:extLst>
              <a:ext uri="{FF2B5EF4-FFF2-40B4-BE49-F238E27FC236}">
                <a16:creationId xmlns:a16="http://schemas.microsoft.com/office/drawing/2014/main" id="{D816C56A-7633-5047-0E16-9BB9D6376535}"/>
              </a:ext>
            </a:extLst>
          </p:cNvPr>
          <p:cNvSpPr txBox="1"/>
          <p:nvPr/>
        </p:nvSpPr>
        <p:spPr>
          <a:xfrm>
            <a:off x="541882" y="1628369"/>
            <a:ext cx="3406342" cy="369236"/>
          </a:xfrm>
          <a:prstGeom prst="rect">
            <a:avLst/>
          </a:prstGeom>
          <a:noFill/>
        </p:spPr>
        <p:txBody>
          <a:bodyPr wrap="square" rtlCol="0">
            <a:spAutoFit/>
          </a:bodyPr>
          <a:lstStyle/>
          <a:p>
            <a:r>
              <a:rPr lang="en-US">
                <a:latin typeface="Courier" pitchFamily="2" charset="0"/>
              </a:rPr>
              <a:t>…-</a:t>
            </a:r>
            <a:r>
              <a:rPr lang="en-US" err="1">
                <a:solidFill>
                  <a:srgbClr val="FFC000"/>
                </a:solidFill>
                <a:latin typeface="Courier" pitchFamily="2" charset="0"/>
              </a:rPr>
              <a:t>dSer</a:t>
            </a:r>
            <a:r>
              <a:rPr lang="en-US">
                <a:latin typeface="Courier" pitchFamily="2" charset="0"/>
              </a:rPr>
              <a:t>-</a:t>
            </a:r>
            <a:r>
              <a:rPr lang="en-US" err="1">
                <a:solidFill>
                  <a:srgbClr val="00B050"/>
                </a:solidFill>
                <a:latin typeface="Courier" pitchFamily="2" charset="0"/>
              </a:rPr>
              <a:t>dTrp</a:t>
            </a:r>
            <a:r>
              <a:rPr lang="en-US">
                <a:latin typeface="Courier" pitchFamily="2" charset="0"/>
              </a:rPr>
              <a:t>-</a:t>
            </a:r>
            <a:r>
              <a:rPr lang="en-US" err="1">
                <a:solidFill>
                  <a:srgbClr val="00B0F0"/>
                </a:solidFill>
                <a:latin typeface="Courier" pitchFamily="2" charset="0"/>
              </a:rPr>
              <a:t>dCys</a:t>
            </a:r>
            <a:r>
              <a:rPr lang="en-US">
                <a:latin typeface="Courier" pitchFamily="2" charset="0"/>
              </a:rPr>
              <a:t>-…</a:t>
            </a:r>
          </a:p>
        </p:txBody>
      </p:sp>
      <p:sp>
        <p:nvSpPr>
          <p:cNvPr id="8" name="TextBox 7">
            <a:extLst>
              <a:ext uri="{FF2B5EF4-FFF2-40B4-BE49-F238E27FC236}">
                <a16:creationId xmlns:a16="http://schemas.microsoft.com/office/drawing/2014/main" id="{1310BB81-0040-1CCA-E065-1B7DD6DE0498}"/>
              </a:ext>
            </a:extLst>
          </p:cNvPr>
          <p:cNvSpPr txBox="1"/>
          <p:nvPr/>
        </p:nvSpPr>
        <p:spPr>
          <a:xfrm>
            <a:off x="640080" y="1293982"/>
            <a:ext cx="6413500" cy="369332"/>
          </a:xfrm>
          <a:prstGeom prst="rect">
            <a:avLst/>
          </a:prstGeom>
          <a:noFill/>
        </p:spPr>
        <p:txBody>
          <a:bodyPr wrap="square">
            <a:spAutoFit/>
          </a:bodyPr>
          <a:lstStyle/>
          <a:p>
            <a:r>
              <a:rPr lang="en-US" b="1"/>
              <a:t>One Hot Encodings</a:t>
            </a:r>
          </a:p>
        </p:txBody>
      </p:sp>
      <p:pic>
        <p:nvPicPr>
          <p:cNvPr id="9" name="Picture 8">
            <a:extLst>
              <a:ext uri="{FF2B5EF4-FFF2-40B4-BE49-F238E27FC236}">
                <a16:creationId xmlns:a16="http://schemas.microsoft.com/office/drawing/2014/main" id="{B932F391-029A-6B23-6D2E-EF74D8A8C7F6}"/>
              </a:ext>
            </a:extLst>
          </p:cNvPr>
          <p:cNvPicPr>
            <a:picLocks noChangeAspect="1"/>
          </p:cNvPicPr>
          <p:nvPr/>
        </p:nvPicPr>
        <p:blipFill>
          <a:blip r:embed="rId2"/>
          <a:stretch>
            <a:fillRect/>
          </a:stretch>
        </p:blipFill>
        <p:spPr>
          <a:xfrm>
            <a:off x="5091332" y="1607422"/>
            <a:ext cx="2156633" cy="1639870"/>
          </a:xfrm>
          <a:prstGeom prst="rect">
            <a:avLst/>
          </a:prstGeom>
        </p:spPr>
      </p:pic>
      <p:sp>
        <p:nvSpPr>
          <p:cNvPr id="10" name="TextBox 9">
            <a:extLst>
              <a:ext uri="{FF2B5EF4-FFF2-40B4-BE49-F238E27FC236}">
                <a16:creationId xmlns:a16="http://schemas.microsoft.com/office/drawing/2014/main" id="{9AD68990-A223-22B6-6EEA-0DFE4602EF7E}"/>
              </a:ext>
            </a:extLst>
          </p:cNvPr>
          <p:cNvSpPr txBox="1"/>
          <p:nvPr/>
        </p:nvSpPr>
        <p:spPr>
          <a:xfrm>
            <a:off x="5037028" y="1298426"/>
            <a:ext cx="6413500" cy="369332"/>
          </a:xfrm>
          <a:prstGeom prst="rect">
            <a:avLst/>
          </a:prstGeom>
          <a:noFill/>
        </p:spPr>
        <p:txBody>
          <a:bodyPr wrap="square">
            <a:spAutoFit/>
          </a:bodyPr>
          <a:lstStyle/>
          <a:p>
            <a:r>
              <a:rPr lang="en-US" b="1"/>
              <a:t>Topological Fingerprints</a:t>
            </a:r>
          </a:p>
        </p:txBody>
      </p:sp>
      <p:pic>
        <p:nvPicPr>
          <p:cNvPr id="11" name="Picture 10">
            <a:extLst>
              <a:ext uri="{FF2B5EF4-FFF2-40B4-BE49-F238E27FC236}">
                <a16:creationId xmlns:a16="http://schemas.microsoft.com/office/drawing/2014/main" id="{FBD3F78A-7C39-7456-EF16-E48C9B4DF204}"/>
              </a:ext>
            </a:extLst>
          </p:cNvPr>
          <p:cNvPicPr>
            <a:picLocks noChangeAspect="1"/>
          </p:cNvPicPr>
          <p:nvPr/>
        </p:nvPicPr>
        <p:blipFill>
          <a:blip r:embed="rId3"/>
          <a:stretch>
            <a:fillRect/>
          </a:stretch>
        </p:blipFill>
        <p:spPr>
          <a:xfrm>
            <a:off x="9160221" y="1812987"/>
            <a:ext cx="1726962" cy="2843382"/>
          </a:xfrm>
          <a:prstGeom prst="rect">
            <a:avLst/>
          </a:prstGeom>
        </p:spPr>
      </p:pic>
      <p:sp>
        <p:nvSpPr>
          <p:cNvPr id="12" name="TextBox 11">
            <a:extLst>
              <a:ext uri="{FF2B5EF4-FFF2-40B4-BE49-F238E27FC236}">
                <a16:creationId xmlns:a16="http://schemas.microsoft.com/office/drawing/2014/main" id="{4F8D7017-F19D-F630-FAD5-C572200C3883}"/>
              </a:ext>
            </a:extLst>
          </p:cNvPr>
          <p:cNvSpPr txBox="1"/>
          <p:nvPr/>
        </p:nvSpPr>
        <p:spPr>
          <a:xfrm>
            <a:off x="8611793" y="1302870"/>
            <a:ext cx="6413500" cy="369332"/>
          </a:xfrm>
          <a:prstGeom prst="rect">
            <a:avLst/>
          </a:prstGeom>
          <a:noFill/>
        </p:spPr>
        <p:txBody>
          <a:bodyPr wrap="square">
            <a:spAutoFit/>
          </a:bodyPr>
          <a:lstStyle/>
          <a:p>
            <a:r>
              <a:rPr lang="en-US" b="1"/>
              <a:t>Learned Representations</a:t>
            </a:r>
          </a:p>
        </p:txBody>
      </p:sp>
      <p:pic>
        <p:nvPicPr>
          <p:cNvPr id="13" name="Content Placeholder 5">
            <a:extLst>
              <a:ext uri="{FF2B5EF4-FFF2-40B4-BE49-F238E27FC236}">
                <a16:creationId xmlns:a16="http://schemas.microsoft.com/office/drawing/2014/main" id="{E7B48FE2-A44C-9276-8586-7417E4CFD1B7}"/>
              </a:ext>
            </a:extLst>
          </p:cNvPr>
          <p:cNvPicPr>
            <a:picLocks noGrp="1" noChangeAspect="1"/>
          </p:cNvPicPr>
          <p:nvPr>
            <p:ph idx="1"/>
          </p:nvPr>
        </p:nvPicPr>
        <p:blipFill>
          <a:blip r:embed="rId4"/>
          <a:stretch>
            <a:fillRect/>
          </a:stretch>
        </p:blipFill>
        <p:spPr>
          <a:xfrm>
            <a:off x="3533119" y="4037112"/>
            <a:ext cx="5049088" cy="2598461"/>
          </a:xfrm>
          <a:prstGeom prst="rect">
            <a:avLst/>
          </a:prstGeom>
        </p:spPr>
      </p:pic>
      <p:sp>
        <p:nvSpPr>
          <p:cNvPr id="15" name="TextBox 14">
            <a:extLst>
              <a:ext uri="{FF2B5EF4-FFF2-40B4-BE49-F238E27FC236}">
                <a16:creationId xmlns:a16="http://schemas.microsoft.com/office/drawing/2014/main" id="{86368CEF-C813-E074-6537-4E191174C814}"/>
              </a:ext>
            </a:extLst>
          </p:cNvPr>
          <p:cNvSpPr txBox="1"/>
          <p:nvPr/>
        </p:nvSpPr>
        <p:spPr>
          <a:xfrm>
            <a:off x="4711289" y="3744084"/>
            <a:ext cx="6413500" cy="369332"/>
          </a:xfrm>
          <a:prstGeom prst="rect">
            <a:avLst/>
          </a:prstGeom>
          <a:noFill/>
        </p:spPr>
        <p:txBody>
          <a:bodyPr wrap="square">
            <a:spAutoFit/>
          </a:bodyPr>
          <a:lstStyle/>
          <a:p>
            <a:r>
              <a:rPr lang="en-US" b="1"/>
              <a:t>3D Descriptors</a:t>
            </a:r>
          </a:p>
        </p:txBody>
      </p:sp>
      <p:sp>
        <p:nvSpPr>
          <p:cNvPr id="16" name="TextBox 15">
            <a:extLst>
              <a:ext uri="{FF2B5EF4-FFF2-40B4-BE49-F238E27FC236}">
                <a16:creationId xmlns:a16="http://schemas.microsoft.com/office/drawing/2014/main" id="{9FB93160-4D55-1642-9587-7436C521300F}"/>
              </a:ext>
            </a:extLst>
          </p:cNvPr>
          <p:cNvSpPr txBox="1"/>
          <p:nvPr/>
        </p:nvSpPr>
        <p:spPr>
          <a:xfrm>
            <a:off x="640080" y="2576206"/>
            <a:ext cx="2513428" cy="369332"/>
          </a:xfrm>
          <a:prstGeom prst="rect">
            <a:avLst/>
          </a:prstGeom>
          <a:noFill/>
        </p:spPr>
        <p:txBody>
          <a:bodyPr wrap="square">
            <a:spAutoFit/>
          </a:bodyPr>
          <a:lstStyle/>
          <a:p>
            <a:r>
              <a:rPr lang="en-US" b="1"/>
              <a:t>Property Encodings</a:t>
            </a:r>
          </a:p>
        </p:txBody>
      </p:sp>
      <p:grpSp>
        <p:nvGrpSpPr>
          <p:cNvPr id="17" name="Group 16">
            <a:extLst>
              <a:ext uri="{FF2B5EF4-FFF2-40B4-BE49-F238E27FC236}">
                <a16:creationId xmlns:a16="http://schemas.microsoft.com/office/drawing/2014/main" id="{B54B1A71-5B0D-380C-4438-BC518387F372}"/>
              </a:ext>
            </a:extLst>
          </p:cNvPr>
          <p:cNvGrpSpPr/>
          <p:nvPr/>
        </p:nvGrpSpPr>
        <p:grpSpPr>
          <a:xfrm>
            <a:off x="984338" y="2945538"/>
            <a:ext cx="1584357" cy="1264823"/>
            <a:chOff x="9116839" y="1463332"/>
            <a:chExt cx="2313647" cy="1847029"/>
          </a:xfrm>
        </p:grpSpPr>
        <p:pic>
          <p:nvPicPr>
            <p:cNvPr id="18" name="Picture 17">
              <a:extLst>
                <a:ext uri="{FF2B5EF4-FFF2-40B4-BE49-F238E27FC236}">
                  <a16:creationId xmlns:a16="http://schemas.microsoft.com/office/drawing/2014/main" id="{DA8B7E37-D6D7-B89F-6160-BCCB51CED46F}"/>
                </a:ext>
              </a:extLst>
            </p:cNvPr>
            <p:cNvPicPr>
              <a:picLocks noChangeAspect="1"/>
            </p:cNvPicPr>
            <p:nvPr/>
          </p:nvPicPr>
          <p:blipFill>
            <a:blip r:embed="rId5"/>
            <a:stretch>
              <a:fillRect/>
            </a:stretch>
          </p:blipFill>
          <p:spPr>
            <a:xfrm>
              <a:off x="9116839" y="1463332"/>
              <a:ext cx="2313647" cy="1847029"/>
            </a:xfrm>
            <a:prstGeom prst="rect">
              <a:avLst/>
            </a:prstGeom>
          </p:spPr>
        </p:pic>
        <p:sp>
          <p:nvSpPr>
            <p:cNvPr id="19" name="Oval 18">
              <a:extLst>
                <a:ext uri="{FF2B5EF4-FFF2-40B4-BE49-F238E27FC236}">
                  <a16:creationId xmlns:a16="http://schemas.microsoft.com/office/drawing/2014/main" id="{8D037078-176F-3757-4E6F-42004211707B}"/>
                </a:ext>
              </a:extLst>
            </p:cNvPr>
            <p:cNvSpPr/>
            <p:nvPr/>
          </p:nvSpPr>
          <p:spPr>
            <a:xfrm>
              <a:off x="9207374" y="1520982"/>
              <a:ext cx="334978" cy="34403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Arial" panose="020B0604020202020204" pitchFamily="34" charset="0"/>
                <a:cs typeface="Arial" panose="020B0604020202020204" pitchFamily="34" charset="0"/>
              </a:endParaRPr>
            </a:p>
          </p:txBody>
        </p:sp>
      </p:grpSp>
      <p:sp>
        <p:nvSpPr>
          <p:cNvPr id="22" name="Title 2">
            <a:extLst>
              <a:ext uri="{FF2B5EF4-FFF2-40B4-BE49-F238E27FC236}">
                <a16:creationId xmlns:a16="http://schemas.microsoft.com/office/drawing/2014/main" id="{28210186-64A8-B95E-1ACE-275271113E0C}"/>
              </a:ext>
            </a:extLst>
          </p:cNvPr>
          <p:cNvSpPr>
            <a:spLocks noGrp="1"/>
          </p:cNvSpPr>
          <p:nvPr>
            <p:ph type="title"/>
          </p:nvPr>
        </p:nvSpPr>
        <p:spPr>
          <a:xfrm>
            <a:off x="12931" y="9444"/>
            <a:ext cx="12222018" cy="886158"/>
          </a:xfrm>
        </p:spPr>
        <p:txBody>
          <a:bodyPr>
            <a:normAutofit fontScale="90000"/>
          </a:bodyPr>
          <a:lstStyle/>
          <a:p>
            <a:r>
              <a:rPr lang="en-US" dirty="0"/>
              <a:t>Peptide Featurizations Help Us </a:t>
            </a:r>
            <a:r>
              <a:rPr lang="en-US" dirty="0">
                <a:solidFill>
                  <a:schemeClr val="tx1"/>
                </a:solidFill>
              </a:rPr>
              <a:t>Better</a:t>
            </a:r>
            <a:r>
              <a:rPr lang="en-US" dirty="0"/>
              <a:t> Understand &amp; Predict Structure-Activity Relationships</a:t>
            </a:r>
          </a:p>
        </p:txBody>
      </p:sp>
      <p:pic>
        <p:nvPicPr>
          <p:cNvPr id="23" name="Picture 22">
            <a:extLst>
              <a:ext uri="{FF2B5EF4-FFF2-40B4-BE49-F238E27FC236}">
                <a16:creationId xmlns:a16="http://schemas.microsoft.com/office/drawing/2014/main" id="{9E5AD440-9A5B-7014-F798-B2A93370B279}"/>
              </a:ext>
            </a:extLst>
          </p:cNvPr>
          <p:cNvPicPr>
            <a:picLocks noChangeAspect="1"/>
          </p:cNvPicPr>
          <p:nvPr/>
        </p:nvPicPr>
        <p:blipFill>
          <a:blip r:embed="rId6"/>
          <a:stretch>
            <a:fillRect/>
          </a:stretch>
        </p:blipFill>
        <p:spPr>
          <a:xfrm>
            <a:off x="8731124" y="5865192"/>
            <a:ext cx="1631014" cy="491158"/>
          </a:xfrm>
          <a:prstGeom prst="rect">
            <a:avLst/>
          </a:prstGeom>
        </p:spPr>
      </p:pic>
      <p:sp>
        <p:nvSpPr>
          <p:cNvPr id="2" name="Footer Placeholder 21">
            <a:extLst>
              <a:ext uri="{FF2B5EF4-FFF2-40B4-BE49-F238E27FC236}">
                <a16:creationId xmlns:a16="http://schemas.microsoft.com/office/drawing/2014/main" id="{26570EB4-D182-EA73-7292-3EDB2E5DD22B}"/>
              </a:ext>
            </a:extLst>
          </p:cNvPr>
          <p:cNvSpPr>
            <a:spLocks noGrp="1"/>
          </p:cNvSpPr>
          <p:nvPr>
            <p:ph type="ftr" sz="quarter" idx="3"/>
          </p:nvPr>
        </p:nvSpPr>
        <p:spPr>
          <a:xfrm>
            <a:off x="640080" y="6356350"/>
            <a:ext cx="4135120" cy="365125"/>
          </a:xfrm>
        </p:spPr>
        <p:txBody>
          <a:bodyPr/>
          <a:lstStyle/>
          <a:p>
            <a:r>
              <a:rPr lang="en-US"/>
              <a:t>PARABILIS - MAKING THE NEXT GENERATION OF MEDICINES</a:t>
            </a:r>
          </a:p>
        </p:txBody>
      </p:sp>
    </p:spTree>
    <p:extLst>
      <p:ext uri="{BB962C8B-B14F-4D97-AF65-F5344CB8AC3E}">
        <p14:creationId xmlns:p14="http://schemas.microsoft.com/office/powerpoint/2010/main" val="4955621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275EA64-054F-C041-282B-B6AEE0418ABD}"/>
              </a:ext>
            </a:extLst>
          </p:cNvPr>
          <p:cNvSpPr>
            <a:spLocks noGrp="1"/>
          </p:cNvSpPr>
          <p:nvPr>
            <p:ph type="title"/>
          </p:nvPr>
        </p:nvSpPr>
        <p:spPr/>
        <p:txBody>
          <a:bodyPr/>
          <a:lstStyle/>
          <a:p>
            <a:r>
              <a:rPr lang="en-US"/>
              <a:t>Peptides Occupy Different Regimes of Similarity/Property Space</a:t>
            </a:r>
          </a:p>
        </p:txBody>
      </p:sp>
      <p:sp>
        <p:nvSpPr>
          <p:cNvPr id="5" name="Slide Number Placeholder 4">
            <a:extLst>
              <a:ext uri="{FF2B5EF4-FFF2-40B4-BE49-F238E27FC236}">
                <a16:creationId xmlns:a16="http://schemas.microsoft.com/office/drawing/2014/main" id="{DCE4EC9B-1BE3-79BD-6F59-16334EE710FE}"/>
              </a:ext>
            </a:extLst>
          </p:cNvPr>
          <p:cNvSpPr>
            <a:spLocks noGrp="1"/>
          </p:cNvSpPr>
          <p:nvPr>
            <p:ph type="sldNum" sz="quarter" idx="4"/>
          </p:nvPr>
        </p:nvSpPr>
        <p:spPr/>
        <p:txBody>
          <a:bodyPr/>
          <a:lstStyle/>
          <a:p>
            <a:fld id="{4EB18272-EACE-1E49-9A3E-A8ED852E9F04}" type="slidenum">
              <a:rPr lang="en-US" smtClean="0"/>
              <a:pPr/>
              <a:t>22</a:t>
            </a:fld>
            <a:endParaRPr lang="en-US"/>
          </a:p>
        </p:txBody>
      </p:sp>
      <p:pic>
        <p:nvPicPr>
          <p:cNvPr id="9" name="Content Placeholder 8">
            <a:extLst>
              <a:ext uri="{FF2B5EF4-FFF2-40B4-BE49-F238E27FC236}">
                <a16:creationId xmlns:a16="http://schemas.microsoft.com/office/drawing/2014/main" id="{5A89592F-179B-8C74-2681-B1D1D6AA6F92}"/>
              </a:ext>
            </a:extLst>
          </p:cNvPr>
          <p:cNvPicPr>
            <a:picLocks noGrp="1" noChangeAspect="1"/>
          </p:cNvPicPr>
          <p:nvPr>
            <p:ph idx="1"/>
          </p:nvPr>
        </p:nvPicPr>
        <p:blipFill>
          <a:blip r:embed="rId3"/>
          <a:srcRect l="15266"/>
          <a:stretch/>
        </p:blipFill>
        <p:spPr>
          <a:xfrm>
            <a:off x="1230086" y="1272230"/>
            <a:ext cx="3274735" cy="4789488"/>
          </a:xfrm>
          <a:prstGeom prst="rect">
            <a:avLst/>
          </a:prstGeom>
        </p:spPr>
      </p:pic>
      <p:sp>
        <p:nvSpPr>
          <p:cNvPr id="11" name="TextBox 10">
            <a:extLst>
              <a:ext uri="{FF2B5EF4-FFF2-40B4-BE49-F238E27FC236}">
                <a16:creationId xmlns:a16="http://schemas.microsoft.com/office/drawing/2014/main" id="{74E6205D-ECA6-5F48-570D-6F4FBDB57EB8}"/>
              </a:ext>
            </a:extLst>
          </p:cNvPr>
          <p:cNvSpPr txBox="1"/>
          <p:nvPr/>
        </p:nvSpPr>
        <p:spPr>
          <a:xfrm>
            <a:off x="2080081" y="1336982"/>
            <a:ext cx="1767215" cy="369332"/>
          </a:xfrm>
          <a:prstGeom prst="rect">
            <a:avLst/>
          </a:prstGeom>
          <a:solidFill>
            <a:schemeClr val="bg1"/>
          </a:solidFill>
        </p:spPr>
        <p:txBody>
          <a:bodyPr wrap="none" rtlCol="0">
            <a:spAutoFit/>
          </a:bodyPr>
          <a:lstStyle/>
          <a:p>
            <a:r>
              <a:rPr lang="en-US"/>
              <a:t>Approved Drugs</a:t>
            </a:r>
          </a:p>
        </p:txBody>
      </p:sp>
      <p:sp>
        <p:nvSpPr>
          <p:cNvPr id="12" name="TextBox 11">
            <a:extLst>
              <a:ext uri="{FF2B5EF4-FFF2-40B4-BE49-F238E27FC236}">
                <a16:creationId xmlns:a16="http://schemas.microsoft.com/office/drawing/2014/main" id="{2DDF3174-48FC-9B76-D42A-699EE2FB901B}"/>
              </a:ext>
            </a:extLst>
          </p:cNvPr>
          <p:cNvSpPr txBox="1"/>
          <p:nvPr/>
        </p:nvSpPr>
        <p:spPr>
          <a:xfrm>
            <a:off x="1818730" y="2474120"/>
            <a:ext cx="2362506" cy="369332"/>
          </a:xfrm>
          <a:prstGeom prst="rect">
            <a:avLst/>
          </a:prstGeom>
          <a:solidFill>
            <a:schemeClr val="bg1"/>
          </a:solidFill>
        </p:spPr>
        <p:txBody>
          <a:bodyPr wrap="none" rtlCol="0">
            <a:spAutoFit/>
          </a:bodyPr>
          <a:lstStyle/>
          <a:p>
            <a:r>
              <a:rPr lang="en-US"/>
              <a:t>ChEMBL33 Bioactives</a:t>
            </a:r>
          </a:p>
        </p:txBody>
      </p:sp>
      <p:sp>
        <p:nvSpPr>
          <p:cNvPr id="13" name="TextBox 12">
            <a:extLst>
              <a:ext uri="{FF2B5EF4-FFF2-40B4-BE49-F238E27FC236}">
                <a16:creationId xmlns:a16="http://schemas.microsoft.com/office/drawing/2014/main" id="{172C89FA-0A3B-D60F-4BA4-7A26C497A776}"/>
              </a:ext>
            </a:extLst>
          </p:cNvPr>
          <p:cNvSpPr txBox="1"/>
          <p:nvPr/>
        </p:nvSpPr>
        <p:spPr>
          <a:xfrm>
            <a:off x="1742995" y="3600420"/>
            <a:ext cx="1838965" cy="369332"/>
          </a:xfrm>
          <a:prstGeom prst="rect">
            <a:avLst/>
          </a:prstGeom>
          <a:solidFill>
            <a:schemeClr val="bg1"/>
          </a:solidFill>
        </p:spPr>
        <p:txBody>
          <a:bodyPr wrap="none" lIns="91440" tIns="45720" rIns="91440" bIns="45720" rtlCol="0" anchor="t">
            <a:spAutoFit/>
          </a:bodyPr>
          <a:lstStyle/>
          <a:p>
            <a:r>
              <a:rPr lang="en-US"/>
              <a:t>13-mer Helicons</a:t>
            </a:r>
          </a:p>
        </p:txBody>
      </p:sp>
      <p:sp>
        <p:nvSpPr>
          <p:cNvPr id="14" name="TextBox 13">
            <a:extLst>
              <a:ext uri="{FF2B5EF4-FFF2-40B4-BE49-F238E27FC236}">
                <a16:creationId xmlns:a16="http://schemas.microsoft.com/office/drawing/2014/main" id="{68DD7D0A-774F-8123-2F6A-FA160BD0483B}"/>
              </a:ext>
            </a:extLst>
          </p:cNvPr>
          <p:cNvSpPr txBox="1"/>
          <p:nvPr/>
        </p:nvSpPr>
        <p:spPr>
          <a:xfrm>
            <a:off x="1738699" y="4710879"/>
            <a:ext cx="1838965" cy="369332"/>
          </a:xfrm>
          <a:prstGeom prst="rect">
            <a:avLst/>
          </a:prstGeom>
          <a:solidFill>
            <a:schemeClr val="bg1"/>
          </a:solidFill>
        </p:spPr>
        <p:txBody>
          <a:bodyPr wrap="none" lIns="91440" tIns="45720" rIns="91440" bIns="45720" rtlCol="0" anchor="t">
            <a:spAutoFit/>
          </a:bodyPr>
          <a:lstStyle/>
          <a:p>
            <a:r>
              <a:rPr lang="en-US"/>
              <a:t>17-mer Helicons</a:t>
            </a:r>
          </a:p>
        </p:txBody>
      </p:sp>
      <p:sp>
        <p:nvSpPr>
          <p:cNvPr id="15" name="TextBox 14">
            <a:extLst>
              <a:ext uri="{FF2B5EF4-FFF2-40B4-BE49-F238E27FC236}">
                <a16:creationId xmlns:a16="http://schemas.microsoft.com/office/drawing/2014/main" id="{45518CEF-7DE3-5AC3-450B-5C19DC5BC45F}"/>
              </a:ext>
            </a:extLst>
          </p:cNvPr>
          <p:cNvSpPr txBox="1"/>
          <p:nvPr/>
        </p:nvSpPr>
        <p:spPr>
          <a:xfrm>
            <a:off x="1386817" y="6162873"/>
            <a:ext cx="2794419" cy="369332"/>
          </a:xfrm>
          <a:prstGeom prst="rect">
            <a:avLst/>
          </a:prstGeom>
          <a:noFill/>
        </p:spPr>
        <p:txBody>
          <a:bodyPr wrap="none" rtlCol="0">
            <a:spAutoFit/>
          </a:bodyPr>
          <a:lstStyle/>
          <a:p>
            <a:r>
              <a:rPr lang="en-US"/>
              <a:t>ECFP4 Tanimoto Similarity</a:t>
            </a:r>
          </a:p>
        </p:txBody>
      </p:sp>
      <p:sp>
        <p:nvSpPr>
          <p:cNvPr id="18" name="TextBox 17">
            <a:extLst>
              <a:ext uri="{FF2B5EF4-FFF2-40B4-BE49-F238E27FC236}">
                <a16:creationId xmlns:a16="http://schemas.microsoft.com/office/drawing/2014/main" id="{8024E671-25C7-E5BF-6DCD-77992FFDE8AE}"/>
              </a:ext>
            </a:extLst>
          </p:cNvPr>
          <p:cNvSpPr txBox="1"/>
          <p:nvPr/>
        </p:nvSpPr>
        <p:spPr>
          <a:xfrm>
            <a:off x="1616036" y="5935063"/>
            <a:ext cx="2375330" cy="369332"/>
          </a:xfrm>
          <a:prstGeom prst="rect">
            <a:avLst/>
          </a:prstGeom>
          <a:noFill/>
        </p:spPr>
        <p:txBody>
          <a:bodyPr wrap="square">
            <a:spAutoFit/>
          </a:bodyPr>
          <a:lstStyle/>
          <a:p>
            <a:r>
              <a:rPr lang="en-US"/>
              <a:t>Random 100 Pairwise </a:t>
            </a:r>
          </a:p>
        </p:txBody>
      </p:sp>
      <p:sp>
        <p:nvSpPr>
          <p:cNvPr id="2" name="TextBox 1">
            <a:extLst>
              <a:ext uri="{FF2B5EF4-FFF2-40B4-BE49-F238E27FC236}">
                <a16:creationId xmlns:a16="http://schemas.microsoft.com/office/drawing/2014/main" id="{B890DD26-E353-24C2-554E-649F2E5D17D8}"/>
              </a:ext>
            </a:extLst>
          </p:cNvPr>
          <p:cNvSpPr txBox="1"/>
          <p:nvPr/>
        </p:nvSpPr>
        <p:spPr>
          <a:xfrm rot="16200000">
            <a:off x="-155972" y="3244333"/>
            <a:ext cx="1592103" cy="369332"/>
          </a:xfrm>
          <a:prstGeom prst="rect">
            <a:avLst/>
          </a:prstGeom>
          <a:noFill/>
        </p:spPr>
        <p:txBody>
          <a:bodyPr wrap="none" rtlCol="0">
            <a:spAutoFit/>
          </a:bodyPr>
          <a:lstStyle/>
          <a:p>
            <a:r>
              <a:rPr lang="en-US"/>
              <a:t># Compounds</a:t>
            </a:r>
          </a:p>
        </p:txBody>
      </p:sp>
      <p:sp>
        <p:nvSpPr>
          <p:cNvPr id="6" name="Footer Placeholder 21">
            <a:extLst>
              <a:ext uri="{FF2B5EF4-FFF2-40B4-BE49-F238E27FC236}">
                <a16:creationId xmlns:a16="http://schemas.microsoft.com/office/drawing/2014/main" id="{766947D3-414D-7833-B044-2D2B5B7E82F1}"/>
              </a:ext>
            </a:extLst>
          </p:cNvPr>
          <p:cNvSpPr>
            <a:spLocks noGrp="1"/>
          </p:cNvSpPr>
          <p:nvPr>
            <p:ph type="ftr" sz="quarter" idx="3"/>
          </p:nvPr>
        </p:nvSpPr>
        <p:spPr>
          <a:xfrm>
            <a:off x="640080" y="6356350"/>
            <a:ext cx="4135120" cy="365125"/>
          </a:xfrm>
        </p:spPr>
        <p:txBody>
          <a:bodyPr/>
          <a:lstStyle/>
          <a:p>
            <a:r>
              <a:rPr lang="en-US"/>
              <a:t>PARABILIS - MAKING THE NEXT GENERATION OF MEDICINES</a:t>
            </a:r>
          </a:p>
        </p:txBody>
      </p:sp>
    </p:spTree>
    <p:extLst>
      <p:ext uri="{BB962C8B-B14F-4D97-AF65-F5344CB8AC3E}">
        <p14:creationId xmlns:p14="http://schemas.microsoft.com/office/powerpoint/2010/main" val="9909280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710D6D-ACA5-63F0-84C4-2D5C449F1921}"/>
            </a:ext>
          </a:extLst>
        </p:cNvPr>
        <p:cNvGrpSpPr/>
        <p:nvPr/>
      </p:nvGrpSpPr>
      <p:grpSpPr>
        <a:xfrm>
          <a:off x="0" y="0"/>
          <a:ext cx="0" cy="0"/>
          <a:chOff x="0" y="0"/>
          <a:chExt cx="0" cy="0"/>
        </a:xfrm>
      </p:grpSpPr>
      <p:pic>
        <p:nvPicPr>
          <p:cNvPr id="16" name="Picture 15">
            <a:extLst>
              <a:ext uri="{FF2B5EF4-FFF2-40B4-BE49-F238E27FC236}">
                <a16:creationId xmlns:a16="http://schemas.microsoft.com/office/drawing/2014/main" id="{FE263EC6-9BC5-4911-D1AC-C245362557C2}"/>
              </a:ext>
            </a:extLst>
          </p:cNvPr>
          <p:cNvPicPr>
            <a:picLocks noChangeAspect="1"/>
          </p:cNvPicPr>
          <p:nvPr/>
        </p:nvPicPr>
        <p:blipFill>
          <a:blip r:embed="rId2"/>
          <a:srcRect b="50895"/>
          <a:stretch/>
        </p:blipFill>
        <p:spPr>
          <a:xfrm>
            <a:off x="6548350" y="3342529"/>
            <a:ext cx="3196509" cy="2350201"/>
          </a:xfrm>
          <a:prstGeom prst="rect">
            <a:avLst/>
          </a:prstGeom>
        </p:spPr>
      </p:pic>
      <p:sp>
        <p:nvSpPr>
          <p:cNvPr id="3" name="Title 2">
            <a:extLst>
              <a:ext uri="{FF2B5EF4-FFF2-40B4-BE49-F238E27FC236}">
                <a16:creationId xmlns:a16="http://schemas.microsoft.com/office/drawing/2014/main" id="{1D951ABB-8338-10F0-872B-2E461DADE26F}"/>
              </a:ext>
            </a:extLst>
          </p:cNvPr>
          <p:cNvSpPr>
            <a:spLocks noGrp="1"/>
          </p:cNvSpPr>
          <p:nvPr>
            <p:ph type="title"/>
          </p:nvPr>
        </p:nvSpPr>
        <p:spPr/>
        <p:txBody>
          <a:bodyPr/>
          <a:lstStyle/>
          <a:p>
            <a:r>
              <a:rPr lang="en-US"/>
              <a:t>Peptides Occupy Different Regimes of Similarity/Property Space</a:t>
            </a:r>
          </a:p>
        </p:txBody>
      </p:sp>
      <p:sp>
        <p:nvSpPr>
          <p:cNvPr id="5" name="Slide Number Placeholder 4">
            <a:extLst>
              <a:ext uri="{FF2B5EF4-FFF2-40B4-BE49-F238E27FC236}">
                <a16:creationId xmlns:a16="http://schemas.microsoft.com/office/drawing/2014/main" id="{1F8335C9-F352-17E2-64DB-C56BEEFB47E6}"/>
              </a:ext>
            </a:extLst>
          </p:cNvPr>
          <p:cNvSpPr>
            <a:spLocks noGrp="1"/>
          </p:cNvSpPr>
          <p:nvPr>
            <p:ph type="sldNum" sz="quarter" idx="4"/>
          </p:nvPr>
        </p:nvSpPr>
        <p:spPr/>
        <p:txBody>
          <a:bodyPr/>
          <a:lstStyle/>
          <a:p>
            <a:fld id="{4EB18272-EACE-1E49-9A3E-A8ED852E9F04}" type="slidenum">
              <a:rPr lang="en-US" smtClean="0"/>
              <a:pPr/>
              <a:t>23</a:t>
            </a:fld>
            <a:endParaRPr lang="en-US"/>
          </a:p>
        </p:txBody>
      </p:sp>
      <p:pic>
        <p:nvPicPr>
          <p:cNvPr id="9" name="Content Placeholder 8">
            <a:extLst>
              <a:ext uri="{FF2B5EF4-FFF2-40B4-BE49-F238E27FC236}">
                <a16:creationId xmlns:a16="http://schemas.microsoft.com/office/drawing/2014/main" id="{1F2DE1E2-AA29-3269-3D61-C84B8B072E51}"/>
              </a:ext>
            </a:extLst>
          </p:cNvPr>
          <p:cNvPicPr>
            <a:picLocks noGrp="1" noChangeAspect="1"/>
          </p:cNvPicPr>
          <p:nvPr>
            <p:ph idx="1"/>
          </p:nvPr>
        </p:nvPicPr>
        <p:blipFill>
          <a:blip r:embed="rId3"/>
          <a:stretch>
            <a:fillRect/>
          </a:stretch>
        </p:blipFill>
        <p:spPr>
          <a:xfrm>
            <a:off x="2112621" y="1078981"/>
            <a:ext cx="3864741" cy="4789488"/>
          </a:xfrm>
          <a:prstGeom prst="rect">
            <a:avLst/>
          </a:prstGeom>
        </p:spPr>
      </p:pic>
      <p:sp>
        <p:nvSpPr>
          <p:cNvPr id="11" name="TextBox 10">
            <a:extLst>
              <a:ext uri="{FF2B5EF4-FFF2-40B4-BE49-F238E27FC236}">
                <a16:creationId xmlns:a16="http://schemas.microsoft.com/office/drawing/2014/main" id="{F267934F-EA7E-0C61-9D03-AF4442A89F48}"/>
              </a:ext>
            </a:extLst>
          </p:cNvPr>
          <p:cNvSpPr txBox="1"/>
          <p:nvPr/>
        </p:nvSpPr>
        <p:spPr>
          <a:xfrm>
            <a:off x="3552622" y="1143733"/>
            <a:ext cx="1767215" cy="369332"/>
          </a:xfrm>
          <a:prstGeom prst="rect">
            <a:avLst/>
          </a:prstGeom>
          <a:solidFill>
            <a:schemeClr val="bg1"/>
          </a:solidFill>
        </p:spPr>
        <p:txBody>
          <a:bodyPr wrap="none" rtlCol="0">
            <a:spAutoFit/>
          </a:bodyPr>
          <a:lstStyle/>
          <a:p>
            <a:r>
              <a:rPr lang="en-US"/>
              <a:t>Approved Drugs</a:t>
            </a:r>
          </a:p>
        </p:txBody>
      </p:sp>
      <p:sp>
        <p:nvSpPr>
          <p:cNvPr id="12" name="TextBox 11">
            <a:extLst>
              <a:ext uri="{FF2B5EF4-FFF2-40B4-BE49-F238E27FC236}">
                <a16:creationId xmlns:a16="http://schemas.microsoft.com/office/drawing/2014/main" id="{2EA27F7B-4AC0-ACC3-0161-EFA613F75525}"/>
              </a:ext>
            </a:extLst>
          </p:cNvPr>
          <p:cNvSpPr txBox="1"/>
          <p:nvPr/>
        </p:nvSpPr>
        <p:spPr>
          <a:xfrm>
            <a:off x="3291271" y="2280871"/>
            <a:ext cx="2362506" cy="369332"/>
          </a:xfrm>
          <a:prstGeom prst="rect">
            <a:avLst/>
          </a:prstGeom>
          <a:solidFill>
            <a:schemeClr val="bg1"/>
          </a:solidFill>
        </p:spPr>
        <p:txBody>
          <a:bodyPr wrap="none" rtlCol="0">
            <a:spAutoFit/>
          </a:bodyPr>
          <a:lstStyle/>
          <a:p>
            <a:r>
              <a:rPr lang="en-US"/>
              <a:t>ChEMBL33 Bioactives</a:t>
            </a:r>
          </a:p>
        </p:txBody>
      </p:sp>
      <p:sp>
        <p:nvSpPr>
          <p:cNvPr id="13" name="TextBox 12">
            <a:extLst>
              <a:ext uri="{FF2B5EF4-FFF2-40B4-BE49-F238E27FC236}">
                <a16:creationId xmlns:a16="http://schemas.microsoft.com/office/drawing/2014/main" id="{C6ABAFA8-6BE3-46AF-C523-89405FE5D42F}"/>
              </a:ext>
            </a:extLst>
          </p:cNvPr>
          <p:cNvSpPr txBox="1"/>
          <p:nvPr/>
        </p:nvSpPr>
        <p:spPr>
          <a:xfrm>
            <a:off x="3365436" y="3407171"/>
            <a:ext cx="1838965" cy="369332"/>
          </a:xfrm>
          <a:prstGeom prst="rect">
            <a:avLst/>
          </a:prstGeom>
          <a:solidFill>
            <a:schemeClr val="bg1"/>
          </a:solidFill>
        </p:spPr>
        <p:txBody>
          <a:bodyPr wrap="none" lIns="91440" tIns="45720" rIns="91440" bIns="45720" rtlCol="0" anchor="t">
            <a:spAutoFit/>
          </a:bodyPr>
          <a:lstStyle/>
          <a:p>
            <a:r>
              <a:rPr lang="en-US"/>
              <a:t>13-mer Helicons</a:t>
            </a:r>
          </a:p>
        </p:txBody>
      </p:sp>
      <p:sp>
        <p:nvSpPr>
          <p:cNvPr id="14" name="TextBox 13">
            <a:extLst>
              <a:ext uri="{FF2B5EF4-FFF2-40B4-BE49-F238E27FC236}">
                <a16:creationId xmlns:a16="http://schemas.microsoft.com/office/drawing/2014/main" id="{9639B520-7476-4929-3257-EEBA31CD66EF}"/>
              </a:ext>
            </a:extLst>
          </p:cNvPr>
          <p:cNvSpPr txBox="1"/>
          <p:nvPr/>
        </p:nvSpPr>
        <p:spPr>
          <a:xfrm>
            <a:off x="3361140" y="4517630"/>
            <a:ext cx="1838965" cy="369332"/>
          </a:xfrm>
          <a:prstGeom prst="rect">
            <a:avLst/>
          </a:prstGeom>
          <a:solidFill>
            <a:schemeClr val="bg1"/>
          </a:solidFill>
        </p:spPr>
        <p:txBody>
          <a:bodyPr wrap="none" lIns="91440" tIns="45720" rIns="91440" bIns="45720" rtlCol="0" anchor="t">
            <a:spAutoFit/>
          </a:bodyPr>
          <a:lstStyle/>
          <a:p>
            <a:r>
              <a:rPr lang="en-US"/>
              <a:t>17-mer Helicons</a:t>
            </a:r>
          </a:p>
        </p:txBody>
      </p:sp>
      <p:sp>
        <p:nvSpPr>
          <p:cNvPr id="15" name="TextBox 14">
            <a:extLst>
              <a:ext uri="{FF2B5EF4-FFF2-40B4-BE49-F238E27FC236}">
                <a16:creationId xmlns:a16="http://schemas.microsoft.com/office/drawing/2014/main" id="{5E97D65B-1692-E40A-80CF-92E18383562D}"/>
              </a:ext>
            </a:extLst>
          </p:cNvPr>
          <p:cNvSpPr txBox="1"/>
          <p:nvPr/>
        </p:nvSpPr>
        <p:spPr>
          <a:xfrm>
            <a:off x="2859358" y="5969624"/>
            <a:ext cx="2794419" cy="369332"/>
          </a:xfrm>
          <a:prstGeom prst="rect">
            <a:avLst/>
          </a:prstGeom>
          <a:noFill/>
        </p:spPr>
        <p:txBody>
          <a:bodyPr wrap="none" rtlCol="0">
            <a:spAutoFit/>
          </a:bodyPr>
          <a:lstStyle/>
          <a:p>
            <a:r>
              <a:rPr lang="en-US"/>
              <a:t>ECFP4 Tanimoto Similarity</a:t>
            </a:r>
          </a:p>
        </p:txBody>
      </p:sp>
      <p:sp>
        <p:nvSpPr>
          <p:cNvPr id="18" name="TextBox 17">
            <a:extLst>
              <a:ext uri="{FF2B5EF4-FFF2-40B4-BE49-F238E27FC236}">
                <a16:creationId xmlns:a16="http://schemas.microsoft.com/office/drawing/2014/main" id="{FA1376D0-F12D-7E1E-A53A-72BCFAE714BA}"/>
              </a:ext>
            </a:extLst>
          </p:cNvPr>
          <p:cNvSpPr txBox="1"/>
          <p:nvPr/>
        </p:nvSpPr>
        <p:spPr>
          <a:xfrm>
            <a:off x="3088577" y="5741814"/>
            <a:ext cx="2375330" cy="369332"/>
          </a:xfrm>
          <a:prstGeom prst="rect">
            <a:avLst/>
          </a:prstGeom>
          <a:noFill/>
        </p:spPr>
        <p:txBody>
          <a:bodyPr wrap="square">
            <a:spAutoFit/>
          </a:bodyPr>
          <a:lstStyle/>
          <a:p>
            <a:r>
              <a:rPr lang="en-US"/>
              <a:t>Random 100 Pairwise </a:t>
            </a:r>
          </a:p>
        </p:txBody>
      </p:sp>
      <p:pic>
        <p:nvPicPr>
          <p:cNvPr id="20" name="Picture 19">
            <a:extLst>
              <a:ext uri="{FF2B5EF4-FFF2-40B4-BE49-F238E27FC236}">
                <a16:creationId xmlns:a16="http://schemas.microsoft.com/office/drawing/2014/main" id="{DDB70BD9-8C56-5095-87BA-CF0625C3CACF}"/>
              </a:ext>
            </a:extLst>
          </p:cNvPr>
          <p:cNvPicPr>
            <a:picLocks noChangeAspect="1"/>
          </p:cNvPicPr>
          <p:nvPr/>
        </p:nvPicPr>
        <p:blipFill>
          <a:blip r:embed="rId2"/>
          <a:srcRect t="48614" b="3980"/>
          <a:stretch/>
        </p:blipFill>
        <p:spPr>
          <a:xfrm>
            <a:off x="6548350" y="1160114"/>
            <a:ext cx="3196509" cy="2268886"/>
          </a:xfrm>
          <a:prstGeom prst="rect">
            <a:avLst/>
          </a:prstGeom>
        </p:spPr>
      </p:pic>
      <p:pic>
        <p:nvPicPr>
          <p:cNvPr id="21" name="Picture 20">
            <a:extLst>
              <a:ext uri="{FF2B5EF4-FFF2-40B4-BE49-F238E27FC236}">
                <a16:creationId xmlns:a16="http://schemas.microsoft.com/office/drawing/2014/main" id="{4B2B8637-ECB1-657F-F328-C93FC106FD5D}"/>
              </a:ext>
            </a:extLst>
          </p:cNvPr>
          <p:cNvPicPr>
            <a:picLocks noChangeAspect="1"/>
          </p:cNvPicPr>
          <p:nvPr/>
        </p:nvPicPr>
        <p:blipFill>
          <a:blip r:embed="rId2"/>
          <a:srcRect t="96816"/>
          <a:stretch/>
        </p:blipFill>
        <p:spPr>
          <a:xfrm>
            <a:off x="6548350" y="5754472"/>
            <a:ext cx="3196509" cy="152400"/>
          </a:xfrm>
          <a:prstGeom prst="rect">
            <a:avLst/>
          </a:prstGeom>
        </p:spPr>
      </p:pic>
      <p:sp>
        <p:nvSpPr>
          <p:cNvPr id="22" name="TextBox 21">
            <a:extLst>
              <a:ext uri="{FF2B5EF4-FFF2-40B4-BE49-F238E27FC236}">
                <a16:creationId xmlns:a16="http://schemas.microsoft.com/office/drawing/2014/main" id="{14B2372D-A4C7-A4F2-9F0C-643ED59DA08D}"/>
              </a:ext>
            </a:extLst>
          </p:cNvPr>
          <p:cNvSpPr txBox="1"/>
          <p:nvPr/>
        </p:nvSpPr>
        <p:spPr>
          <a:xfrm>
            <a:off x="7616389" y="1165561"/>
            <a:ext cx="1767215" cy="369332"/>
          </a:xfrm>
          <a:prstGeom prst="rect">
            <a:avLst/>
          </a:prstGeom>
          <a:solidFill>
            <a:schemeClr val="bg1"/>
          </a:solidFill>
        </p:spPr>
        <p:txBody>
          <a:bodyPr wrap="none" rtlCol="0">
            <a:spAutoFit/>
          </a:bodyPr>
          <a:lstStyle/>
          <a:p>
            <a:r>
              <a:rPr lang="en-US"/>
              <a:t>Approved Drugs</a:t>
            </a:r>
          </a:p>
        </p:txBody>
      </p:sp>
      <p:sp>
        <p:nvSpPr>
          <p:cNvPr id="23" name="TextBox 22">
            <a:extLst>
              <a:ext uri="{FF2B5EF4-FFF2-40B4-BE49-F238E27FC236}">
                <a16:creationId xmlns:a16="http://schemas.microsoft.com/office/drawing/2014/main" id="{BDC7CEEC-345B-E08E-198B-D7811B33869A}"/>
              </a:ext>
            </a:extLst>
          </p:cNvPr>
          <p:cNvSpPr txBox="1"/>
          <p:nvPr/>
        </p:nvSpPr>
        <p:spPr>
          <a:xfrm>
            <a:off x="7355038" y="2302699"/>
            <a:ext cx="2362506" cy="369332"/>
          </a:xfrm>
          <a:prstGeom prst="rect">
            <a:avLst/>
          </a:prstGeom>
          <a:solidFill>
            <a:schemeClr val="bg1"/>
          </a:solidFill>
        </p:spPr>
        <p:txBody>
          <a:bodyPr wrap="none" rtlCol="0">
            <a:spAutoFit/>
          </a:bodyPr>
          <a:lstStyle/>
          <a:p>
            <a:r>
              <a:rPr lang="en-US"/>
              <a:t>ChEMBL33 Bioactives</a:t>
            </a:r>
          </a:p>
        </p:txBody>
      </p:sp>
      <p:sp>
        <p:nvSpPr>
          <p:cNvPr id="24" name="TextBox 23">
            <a:extLst>
              <a:ext uri="{FF2B5EF4-FFF2-40B4-BE49-F238E27FC236}">
                <a16:creationId xmlns:a16="http://schemas.microsoft.com/office/drawing/2014/main" id="{22A8ECB9-A773-1C09-7AF8-BE4C98D971BF}"/>
              </a:ext>
            </a:extLst>
          </p:cNvPr>
          <p:cNvSpPr txBox="1"/>
          <p:nvPr/>
        </p:nvSpPr>
        <p:spPr>
          <a:xfrm>
            <a:off x="7624074" y="3428999"/>
            <a:ext cx="1838965" cy="369332"/>
          </a:xfrm>
          <a:prstGeom prst="rect">
            <a:avLst/>
          </a:prstGeom>
          <a:solidFill>
            <a:schemeClr val="bg1"/>
          </a:solidFill>
        </p:spPr>
        <p:txBody>
          <a:bodyPr wrap="none" lIns="91440" tIns="45720" rIns="91440" bIns="45720" rtlCol="0" anchor="t">
            <a:spAutoFit/>
          </a:bodyPr>
          <a:lstStyle/>
          <a:p>
            <a:r>
              <a:rPr lang="en-US"/>
              <a:t>13-mer Helicons</a:t>
            </a:r>
          </a:p>
        </p:txBody>
      </p:sp>
      <p:sp>
        <p:nvSpPr>
          <p:cNvPr id="25" name="TextBox 24">
            <a:extLst>
              <a:ext uri="{FF2B5EF4-FFF2-40B4-BE49-F238E27FC236}">
                <a16:creationId xmlns:a16="http://schemas.microsoft.com/office/drawing/2014/main" id="{75AA2D27-CDC3-FEC6-D881-C77AB5B45C94}"/>
              </a:ext>
            </a:extLst>
          </p:cNvPr>
          <p:cNvSpPr txBox="1"/>
          <p:nvPr/>
        </p:nvSpPr>
        <p:spPr>
          <a:xfrm>
            <a:off x="7619778" y="4539458"/>
            <a:ext cx="1838965" cy="369332"/>
          </a:xfrm>
          <a:prstGeom prst="rect">
            <a:avLst/>
          </a:prstGeom>
          <a:solidFill>
            <a:schemeClr val="bg1"/>
          </a:solidFill>
        </p:spPr>
        <p:txBody>
          <a:bodyPr wrap="none" lIns="91440" tIns="45720" rIns="91440" bIns="45720" rtlCol="0" anchor="t">
            <a:spAutoFit/>
          </a:bodyPr>
          <a:lstStyle/>
          <a:p>
            <a:r>
              <a:rPr lang="en-US"/>
              <a:t>17-mer Helicons</a:t>
            </a:r>
          </a:p>
        </p:txBody>
      </p:sp>
      <p:sp>
        <p:nvSpPr>
          <p:cNvPr id="32" name="TextBox 31">
            <a:extLst>
              <a:ext uri="{FF2B5EF4-FFF2-40B4-BE49-F238E27FC236}">
                <a16:creationId xmlns:a16="http://schemas.microsoft.com/office/drawing/2014/main" id="{481B9167-8F60-7F10-0F3F-2BB0C98FD9D0}"/>
              </a:ext>
            </a:extLst>
          </p:cNvPr>
          <p:cNvSpPr txBox="1"/>
          <p:nvPr/>
        </p:nvSpPr>
        <p:spPr>
          <a:xfrm>
            <a:off x="7575611" y="5926480"/>
            <a:ext cx="1921360" cy="369332"/>
          </a:xfrm>
          <a:prstGeom prst="rect">
            <a:avLst/>
          </a:prstGeom>
          <a:noFill/>
        </p:spPr>
        <p:txBody>
          <a:bodyPr wrap="none" rtlCol="0">
            <a:spAutoFit/>
          </a:bodyPr>
          <a:lstStyle/>
          <a:p>
            <a:r>
              <a:rPr lang="en-US"/>
              <a:t>Molecular Weight</a:t>
            </a:r>
          </a:p>
        </p:txBody>
      </p:sp>
      <p:sp>
        <p:nvSpPr>
          <p:cNvPr id="2" name="Footer Placeholder 21">
            <a:extLst>
              <a:ext uri="{FF2B5EF4-FFF2-40B4-BE49-F238E27FC236}">
                <a16:creationId xmlns:a16="http://schemas.microsoft.com/office/drawing/2014/main" id="{E8657164-6239-6773-2313-0BDB0BAA631B}"/>
              </a:ext>
            </a:extLst>
          </p:cNvPr>
          <p:cNvSpPr txBox="1">
            <a:spLocks/>
          </p:cNvSpPr>
          <p:nvPr/>
        </p:nvSpPr>
        <p:spPr>
          <a:xfrm>
            <a:off x="791798" y="6373744"/>
            <a:ext cx="4135120" cy="365125"/>
          </a:xfrm>
          <a:prstGeom prst="rect">
            <a:avLst/>
          </a:prstGeom>
        </p:spPr>
        <p:txBody>
          <a:bodyPr vert="horz" lIns="91440" tIns="45720" rIns="91440" bIns="45720" rtlCol="0" anchor="ctr"/>
          <a:lstStyle>
            <a:defPPr>
              <a:defRPr lang="en-US"/>
            </a:defPPr>
            <a:lvl1pPr marL="0" algn="l" defTabSz="914400" rtl="0" eaLnBrk="1" latinLnBrk="0" hangingPunct="1">
              <a:defRPr sz="900" b="1" i="0" kern="1200" spc="100" baseline="0">
                <a:solidFill>
                  <a:schemeClr val="tx2">
                    <a:lumMod val="50000"/>
                    <a:lumOff val="50000"/>
                  </a:schemeClr>
                </a:solidFill>
                <a:latin typeface="Aptos Light" panose="020B00040202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PARABILIS - MAKING THE NEXT GENERATION OF MEDICINES</a:t>
            </a:r>
          </a:p>
        </p:txBody>
      </p:sp>
    </p:spTree>
    <p:extLst>
      <p:ext uri="{BB962C8B-B14F-4D97-AF65-F5344CB8AC3E}">
        <p14:creationId xmlns:p14="http://schemas.microsoft.com/office/powerpoint/2010/main" val="2691213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A60CC00-A681-9F37-D712-70FF58698CE1}"/>
              </a:ext>
            </a:extLst>
          </p:cNvPr>
          <p:cNvPicPr>
            <a:picLocks noGrp="1" noChangeAspect="1"/>
          </p:cNvPicPr>
          <p:nvPr>
            <p:ph sz="quarter" idx="13"/>
          </p:nvPr>
        </p:nvPicPr>
        <p:blipFill>
          <a:blip r:embed="rId3"/>
          <a:stretch>
            <a:fillRect/>
          </a:stretch>
        </p:blipFill>
        <p:spPr>
          <a:xfrm>
            <a:off x="1589" y="1066800"/>
            <a:ext cx="12188825" cy="5164286"/>
          </a:xfrm>
          <a:prstGeom prst="rect">
            <a:avLst/>
          </a:prstGeom>
        </p:spPr>
      </p:pic>
      <p:sp>
        <p:nvSpPr>
          <p:cNvPr id="7" name="Title 1">
            <a:extLst>
              <a:ext uri="{FF2B5EF4-FFF2-40B4-BE49-F238E27FC236}">
                <a16:creationId xmlns:a16="http://schemas.microsoft.com/office/drawing/2014/main" id="{C6B36CDB-B9F3-5CAF-9C32-A9D7DD4C7C0A}"/>
              </a:ext>
            </a:extLst>
          </p:cNvPr>
          <p:cNvSpPr>
            <a:spLocks noGrp="1"/>
          </p:cNvSpPr>
          <p:nvPr>
            <p:ph type="title"/>
          </p:nvPr>
        </p:nvSpPr>
        <p:spPr>
          <a:xfrm>
            <a:off x="304801" y="274638"/>
            <a:ext cx="10210800" cy="639762"/>
          </a:xfrm>
        </p:spPr>
        <p:txBody>
          <a:bodyPr>
            <a:normAutofit/>
          </a:bodyPr>
          <a:lstStyle/>
          <a:p>
            <a:r>
              <a:rPr lang="en-US"/>
              <a:t>Featurization </a:t>
            </a:r>
            <a:r>
              <a:rPr lang="en-US">
                <a:sym typeface="Wingdings" pitchFamily="2" charset="2"/>
              </a:rPr>
              <a:t></a:t>
            </a:r>
            <a:r>
              <a:rPr lang="en-US"/>
              <a:t> Regression </a:t>
            </a:r>
            <a:r>
              <a:rPr lang="en-US">
                <a:sym typeface="Wingdings" pitchFamily="2" charset="2"/>
              </a:rPr>
              <a:t></a:t>
            </a:r>
            <a:r>
              <a:rPr lang="en-US"/>
              <a:t> SAR to Rapidly Improve Affinity</a:t>
            </a:r>
          </a:p>
        </p:txBody>
      </p:sp>
      <p:sp>
        <p:nvSpPr>
          <p:cNvPr id="8" name="TextBox 7">
            <a:extLst>
              <a:ext uri="{FF2B5EF4-FFF2-40B4-BE49-F238E27FC236}">
                <a16:creationId xmlns:a16="http://schemas.microsoft.com/office/drawing/2014/main" id="{E0C080F5-7755-4629-ABE6-ACD3F502BCBA}"/>
              </a:ext>
            </a:extLst>
          </p:cNvPr>
          <p:cNvSpPr txBox="1"/>
          <p:nvPr/>
        </p:nvSpPr>
        <p:spPr>
          <a:xfrm>
            <a:off x="7467600" y="6488668"/>
            <a:ext cx="2621230" cy="369332"/>
          </a:xfrm>
          <a:prstGeom prst="rect">
            <a:avLst/>
          </a:prstGeom>
          <a:noFill/>
        </p:spPr>
        <p:txBody>
          <a:bodyPr wrap="none" rtlCol="0">
            <a:spAutoFit/>
          </a:bodyPr>
          <a:lstStyle/>
          <a:p>
            <a:r>
              <a:rPr lang="en-US">
                <a:solidFill>
                  <a:schemeClr val="bg1"/>
                </a:solidFill>
              </a:rPr>
              <a:t>With Santosh </a:t>
            </a:r>
            <a:r>
              <a:rPr lang="en-US" err="1">
                <a:solidFill>
                  <a:schemeClr val="bg1"/>
                </a:solidFill>
              </a:rPr>
              <a:t>Choudary</a:t>
            </a:r>
            <a:endParaRPr lang="en-US">
              <a:solidFill>
                <a:schemeClr val="bg1"/>
              </a:solidFill>
            </a:endParaRPr>
          </a:p>
        </p:txBody>
      </p:sp>
      <p:sp>
        <p:nvSpPr>
          <p:cNvPr id="2" name="Rectangle 1">
            <a:extLst>
              <a:ext uri="{FF2B5EF4-FFF2-40B4-BE49-F238E27FC236}">
                <a16:creationId xmlns:a16="http://schemas.microsoft.com/office/drawing/2014/main" id="{453EC16E-709E-4CB0-80E3-3A2CA4178407}"/>
              </a:ext>
            </a:extLst>
          </p:cNvPr>
          <p:cNvSpPr/>
          <p:nvPr/>
        </p:nvSpPr>
        <p:spPr>
          <a:xfrm rot="18453601">
            <a:off x="1076336" y="3174402"/>
            <a:ext cx="371103" cy="10776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745218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061B00-5FBA-79CE-B640-CCE9759BD67B}"/>
            </a:ext>
          </a:extLst>
        </p:cNvPr>
        <p:cNvGrpSpPr/>
        <p:nvPr/>
      </p:nvGrpSpPr>
      <p:grpSpPr>
        <a:xfrm>
          <a:off x="0" y="0"/>
          <a:ext cx="0" cy="0"/>
          <a:chOff x="0" y="0"/>
          <a:chExt cx="0" cy="0"/>
        </a:xfrm>
      </p:grpSpPr>
      <p:grpSp>
        <p:nvGrpSpPr>
          <p:cNvPr id="27" name="Group 26">
            <a:extLst>
              <a:ext uri="{FF2B5EF4-FFF2-40B4-BE49-F238E27FC236}">
                <a16:creationId xmlns:a16="http://schemas.microsoft.com/office/drawing/2014/main" id="{EA226832-2E48-15BB-DCA7-CFA14EAD1684}"/>
              </a:ext>
            </a:extLst>
          </p:cNvPr>
          <p:cNvGrpSpPr/>
          <p:nvPr/>
        </p:nvGrpSpPr>
        <p:grpSpPr>
          <a:xfrm>
            <a:off x="407038" y="3765859"/>
            <a:ext cx="2540190" cy="2146639"/>
            <a:chOff x="3726873" y="2369127"/>
            <a:chExt cx="2951018" cy="2493818"/>
          </a:xfrm>
        </p:grpSpPr>
        <p:sp>
          <p:nvSpPr>
            <p:cNvPr id="28" name="Oval 27">
              <a:extLst>
                <a:ext uri="{FF2B5EF4-FFF2-40B4-BE49-F238E27FC236}">
                  <a16:creationId xmlns:a16="http://schemas.microsoft.com/office/drawing/2014/main" id="{11ACD796-56A1-589E-8FF2-852C64A458D9}"/>
                </a:ext>
              </a:extLst>
            </p:cNvPr>
            <p:cNvSpPr/>
            <p:nvPr/>
          </p:nvSpPr>
          <p:spPr>
            <a:xfrm>
              <a:off x="3726873" y="2369127"/>
              <a:ext cx="2951018" cy="2493818"/>
            </a:xfrm>
            <a:prstGeom prst="ellipse">
              <a:avLst/>
            </a:prstGeom>
            <a:solidFill>
              <a:schemeClr val="accent4">
                <a:lumMod val="60000"/>
                <a:lumOff val="40000"/>
              </a:schemeClr>
            </a:solidFill>
            <a:ln w="635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Arial" panose="020B0604020202020204" pitchFamily="34" charset="0"/>
                <a:cs typeface="Arial" panose="020B0604020202020204" pitchFamily="34" charset="0"/>
              </a:endParaRPr>
            </a:p>
          </p:txBody>
        </p:sp>
        <p:sp>
          <p:nvSpPr>
            <p:cNvPr id="29" name="Oval 28">
              <a:extLst>
                <a:ext uri="{FF2B5EF4-FFF2-40B4-BE49-F238E27FC236}">
                  <a16:creationId xmlns:a16="http://schemas.microsoft.com/office/drawing/2014/main" id="{7CFA1421-B5DD-398F-55BA-670096E5E89D}"/>
                </a:ext>
              </a:extLst>
            </p:cNvPr>
            <p:cNvSpPr/>
            <p:nvPr/>
          </p:nvSpPr>
          <p:spPr>
            <a:xfrm>
              <a:off x="4659202" y="3361766"/>
              <a:ext cx="1177031" cy="994674"/>
            </a:xfrm>
            <a:prstGeom prst="ellipse">
              <a:avLst/>
            </a:prstGeom>
            <a:solidFill>
              <a:schemeClr val="accent3">
                <a:lumMod val="40000"/>
                <a:lumOff val="60000"/>
              </a:schemeClr>
            </a:solidFill>
            <a:ln w="317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Arial" panose="020B0604020202020204" pitchFamily="34" charset="0"/>
                <a:cs typeface="Arial" panose="020B0604020202020204" pitchFamily="34" charset="0"/>
              </a:endParaRPr>
            </a:p>
          </p:txBody>
        </p:sp>
        <p:sp>
          <p:nvSpPr>
            <p:cNvPr id="30" name="Moon 29">
              <a:extLst>
                <a:ext uri="{FF2B5EF4-FFF2-40B4-BE49-F238E27FC236}">
                  <a16:creationId xmlns:a16="http://schemas.microsoft.com/office/drawing/2014/main" id="{CAAF54A2-91C8-98D5-90DE-39ACB5A9F74E}"/>
                </a:ext>
              </a:extLst>
            </p:cNvPr>
            <p:cNvSpPr/>
            <p:nvPr/>
          </p:nvSpPr>
          <p:spPr>
            <a:xfrm rot="10112323">
              <a:off x="5823383" y="3302312"/>
              <a:ext cx="254355" cy="871164"/>
            </a:xfrm>
            <a:prstGeom prst="moon">
              <a:avLst/>
            </a:prstGeom>
            <a:solidFill>
              <a:schemeClr val="bg2">
                <a:lumMod val="60000"/>
                <a:lumOff val="4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Arial" panose="020B0604020202020204" pitchFamily="34" charset="0"/>
                <a:cs typeface="Arial" panose="020B0604020202020204" pitchFamily="34" charset="0"/>
              </a:endParaRPr>
            </a:p>
          </p:txBody>
        </p:sp>
        <p:sp>
          <p:nvSpPr>
            <p:cNvPr id="31" name="Moon 30">
              <a:extLst>
                <a:ext uri="{FF2B5EF4-FFF2-40B4-BE49-F238E27FC236}">
                  <a16:creationId xmlns:a16="http://schemas.microsoft.com/office/drawing/2014/main" id="{B9A8145D-6FBA-0ED9-C7E0-2B98BFD9B04C}"/>
                </a:ext>
              </a:extLst>
            </p:cNvPr>
            <p:cNvSpPr/>
            <p:nvPr/>
          </p:nvSpPr>
          <p:spPr>
            <a:xfrm rot="10112323">
              <a:off x="6056996" y="3338508"/>
              <a:ext cx="214446" cy="734475"/>
            </a:xfrm>
            <a:prstGeom prst="moon">
              <a:avLst/>
            </a:prstGeom>
            <a:solidFill>
              <a:schemeClr val="bg2">
                <a:lumMod val="60000"/>
                <a:lumOff val="4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Arial" panose="020B0604020202020204" pitchFamily="34" charset="0"/>
                <a:cs typeface="Arial" panose="020B0604020202020204" pitchFamily="34" charset="0"/>
              </a:endParaRPr>
            </a:p>
          </p:txBody>
        </p:sp>
        <p:sp>
          <p:nvSpPr>
            <p:cNvPr id="32" name="Moon 31">
              <a:extLst>
                <a:ext uri="{FF2B5EF4-FFF2-40B4-BE49-F238E27FC236}">
                  <a16:creationId xmlns:a16="http://schemas.microsoft.com/office/drawing/2014/main" id="{16F053D3-4A66-A79F-3BFF-A2516E3E5948}"/>
                </a:ext>
              </a:extLst>
            </p:cNvPr>
            <p:cNvSpPr/>
            <p:nvPr/>
          </p:nvSpPr>
          <p:spPr>
            <a:xfrm rot="10112323">
              <a:off x="6276666" y="3329432"/>
              <a:ext cx="175949" cy="602624"/>
            </a:xfrm>
            <a:prstGeom prst="moon">
              <a:avLst/>
            </a:prstGeom>
            <a:solidFill>
              <a:schemeClr val="bg2">
                <a:lumMod val="60000"/>
                <a:lumOff val="4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Arial" panose="020B0604020202020204" pitchFamily="34" charset="0"/>
                <a:cs typeface="Arial" panose="020B0604020202020204" pitchFamily="34" charset="0"/>
              </a:endParaRPr>
            </a:p>
          </p:txBody>
        </p:sp>
        <p:sp>
          <p:nvSpPr>
            <p:cNvPr id="33" name="Oval 32">
              <a:extLst>
                <a:ext uri="{FF2B5EF4-FFF2-40B4-BE49-F238E27FC236}">
                  <a16:creationId xmlns:a16="http://schemas.microsoft.com/office/drawing/2014/main" id="{BA349741-201D-EAD5-F1D3-8C6E07AD4C87}"/>
                </a:ext>
              </a:extLst>
            </p:cNvPr>
            <p:cNvSpPr/>
            <p:nvPr/>
          </p:nvSpPr>
          <p:spPr>
            <a:xfrm>
              <a:off x="5674659" y="2736888"/>
              <a:ext cx="486974" cy="315185"/>
            </a:xfrm>
            <a:prstGeom prst="ellipse">
              <a:avLst/>
            </a:prstGeom>
            <a:solidFill>
              <a:schemeClr val="accent4">
                <a:lumMod val="40000"/>
                <a:lumOff val="60000"/>
              </a:schemeClr>
            </a:solidFill>
            <a:ln w="317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Arial" panose="020B0604020202020204" pitchFamily="34" charset="0"/>
                <a:cs typeface="Arial" panose="020B0604020202020204" pitchFamily="34" charset="0"/>
              </a:endParaRPr>
            </a:p>
          </p:txBody>
        </p:sp>
        <p:sp>
          <p:nvSpPr>
            <p:cNvPr id="34" name="Oval 33">
              <a:extLst>
                <a:ext uri="{FF2B5EF4-FFF2-40B4-BE49-F238E27FC236}">
                  <a16:creationId xmlns:a16="http://schemas.microsoft.com/office/drawing/2014/main" id="{B3523246-F744-8F60-83E0-8A7114A25265}"/>
                </a:ext>
              </a:extLst>
            </p:cNvPr>
            <p:cNvSpPr/>
            <p:nvPr/>
          </p:nvSpPr>
          <p:spPr>
            <a:xfrm>
              <a:off x="5154706" y="2539665"/>
              <a:ext cx="486974" cy="315185"/>
            </a:xfrm>
            <a:prstGeom prst="ellipse">
              <a:avLst/>
            </a:prstGeom>
            <a:solidFill>
              <a:schemeClr val="accent4">
                <a:lumMod val="40000"/>
                <a:lumOff val="60000"/>
              </a:schemeClr>
            </a:solidFill>
            <a:ln w="317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Arial" panose="020B0604020202020204" pitchFamily="34" charset="0"/>
                <a:cs typeface="Arial" panose="020B0604020202020204" pitchFamily="34" charset="0"/>
              </a:endParaRPr>
            </a:p>
          </p:txBody>
        </p:sp>
        <p:sp>
          <p:nvSpPr>
            <p:cNvPr id="35" name="Oval 34">
              <a:extLst>
                <a:ext uri="{FF2B5EF4-FFF2-40B4-BE49-F238E27FC236}">
                  <a16:creationId xmlns:a16="http://schemas.microsoft.com/office/drawing/2014/main" id="{43BFDF63-6976-CD89-CB52-EA2DAA74C900}"/>
                </a:ext>
              </a:extLst>
            </p:cNvPr>
            <p:cNvSpPr/>
            <p:nvPr/>
          </p:nvSpPr>
          <p:spPr>
            <a:xfrm>
              <a:off x="5130894" y="2959041"/>
              <a:ext cx="486974" cy="315185"/>
            </a:xfrm>
            <a:prstGeom prst="ellipse">
              <a:avLst/>
            </a:prstGeom>
            <a:solidFill>
              <a:schemeClr val="accent4">
                <a:lumMod val="40000"/>
                <a:lumOff val="60000"/>
              </a:schemeClr>
            </a:solidFill>
            <a:ln w="317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Arial" panose="020B0604020202020204" pitchFamily="34" charset="0"/>
                <a:cs typeface="Arial" panose="020B0604020202020204" pitchFamily="34" charset="0"/>
              </a:endParaRPr>
            </a:p>
          </p:txBody>
        </p:sp>
        <p:sp>
          <p:nvSpPr>
            <p:cNvPr id="36" name="Freeform 35">
              <a:extLst>
                <a:ext uri="{FF2B5EF4-FFF2-40B4-BE49-F238E27FC236}">
                  <a16:creationId xmlns:a16="http://schemas.microsoft.com/office/drawing/2014/main" id="{F328D339-C2D9-AAF2-9768-C1D9A660C5DC}"/>
                </a:ext>
              </a:extLst>
            </p:cNvPr>
            <p:cNvSpPr/>
            <p:nvPr/>
          </p:nvSpPr>
          <p:spPr>
            <a:xfrm>
              <a:off x="4800600" y="3657601"/>
              <a:ext cx="793831" cy="537882"/>
            </a:xfrm>
            <a:custGeom>
              <a:avLst/>
              <a:gdLst>
                <a:gd name="connsiteX0" fmla="*/ 0 w 793831"/>
                <a:gd name="connsiteY0" fmla="*/ 242047 h 537882"/>
                <a:gd name="connsiteX1" fmla="*/ 26894 w 793831"/>
                <a:gd name="connsiteY1" fmla="*/ 147918 h 537882"/>
                <a:gd name="connsiteX2" fmla="*/ 53788 w 793831"/>
                <a:gd name="connsiteY2" fmla="*/ 121023 h 537882"/>
                <a:gd name="connsiteX3" fmla="*/ 228600 w 793831"/>
                <a:gd name="connsiteY3" fmla="*/ 53788 h 537882"/>
                <a:gd name="connsiteX4" fmla="*/ 336176 w 793831"/>
                <a:gd name="connsiteY4" fmla="*/ 67235 h 537882"/>
                <a:gd name="connsiteX5" fmla="*/ 376518 w 793831"/>
                <a:gd name="connsiteY5" fmla="*/ 80682 h 537882"/>
                <a:gd name="connsiteX6" fmla="*/ 403412 w 793831"/>
                <a:gd name="connsiteY6" fmla="*/ 121023 h 537882"/>
                <a:gd name="connsiteX7" fmla="*/ 416859 w 793831"/>
                <a:gd name="connsiteY7" fmla="*/ 161365 h 537882"/>
                <a:gd name="connsiteX8" fmla="*/ 389965 w 793831"/>
                <a:gd name="connsiteY8" fmla="*/ 309282 h 537882"/>
                <a:gd name="connsiteX9" fmla="*/ 376518 w 793831"/>
                <a:gd name="connsiteY9" fmla="*/ 376518 h 537882"/>
                <a:gd name="connsiteX10" fmla="*/ 389965 w 793831"/>
                <a:gd name="connsiteY10" fmla="*/ 430306 h 537882"/>
                <a:gd name="connsiteX11" fmla="*/ 430306 w 793831"/>
                <a:gd name="connsiteY11" fmla="*/ 510988 h 537882"/>
                <a:gd name="connsiteX12" fmla="*/ 470647 w 793831"/>
                <a:gd name="connsiteY12" fmla="*/ 537882 h 537882"/>
                <a:gd name="connsiteX13" fmla="*/ 510988 w 793831"/>
                <a:gd name="connsiteY13" fmla="*/ 524435 h 537882"/>
                <a:gd name="connsiteX14" fmla="*/ 537882 w 793831"/>
                <a:gd name="connsiteY14" fmla="*/ 443753 h 537882"/>
                <a:gd name="connsiteX15" fmla="*/ 524435 w 793831"/>
                <a:gd name="connsiteY15" fmla="*/ 403412 h 537882"/>
                <a:gd name="connsiteX16" fmla="*/ 430306 w 793831"/>
                <a:gd name="connsiteY16" fmla="*/ 363070 h 537882"/>
                <a:gd name="connsiteX17" fmla="*/ 188259 w 793831"/>
                <a:gd name="connsiteY17" fmla="*/ 363070 h 537882"/>
                <a:gd name="connsiteX18" fmla="*/ 161365 w 793831"/>
                <a:gd name="connsiteY18" fmla="*/ 322729 h 537882"/>
                <a:gd name="connsiteX19" fmla="*/ 174812 w 793831"/>
                <a:gd name="connsiteY19" fmla="*/ 107576 h 537882"/>
                <a:gd name="connsiteX20" fmla="*/ 242047 w 793831"/>
                <a:gd name="connsiteY20" fmla="*/ 40341 h 537882"/>
                <a:gd name="connsiteX21" fmla="*/ 484094 w 793831"/>
                <a:gd name="connsiteY21" fmla="*/ 0 h 537882"/>
                <a:gd name="connsiteX22" fmla="*/ 658906 w 793831"/>
                <a:gd name="connsiteY22" fmla="*/ 13447 h 537882"/>
                <a:gd name="connsiteX23" fmla="*/ 753035 w 793831"/>
                <a:gd name="connsiteY23" fmla="*/ 40341 h 537882"/>
                <a:gd name="connsiteX24" fmla="*/ 766482 w 793831"/>
                <a:gd name="connsiteY24" fmla="*/ 80682 h 537882"/>
                <a:gd name="connsiteX25" fmla="*/ 793376 w 793831"/>
                <a:gd name="connsiteY25" fmla="*/ 121023 h 537882"/>
                <a:gd name="connsiteX26" fmla="*/ 779929 w 793831"/>
                <a:gd name="connsiteY26" fmla="*/ 161365 h 537882"/>
                <a:gd name="connsiteX27" fmla="*/ 685800 w 793831"/>
                <a:gd name="connsiteY27" fmla="*/ 201706 h 537882"/>
                <a:gd name="connsiteX28" fmla="*/ 618565 w 793831"/>
                <a:gd name="connsiteY28" fmla="*/ 215153 h 537882"/>
                <a:gd name="connsiteX29" fmla="*/ 551329 w 793831"/>
                <a:gd name="connsiteY29" fmla="*/ 201706 h 537882"/>
                <a:gd name="connsiteX30" fmla="*/ 510988 w 793831"/>
                <a:gd name="connsiteY30" fmla="*/ 188259 h 537882"/>
                <a:gd name="connsiteX31" fmla="*/ 497541 w 793831"/>
                <a:gd name="connsiteY31" fmla="*/ 147918 h 537882"/>
                <a:gd name="connsiteX32" fmla="*/ 524435 w 793831"/>
                <a:gd name="connsiteY32" fmla="*/ 121023 h 537882"/>
                <a:gd name="connsiteX33" fmla="*/ 685800 w 793831"/>
                <a:gd name="connsiteY33" fmla="*/ 161365 h 537882"/>
                <a:gd name="connsiteX34" fmla="*/ 685800 w 793831"/>
                <a:gd name="connsiteY34" fmla="*/ 309282 h 537882"/>
                <a:gd name="connsiteX35" fmla="*/ 632012 w 793831"/>
                <a:gd name="connsiteY35" fmla="*/ 389965 h 537882"/>
                <a:gd name="connsiteX36" fmla="*/ 645459 w 793831"/>
                <a:gd name="connsiteY36" fmla="*/ 470647 h 537882"/>
                <a:gd name="connsiteX37" fmla="*/ 726141 w 793831"/>
                <a:gd name="connsiteY37" fmla="*/ 484094 h 537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793831" h="537882">
                  <a:moveTo>
                    <a:pt x="0" y="242047"/>
                  </a:moveTo>
                  <a:cubicBezTo>
                    <a:pt x="8965" y="210671"/>
                    <a:pt x="13641" y="177737"/>
                    <a:pt x="26894" y="147918"/>
                  </a:cubicBezTo>
                  <a:cubicBezTo>
                    <a:pt x="32043" y="136333"/>
                    <a:pt x="42448" y="126693"/>
                    <a:pt x="53788" y="121023"/>
                  </a:cubicBezTo>
                  <a:cubicBezTo>
                    <a:pt x="112837" y="91498"/>
                    <a:pt x="168468" y="73832"/>
                    <a:pt x="228600" y="53788"/>
                  </a:cubicBezTo>
                  <a:cubicBezTo>
                    <a:pt x="264459" y="58270"/>
                    <a:pt x="300621" y="60771"/>
                    <a:pt x="336176" y="67235"/>
                  </a:cubicBezTo>
                  <a:cubicBezTo>
                    <a:pt x="350122" y="69771"/>
                    <a:pt x="365449" y="71827"/>
                    <a:pt x="376518" y="80682"/>
                  </a:cubicBezTo>
                  <a:cubicBezTo>
                    <a:pt x="389138" y="90778"/>
                    <a:pt x="394447" y="107576"/>
                    <a:pt x="403412" y="121023"/>
                  </a:cubicBezTo>
                  <a:cubicBezTo>
                    <a:pt x="407894" y="134470"/>
                    <a:pt x="416859" y="147190"/>
                    <a:pt x="416859" y="161365"/>
                  </a:cubicBezTo>
                  <a:cubicBezTo>
                    <a:pt x="416859" y="285606"/>
                    <a:pt x="408876" y="233638"/>
                    <a:pt x="389965" y="309282"/>
                  </a:cubicBezTo>
                  <a:cubicBezTo>
                    <a:pt x="384422" y="331455"/>
                    <a:pt x="381000" y="354106"/>
                    <a:pt x="376518" y="376518"/>
                  </a:cubicBezTo>
                  <a:cubicBezTo>
                    <a:pt x="381000" y="394447"/>
                    <a:pt x="384888" y="412536"/>
                    <a:pt x="389965" y="430306"/>
                  </a:cubicBezTo>
                  <a:cubicBezTo>
                    <a:pt x="398714" y="460929"/>
                    <a:pt x="406733" y="487415"/>
                    <a:pt x="430306" y="510988"/>
                  </a:cubicBezTo>
                  <a:cubicBezTo>
                    <a:pt x="441734" y="522416"/>
                    <a:pt x="457200" y="528917"/>
                    <a:pt x="470647" y="537882"/>
                  </a:cubicBezTo>
                  <a:cubicBezTo>
                    <a:pt x="484094" y="533400"/>
                    <a:pt x="502749" y="535969"/>
                    <a:pt x="510988" y="524435"/>
                  </a:cubicBezTo>
                  <a:cubicBezTo>
                    <a:pt x="527465" y="501367"/>
                    <a:pt x="537882" y="443753"/>
                    <a:pt x="537882" y="443753"/>
                  </a:cubicBezTo>
                  <a:cubicBezTo>
                    <a:pt x="533400" y="430306"/>
                    <a:pt x="533290" y="414480"/>
                    <a:pt x="524435" y="403412"/>
                  </a:cubicBezTo>
                  <a:cubicBezTo>
                    <a:pt x="501220" y="374393"/>
                    <a:pt x="462604" y="371145"/>
                    <a:pt x="430306" y="363070"/>
                  </a:cubicBezTo>
                  <a:cubicBezTo>
                    <a:pt x="342448" y="375622"/>
                    <a:pt x="281386" y="391725"/>
                    <a:pt x="188259" y="363070"/>
                  </a:cubicBezTo>
                  <a:cubicBezTo>
                    <a:pt x="172812" y="358317"/>
                    <a:pt x="170330" y="336176"/>
                    <a:pt x="161365" y="322729"/>
                  </a:cubicBezTo>
                  <a:cubicBezTo>
                    <a:pt x="165847" y="251011"/>
                    <a:pt x="163605" y="178554"/>
                    <a:pt x="174812" y="107576"/>
                  </a:cubicBezTo>
                  <a:cubicBezTo>
                    <a:pt x="179210" y="79724"/>
                    <a:pt x="219720" y="50264"/>
                    <a:pt x="242047" y="40341"/>
                  </a:cubicBezTo>
                  <a:cubicBezTo>
                    <a:pt x="333353" y="-240"/>
                    <a:pt x="371742" y="9363"/>
                    <a:pt x="484094" y="0"/>
                  </a:cubicBezTo>
                  <a:cubicBezTo>
                    <a:pt x="542365" y="4482"/>
                    <a:pt x="600863" y="6618"/>
                    <a:pt x="658906" y="13447"/>
                  </a:cubicBezTo>
                  <a:cubicBezTo>
                    <a:pt x="685001" y="16517"/>
                    <a:pt x="726948" y="31645"/>
                    <a:pt x="753035" y="40341"/>
                  </a:cubicBezTo>
                  <a:cubicBezTo>
                    <a:pt x="757517" y="53788"/>
                    <a:pt x="760143" y="68004"/>
                    <a:pt x="766482" y="80682"/>
                  </a:cubicBezTo>
                  <a:cubicBezTo>
                    <a:pt x="773710" y="95137"/>
                    <a:pt x="790719" y="105082"/>
                    <a:pt x="793376" y="121023"/>
                  </a:cubicBezTo>
                  <a:cubicBezTo>
                    <a:pt x="795706" y="135005"/>
                    <a:pt x="788784" y="150296"/>
                    <a:pt x="779929" y="161365"/>
                  </a:cubicBezTo>
                  <a:cubicBezTo>
                    <a:pt x="757477" y="189431"/>
                    <a:pt x="717226" y="194723"/>
                    <a:pt x="685800" y="201706"/>
                  </a:cubicBezTo>
                  <a:cubicBezTo>
                    <a:pt x="663489" y="206664"/>
                    <a:pt x="640977" y="210671"/>
                    <a:pt x="618565" y="215153"/>
                  </a:cubicBezTo>
                  <a:cubicBezTo>
                    <a:pt x="596153" y="210671"/>
                    <a:pt x="573502" y="207249"/>
                    <a:pt x="551329" y="201706"/>
                  </a:cubicBezTo>
                  <a:cubicBezTo>
                    <a:pt x="537578" y="198268"/>
                    <a:pt x="521011" y="198282"/>
                    <a:pt x="510988" y="188259"/>
                  </a:cubicBezTo>
                  <a:cubicBezTo>
                    <a:pt x="500965" y="178236"/>
                    <a:pt x="502023" y="161365"/>
                    <a:pt x="497541" y="147918"/>
                  </a:cubicBezTo>
                  <a:cubicBezTo>
                    <a:pt x="506506" y="138953"/>
                    <a:pt x="511801" y="122076"/>
                    <a:pt x="524435" y="121023"/>
                  </a:cubicBezTo>
                  <a:cubicBezTo>
                    <a:pt x="646630" y="110839"/>
                    <a:pt x="634059" y="109622"/>
                    <a:pt x="685800" y="161365"/>
                  </a:cubicBezTo>
                  <a:cubicBezTo>
                    <a:pt x="700691" y="220929"/>
                    <a:pt x="712568" y="239686"/>
                    <a:pt x="685800" y="309282"/>
                  </a:cubicBezTo>
                  <a:cubicBezTo>
                    <a:pt x="674197" y="339450"/>
                    <a:pt x="632012" y="389965"/>
                    <a:pt x="632012" y="389965"/>
                  </a:cubicBezTo>
                  <a:cubicBezTo>
                    <a:pt x="636494" y="416859"/>
                    <a:pt x="631932" y="446974"/>
                    <a:pt x="645459" y="470647"/>
                  </a:cubicBezTo>
                  <a:cubicBezTo>
                    <a:pt x="655573" y="488346"/>
                    <a:pt x="712404" y="484094"/>
                    <a:pt x="726141" y="484094"/>
                  </a:cubicBezTo>
                </a:path>
              </a:pathLst>
            </a:cu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37" name="Oval 36">
              <a:extLst>
                <a:ext uri="{FF2B5EF4-FFF2-40B4-BE49-F238E27FC236}">
                  <a16:creationId xmlns:a16="http://schemas.microsoft.com/office/drawing/2014/main" id="{D281686E-27F2-C886-4AFE-78D7F1D7421D}"/>
                </a:ext>
              </a:extLst>
            </p:cNvPr>
            <p:cNvSpPr/>
            <p:nvPr/>
          </p:nvSpPr>
          <p:spPr>
            <a:xfrm>
              <a:off x="4557112" y="4346751"/>
              <a:ext cx="486974" cy="315185"/>
            </a:xfrm>
            <a:prstGeom prst="ellipse">
              <a:avLst/>
            </a:prstGeom>
            <a:solidFill>
              <a:schemeClr val="accent2">
                <a:lumMod val="20000"/>
                <a:lumOff val="80000"/>
              </a:schemeClr>
            </a:solidFill>
            <a:ln w="31750">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Arial" panose="020B0604020202020204" pitchFamily="34" charset="0"/>
                <a:cs typeface="Arial" panose="020B0604020202020204" pitchFamily="34" charset="0"/>
              </a:endParaRPr>
            </a:p>
          </p:txBody>
        </p:sp>
      </p:grpSp>
      <p:pic>
        <p:nvPicPr>
          <p:cNvPr id="6" name="Picture 5" descr="A green blob of a cell&#10;&#10;Description automatically generated">
            <a:extLst>
              <a:ext uri="{FF2B5EF4-FFF2-40B4-BE49-F238E27FC236}">
                <a16:creationId xmlns:a16="http://schemas.microsoft.com/office/drawing/2014/main" id="{58853082-4596-7FAA-822D-A0B4E1E197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6109065">
            <a:off x="376580" y="4488717"/>
            <a:ext cx="928662" cy="871862"/>
          </a:xfrm>
          <a:prstGeom prst="rect">
            <a:avLst/>
          </a:prstGeom>
        </p:spPr>
      </p:pic>
      <p:sp>
        <p:nvSpPr>
          <p:cNvPr id="2" name="Title 1">
            <a:extLst>
              <a:ext uri="{FF2B5EF4-FFF2-40B4-BE49-F238E27FC236}">
                <a16:creationId xmlns:a16="http://schemas.microsoft.com/office/drawing/2014/main" id="{A5FE7DE7-7ACD-5810-F021-116498C11173}"/>
              </a:ext>
            </a:extLst>
          </p:cNvPr>
          <p:cNvSpPr>
            <a:spLocks noGrp="1"/>
          </p:cNvSpPr>
          <p:nvPr>
            <p:ph type="title"/>
          </p:nvPr>
        </p:nvSpPr>
        <p:spPr>
          <a:xfrm>
            <a:off x="330200" y="91440"/>
            <a:ext cx="11531600" cy="914400"/>
          </a:xfrm>
        </p:spPr>
        <p:txBody>
          <a:bodyPr>
            <a:normAutofit/>
          </a:bodyPr>
          <a:lstStyle/>
          <a:p>
            <a:r>
              <a:rPr lang="en-US" sz="2400" dirty="0">
                <a:latin typeface="Arial"/>
                <a:cs typeface="Arial"/>
              </a:rPr>
              <a:t>We’ve Developed and Validated </a:t>
            </a:r>
            <a:r>
              <a:rPr lang="en-US" sz="2400" dirty="0">
                <a:solidFill>
                  <a:schemeClr val="tx1"/>
                </a:solidFill>
                <a:latin typeface="Arial"/>
                <a:cs typeface="Arial"/>
              </a:rPr>
              <a:t>Supervised</a:t>
            </a:r>
            <a:r>
              <a:rPr lang="en-US" sz="2400" dirty="0">
                <a:latin typeface="Arial"/>
                <a:cs typeface="Arial"/>
              </a:rPr>
              <a:t> and Generative Machine Learning Capabilities That are Transforming How We Design and Test Helicons</a:t>
            </a:r>
          </a:p>
        </p:txBody>
      </p:sp>
      <p:sp>
        <p:nvSpPr>
          <p:cNvPr id="12" name="TextBox 11">
            <a:extLst>
              <a:ext uri="{FF2B5EF4-FFF2-40B4-BE49-F238E27FC236}">
                <a16:creationId xmlns:a16="http://schemas.microsoft.com/office/drawing/2014/main" id="{4C57B29A-1B3A-E7F3-A01E-89C1AB69BF02}"/>
              </a:ext>
            </a:extLst>
          </p:cNvPr>
          <p:cNvSpPr txBox="1"/>
          <p:nvPr/>
        </p:nvSpPr>
        <p:spPr>
          <a:xfrm>
            <a:off x="330200" y="1244999"/>
            <a:ext cx="5556067" cy="923330"/>
          </a:xfrm>
          <a:prstGeom prst="rect">
            <a:avLst/>
          </a:prstGeom>
          <a:noFill/>
        </p:spPr>
        <p:txBody>
          <a:bodyPr wrap="square" rtlCol="0">
            <a:spAutoFit/>
          </a:bodyPr>
          <a:lstStyle/>
          <a:p>
            <a:r>
              <a:rPr lang="en-US" b="1">
                <a:latin typeface="Arial" panose="020B0604020202020204" pitchFamily="34" charset="0"/>
                <a:cs typeface="Arial" panose="020B0604020202020204" pitchFamily="34" charset="0"/>
              </a:rPr>
              <a:t>We have developed ML models that can predict which Helicons are likely to enter the cell and engage with their target via a custom ML pipeline</a:t>
            </a:r>
          </a:p>
        </p:txBody>
      </p:sp>
      <p:sp>
        <p:nvSpPr>
          <p:cNvPr id="13" name="TextBox 12">
            <a:extLst>
              <a:ext uri="{FF2B5EF4-FFF2-40B4-BE49-F238E27FC236}">
                <a16:creationId xmlns:a16="http://schemas.microsoft.com/office/drawing/2014/main" id="{2A9BAFE0-C5BB-2E3E-A8F6-C57D5B3ECD40}"/>
              </a:ext>
            </a:extLst>
          </p:cNvPr>
          <p:cNvSpPr txBox="1"/>
          <p:nvPr/>
        </p:nvSpPr>
        <p:spPr>
          <a:xfrm>
            <a:off x="7174635" y="1266771"/>
            <a:ext cx="4589416" cy="923330"/>
          </a:xfrm>
          <a:prstGeom prst="rect">
            <a:avLst/>
          </a:prstGeom>
          <a:noFill/>
        </p:spPr>
        <p:txBody>
          <a:bodyPr wrap="square" rtlCol="0">
            <a:spAutoFit/>
          </a:bodyPr>
          <a:lstStyle/>
          <a:p>
            <a:r>
              <a:rPr lang="en-US" b="1" dirty="0">
                <a:latin typeface="Arial" panose="020B0604020202020204" pitchFamily="34" charset="0"/>
                <a:cs typeface="Arial" panose="020B0604020202020204" pitchFamily="34" charset="0"/>
              </a:rPr>
              <a:t>These models enable a generative AI approach to suggest completely new Helicons with desired properties</a:t>
            </a:r>
          </a:p>
        </p:txBody>
      </p:sp>
      <p:grpSp>
        <p:nvGrpSpPr>
          <p:cNvPr id="42" name="Group 41">
            <a:extLst>
              <a:ext uri="{FF2B5EF4-FFF2-40B4-BE49-F238E27FC236}">
                <a16:creationId xmlns:a16="http://schemas.microsoft.com/office/drawing/2014/main" id="{1165EAD5-7ECE-7667-F849-C88377C2A263}"/>
              </a:ext>
            </a:extLst>
          </p:cNvPr>
          <p:cNvGrpSpPr/>
          <p:nvPr/>
        </p:nvGrpSpPr>
        <p:grpSpPr>
          <a:xfrm>
            <a:off x="6938954" y="2299998"/>
            <a:ext cx="4394791" cy="4018332"/>
            <a:chOff x="6856683" y="2152081"/>
            <a:chExt cx="4394791" cy="4018332"/>
          </a:xfrm>
        </p:grpSpPr>
        <p:pic>
          <p:nvPicPr>
            <p:cNvPr id="22" name="Picture 21">
              <a:extLst>
                <a:ext uri="{FF2B5EF4-FFF2-40B4-BE49-F238E27FC236}">
                  <a16:creationId xmlns:a16="http://schemas.microsoft.com/office/drawing/2014/main" id="{C0D94940-A4BD-3897-8692-DE54A6D0FEAA}"/>
                </a:ext>
              </a:extLst>
            </p:cNvPr>
            <p:cNvPicPr>
              <a:picLocks noChangeAspect="1"/>
            </p:cNvPicPr>
            <p:nvPr/>
          </p:nvPicPr>
          <p:blipFill>
            <a:blip r:embed="rId4"/>
            <a:stretch>
              <a:fillRect/>
            </a:stretch>
          </p:blipFill>
          <p:spPr>
            <a:xfrm>
              <a:off x="6984273" y="2152081"/>
              <a:ext cx="4267201" cy="4018332"/>
            </a:xfrm>
            <a:prstGeom prst="rect">
              <a:avLst/>
            </a:prstGeom>
          </p:spPr>
        </p:pic>
        <p:sp>
          <p:nvSpPr>
            <p:cNvPr id="15" name="TextBox 14">
              <a:extLst>
                <a:ext uri="{FF2B5EF4-FFF2-40B4-BE49-F238E27FC236}">
                  <a16:creationId xmlns:a16="http://schemas.microsoft.com/office/drawing/2014/main" id="{57D45E6A-9E0C-1085-B35A-640557C70209}"/>
                </a:ext>
              </a:extLst>
            </p:cNvPr>
            <p:cNvSpPr txBox="1"/>
            <p:nvPr/>
          </p:nvSpPr>
          <p:spPr>
            <a:xfrm>
              <a:off x="7348445" y="5096631"/>
              <a:ext cx="1676401" cy="523220"/>
            </a:xfrm>
            <a:prstGeom prst="rect">
              <a:avLst/>
            </a:prstGeom>
            <a:noFill/>
          </p:spPr>
          <p:txBody>
            <a:bodyPr wrap="square" rtlCol="0">
              <a:spAutoFit/>
            </a:bodyPr>
            <a:lstStyle/>
            <a:p>
              <a:r>
                <a:rPr lang="en-US" sz="1400">
                  <a:solidFill>
                    <a:schemeClr val="accent2">
                      <a:lumMod val="75000"/>
                    </a:schemeClr>
                  </a:solidFill>
                  <a:latin typeface="Arial" panose="020B0604020202020204" pitchFamily="34" charset="0"/>
                  <a:cs typeface="Arial" panose="020B0604020202020204" pitchFamily="34" charset="0"/>
                </a:rPr>
                <a:t>Novel generated Helicons</a:t>
              </a:r>
            </a:p>
          </p:txBody>
        </p:sp>
        <p:sp>
          <p:nvSpPr>
            <p:cNvPr id="16" name="TextBox 15">
              <a:extLst>
                <a:ext uri="{FF2B5EF4-FFF2-40B4-BE49-F238E27FC236}">
                  <a16:creationId xmlns:a16="http://schemas.microsoft.com/office/drawing/2014/main" id="{3C85F1C8-6E43-F110-850C-15ECE1A59274}"/>
                </a:ext>
              </a:extLst>
            </p:cNvPr>
            <p:cNvSpPr txBox="1"/>
            <p:nvPr/>
          </p:nvSpPr>
          <p:spPr>
            <a:xfrm>
              <a:off x="7348445" y="2300360"/>
              <a:ext cx="1676400" cy="523220"/>
            </a:xfrm>
            <a:prstGeom prst="rect">
              <a:avLst/>
            </a:prstGeom>
            <a:noFill/>
          </p:spPr>
          <p:txBody>
            <a:bodyPr wrap="square" rtlCol="0">
              <a:spAutoFit/>
            </a:bodyPr>
            <a:lstStyle/>
            <a:p>
              <a:r>
                <a:rPr lang="en-US" sz="1400">
                  <a:solidFill>
                    <a:schemeClr val="accent4">
                      <a:lumMod val="75000"/>
                    </a:schemeClr>
                  </a:solidFill>
                  <a:latin typeface="Arial" panose="020B0604020202020204" pitchFamily="34" charset="0"/>
                  <a:cs typeface="Arial" panose="020B0604020202020204" pitchFamily="34" charset="0"/>
                </a:rPr>
                <a:t>Existing Helicon space</a:t>
              </a:r>
            </a:p>
          </p:txBody>
        </p:sp>
        <p:sp>
          <p:nvSpPr>
            <p:cNvPr id="19" name="TextBox 18">
              <a:extLst>
                <a:ext uri="{FF2B5EF4-FFF2-40B4-BE49-F238E27FC236}">
                  <a16:creationId xmlns:a16="http://schemas.microsoft.com/office/drawing/2014/main" id="{D5C4A60B-6FC6-9EFC-AE6E-D6713A45E25E}"/>
                </a:ext>
              </a:extLst>
            </p:cNvPr>
            <p:cNvSpPr txBox="1"/>
            <p:nvPr/>
          </p:nvSpPr>
          <p:spPr>
            <a:xfrm rot="16200000">
              <a:off x="6638354" y="3825686"/>
              <a:ext cx="713657" cy="276999"/>
            </a:xfrm>
            <a:prstGeom prst="rect">
              <a:avLst/>
            </a:prstGeom>
            <a:solidFill>
              <a:schemeClr val="bg1"/>
            </a:solidFill>
          </p:spPr>
          <p:txBody>
            <a:bodyPr wrap="none" rtlCol="0">
              <a:spAutoFit/>
            </a:bodyPr>
            <a:lstStyle/>
            <a:p>
              <a:r>
                <a:rPr lang="en-US" sz="1200">
                  <a:latin typeface="Arial" panose="020B0604020202020204" pitchFamily="34" charset="0"/>
                  <a:cs typeface="Arial" panose="020B0604020202020204" pitchFamily="34" charset="0"/>
                </a:rPr>
                <a:t>UMAP2</a:t>
              </a:r>
            </a:p>
          </p:txBody>
        </p:sp>
        <p:sp>
          <p:nvSpPr>
            <p:cNvPr id="20" name="TextBox 19">
              <a:extLst>
                <a:ext uri="{FF2B5EF4-FFF2-40B4-BE49-F238E27FC236}">
                  <a16:creationId xmlns:a16="http://schemas.microsoft.com/office/drawing/2014/main" id="{6631D8EC-FF39-08D0-4420-5E0DCD6ED738}"/>
                </a:ext>
              </a:extLst>
            </p:cNvPr>
            <p:cNvSpPr txBox="1"/>
            <p:nvPr/>
          </p:nvSpPr>
          <p:spPr>
            <a:xfrm>
              <a:off x="8958052" y="5820238"/>
              <a:ext cx="713657" cy="228600"/>
            </a:xfrm>
            <a:prstGeom prst="rect">
              <a:avLst/>
            </a:prstGeom>
            <a:solidFill>
              <a:schemeClr val="bg1"/>
            </a:solidFill>
          </p:spPr>
          <p:txBody>
            <a:bodyPr wrap="none" rtlCol="0">
              <a:spAutoFit/>
            </a:bodyPr>
            <a:lstStyle/>
            <a:p>
              <a:r>
                <a:rPr lang="en-US" sz="1200">
                  <a:latin typeface="Arial" panose="020B0604020202020204" pitchFamily="34" charset="0"/>
                  <a:cs typeface="Arial" panose="020B0604020202020204" pitchFamily="34" charset="0"/>
                </a:rPr>
                <a:t>UMAP1</a:t>
              </a:r>
            </a:p>
          </p:txBody>
        </p:sp>
      </p:grpSp>
      <p:pic>
        <p:nvPicPr>
          <p:cNvPr id="39" name="Picture 38">
            <a:extLst>
              <a:ext uri="{FF2B5EF4-FFF2-40B4-BE49-F238E27FC236}">
                <a16:creationId xmlns:a16="http://schemas.microsoft.com/office/drawing/2014/main" id="{50F6B612-70BD-D85D-B2EF-F93B88D64D55}"/>
              </a:ext>
            </a:extLst>
          </p:cNvPr>
          <p:cNvPicPr>
            <a:picLocks noChangeAspect="1"/>
          </p:cNvPicPr>
          <p:nvPr/>
        </p:nvPicPr>
        <p:blipFill>
          <a:blip r:embed="rId5"/>
          <a:stretch>
            <a:fillRect/>
          </a:stretch>
        </p:blipFill>
        <p:spPr>
          <a:xfrm rot="6082840">
            <a:off x="806741" y="2718193"/>
            <a:ext cx="332973" cy="617613"/>
          </a:xfrm>
          <a:prstGeom prst="rect">
            <a:avLst/>
          </a:prstGeom>
        </p:spPr>
      </p:pic>
      <p:sp>
        <p:nvSpPr>
          <p:cNvPr id="4" name="Footer Placeholder 3">
            <a:extLst>
              <a:ext uri="{FF2B5EF4-FFF2-40B4-BE49-F238E27FC236}">
                <a16:creationId xmlns:a16="http://schemas.microsoft.com/office/drawing/2014/main" id="{9120274A-F72F-EAE6-5395-AADD8B96F411}"/>
              </a:ext>
            </a:extLst>
          </p:cNvPr>
          <p:cNvSpPr>
            <a:spLocks noGrp="1"/>
          </p:cNvSpPr>
          <p:nvPr>
            <p:ph type="ftr" sz="quarter" idx="3"/>
          </p:nvPr>
        </p:nvSpPr>
        <p:spPr/>
        <p:txBody>
          <a:bodyPr/>
          <a:lstStyle/>
          <a:p>
            <a:r>
              <a:rPr lang="en-US"/>
              <a:t>PARABILIS - MAKING THE NEXT GENERATION OF MEDICINES</a:t>
            </a:r>
          </a:p>
        </p:txBody>
      </p:sp>
      <p:sp>
        <p:nvSpPr>
          <p:cNvPr id="5" name="Slide Number Placeholder 4">
            <a:extLst>
              <a:ext uri="{FF2B5EF4-FFF2-40B4-BE49-F238E27FC236}">
                <a16:creationId xmlns:a16="http://schemas.microsoft.com/office/drawing/2014/main" id="{29B65988-2969-4273-D3AF-1579538FC8A0}"/>
              </a:ext>
            </a:extLst>
          </p:cNvPr>
          <p:cNvSpPr>
            <a:spLocks noGrp="1"/>
          </p:cNvSpPr>
          <p:nvPr>
            <p:ph type="sldNum" sz="quarter" idx="12"/>
          </p:nvPr>
        </p:nvSpPr>
        <p:spPr/>
        <p:txBody>
          <a:bodyPr/>
          <a:lstStyle/>
          <a:p>
            <a:fld id="{4EB18272-EACE-1E49-9A3E-A8ED852E9F04}" type="slidenum">
              <a:rPr lang="en-US" smtClean="0">
                <a:latin typeface="Arial" panose="020B0604020202020204" pitchFamily="34" charset="0"/>
                <a:cs typeface="Arial" panose="020B0604020202020204" pitchFamily="34" charset="0"/>
              </a:rPr>
              <a:t>25</a:t>
            </a:fld>
            <a:endParaRPr lang="en-US">
              <a:latin typeface="Arial" panose="020B0604020202020204" pitchFamily="34" charset="0"/>
              <a:cs typeface="Arial" panose="020B0604020202020204" pitchFamily="34" charset="0"/>
            </a:endParaRPr>
          </a:p>
        </p:txBody>
      </p:sp>
      <p:pic>
        <p:nvPicPr>
          <p:cNvPr id="7" name="Picture 4">
            <a:extLst>
              <a:ext uri="{FF2B5EF4-FFF2-40B4-BE49-F238E27FC236}">
                <a16:creationId xmlns:a16="http://schemas.microsoft.com/office/drawing/2014/main" id="{288CFAC4-74EB-1DAF-9318-A3AD90E14E60}"/>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4980"/>
          <a:stretch/>
        </p:blipFill>
        <p:spPr bwMode="auto">
          <a:xfrm>
            <a:off x="3412789" y="2813537"/>
            <a:ext cx="3043203" cy="2100367"/>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FF2F780A-8805-5A9F-E50D-9C1397EF4316}"/>
              </a:ext>
            </a:extLst>
          </p:cNvPr>
          <p:cNvSpPr txBox="1"/>
          <p:nvPr/>
        </p:nvSpPr>
        <p:spPr>
          <a:xfrm>
            <a:off x="3328253" y="2463666"/>
            <a:ext cx="3357266" cy="276999"/>
          </a:xfrm>
          <a:prstGeom prst="rect">
            <a:avLst/>
          </a:prstGeom>
          <a:noFill/>
        </p:spPr>
        <p:txBody>
          <a:bodyPr wrap="none" rtlCol="0">
            <a:spAutoFit/>
          </a:bodyPr>
          <a:lstStyle/>
          <a:p>
            <a:r>
              <a:rPr lang="en-US" sz="1200" b="1"/>
              <a:t>Predicted cell penetration (low medium, high)</a:t>
            </a:r>
          </a:p>
        </p:txBody>
      </p:sp>
      <p:sp>
        <p:nvSpPr>
          <p:cNvPr id="9" name="TextBox 8">
            <a:extLst>
              <a:ext uri="{FF2B5EF4-FFF2-40B4-BE49-F238E27FC236}">
                <a16:creationId xmlns:a16="http://schemas.microsoft.com/office/drawing/2014/main" id="{523F6648-7079-E739-A376-C8AABADA4898}"/>
              </a:ext>
            </a:extLst>
          </p:cNvPr>
          <p:cNvSpPr txBox="1"/>
          <p:nvPr/>
        </p:nvSpPr>
        <p:spPr>
          <a:xfrm rot="16200000">
            <a:off x="2704527" y="3629447"/>
            <a:ext cx="1355499" cy="276999"/>
          </a:xfrm>
          <a:prstGeom prst="rect">
            <a:avLst/>
          </a:prstGeom>
          <a:solidFill>
            <a:schemeClr val="bg1"/>
          </a:solidFill>
        </p:spPr>
        <p:txBody>
          <a:bodyPr wrap="none" rtlCol="0">
            <a:spAutoFit/>
          </a:bodyPr>
          <a:lstStyle/>
          <a:p>
            <a:r>
              <a:rPr lang="en-US" sz="1200"/>
              <a:t>True Positive Rate</a:t>
            </a:r>
          </a:p>
        </p:txBody>
      </p:sp>
      <p:sp>
        <p:nvSpPr>
          <p:cNvPr id="10" name="TextBox 9">
            <a:extLst>
              <a:ext uri="{FF2B5EF4-FFF2-40B4-BE49-F238E27FC236}">
                <a16:creationId xmlns:a16="http://schemas.microsoft.com/office/drawing/2014/main" id="{FC0E7A86-3267-6910-B064-D105E826ED1E}"/>
              </a:ext>
            </a:extLst>
          </p:cNvPr>
          <p:cNvSpPr txBox="1"/>
          <p:nvPr/>
        </p:nvSpPr>
        <p:spPr>
          <a:xfrm>
            <a:off x="4194172" y="4775404"/>
            <a:ext cx="1426288" cy="276999"/>
          </a:xfrm>
          <a:prstGeom prst="rect">
            <a:avLst/>
          </a:prstGeom>
          <a:solidFill>
            <a:schemeClr val="bg1"/>
          </a:solidFill>
        </p:spPr>
        <p:txBody>
          <a:bodyPr wrap="none" rtlCol="0">
            <a:spAutoFit/>
          </a:bodyPr>
          <a:lstStyle/>
          <a:p>
            <a:r>
              <a:rPr lang="en-US" sz="1200"/>
              <a:t>False Positive Rate</a:t>
            </a:r>
          </a:p>
        </p:txBody>
      </p:sp>
    </p:spTree>
    <p:extLst>
      <p:ext uri="{BB962C8B-B14F-4D97-AF65-F5344CB8AC3E}">
        <p14:creationId xmlns:p14="http://schemas.microsoft.com/office/powerpoint/2010/main" val="2773280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3.75E-6 -4.07407E-6 L -0.00091 0.23843 " pathEditMode="relative" rAng="0" ptsTypes="AA">
                                      <p:cBhvr>
                                        <p:cTn id="6" dur="2000" fill="hold"/>
                                        <p:tgtEl>
                                          <p:spTgt spid="39"/>
                                        </p:tgtEl>
                                        <p:attrNameLst>
                                          <p:attrName>ppt_x</p:attrName>
                                          <p:attrName>ppt_y</p:attrName>
                                        </p:attrNameLst>
                                      </p:cBhvr>
                                      <p:rCtr x="0" y="1215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598918-79EF-B83A-F0C5-E9D26870F3A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7B18AB4-DBB2-1A60-B487-1795149A12E0}"/>
              </a:ext>
            </a:extLst>
          </p:cNvPr>
          <p:cNvSpPr>
            <a:spLocks noGrp="1"/>
          </p:cNvSpPr>
          <p:nvPr>
            <p:ph type="title"/>
          </p:nvPr>
        </p:nvSpPr>
        <p:spPr>
          <a:xfrm>
            <a:off x="330200" y="91440"/>
            <a:ext cx="11531600" cy="914400"/>
          </a:xfrm>
        </p:spPr>
        <p:txBody>
          <a:bodyPr>
            <a:noAutofit/>
          </a:bodyPr>
          <a:lstStyle/>
          <a:p>
            <a:r>
              <a:rPr lang="en-US" sz="2400">
                <a:latin typeface="Arial"/>
                <a:cs typeface="Arial"/>
              </a:rPr>
              <a:t>Generative AI </a:t>
            </a:r>
            <a:r>
              <a:rPr lang="en-US" sz="2400">
                <a:solidFill>
                  <a:schemeClr val="tx1"/>
                </a:solidFill>
                <a:latin typeface="Arial"/>
                <a:cs typeface="Arial"/>
              </a:rPr>
              <a:t>identifies</a:t>
            </a:r>
            <a:r>
              <a:rPr lang="en-US" sz="2400">
                <a:latin typeface="Arial"/>
                <a:cs typeface="Arial"/>
              </a:rPr>
              <a:t> potent novel degraders with improved solubility from millions of possibilities</a:t>
            </a:r>
          </a:p>
        </p:txBody>
      </p:sp>
      <p:sp>
        <p:nvSpPr>
          <p:cNvPr id="23" name="Slide Number Placeholder 22">
            <a:extLst>
              <a:ext uri="{FF2B5EF4-FFF2-40B4-BE49-F238E27FC236}">
                <a16:creationId xmlns:a16="http://schemas.microsoft.com/office/drawing/2014/main" id="{4EB9F1FD-6F25-BCED-EED8-CEAA4DDB3BC2}"/>
              </a:ext>
            </a:extLst>
          </p:cNvPr>
          <p:cNvSpPr>
            <a:spLocks noGrp="1"/>
          </p:cNvSpPr>
          <p:nvPr>
            <p:ph type="sldNum" sz="quarter" idx="12"/>
          </p:nvPr>
        </p:nvSpPr>
        <p:spPr>
          <a:xfrm>
            <a:off x="11318240" y="6356350"/>
            <a:ext cx="548640" cy="365125"/>
          </a:xfrm>
        </p:spPr>
        <p:txBody>
          <a:bodyPr/>
          <a:lstStyle/>
          <a:p>
            <a:fld id="{4EB18272-EACE-1E49-9A3E-A8ED852E9F04}" type="slidenum">
              <a:rPr lang="en-US" smtClean="0"/>
              <a:pPr/>
              <a:t>26</a:t>
            </a:fld>
            <a:endParaRPr lang="en-US"/>
          </a:p>
        </p:txBody>
      </p:sp>
      <p:sp>
        <p:nvSpPr>
          <p:cNvPr id="22" name="Footer Placeholder 21">
            <a:extLst>
              <a:ext uri="{FF2B5EF4-FFF2-40B4-BE49-F238E27FC236}">
                <a16:creationId xmlns:a16="http://schemas.microsoft.com/office/drawing/2014/main" id="{6A9B156C-E90B-3321-5135-B8CDB0A1464A}"/>
              </a:ext>
            </a:extLst>
          </p:cNvPr>
          <p:cNvSpPr>
            <a:spLocks noGrp="1"/>
          </p:cNvSpPr>
          <p:nvPr>
            <p:ph type="ftr" sz="quarter" idx="3"/>
          </p:nvPr>
        </p:nvSpPr>
        <p:spPr>
          <a:xfrm>
            <a:off x="640080" y="6356350"/>
            <a:ext cx="4135120" cy="365125"/>
          </a:xfrm>
        </p:spPr>
        <p:txBody>
          <a:bodyPr/>
          <a:lstStyle/>
          <a:p>
            <a:r>
              <a:rPr lang="en-US"/>
              <a:t>PARABILIS - MAKING THE NEXT GENERATION OF MEDICINES</a:t>
            </a:r>
          </a:p>
        </p:txBody>
      </p:sp>
      <p:pic>
        <p:nvPicPr>
          <p:cNvPr id="5" name="Picture 4">
            <a:extLst>
              <a:ext uri="{FF2B5EF4-FFF2-40B4-BE49-F238E27FC236}">
                <a16:creationId xmlns:a16="http://schemas.microsoft.com/office/drawing/2014/main" id="{1C0CF862-9650-2C24-9CB6-5A6AD836FECE}"/>
              </a:ext>
            </a:extLst>
          </p:cNvPr>
          <p:cNvPicPr>
            <a:picLocks noChangeAspect="1"/>
          </p:cNvPicPr>
          <p:nvPr/>
        </p:nvPicPr>
        <p:blipFill>
          <a:blip r:embed="rId3"/>
          <a:stretch>
            <a:fillRect/>
          </a:stretch>
        </p:blipFill>
        <p:spPr>
          <a:xfrm>
            <a:off x="7560135" y="1676574"/>
            <a:ext cx="3756578" cy="3352800"/>
          </a:xfrm>
          <a:prstGeom prst="rect">
            <a:avLst/>
          </a:prstGeom>
        </p:spPr>
      </p:pic>
      <p:sp>
        <p:nvSpPr>
          <p:cNvPr id="6" name="TextBox 24">
            <a:extLst>
              <a:ext uri="{FF2B5EF4-FFF2-40B4-BE49-F238E27FC236}">
                <a16:creationId xmlns:a16="http://schemas.microsoft.com/office/drawing/2014/main" id="{ADF6EB4D-057B-46BB-F692-1CF3A1660185}"/>
              </a:ext>
            </a:extLst>
          </p:cNvPr>
          <p:cNvSpPr txBox="1"/>
          <p:nvPr/>
        </p:nvSpPr>
        <p:spPr>
          <a:xfrm>
            <a:off x="7671950" y="1396026"/>
            <a:ext cx="3644763" cy="307777"/>
          </a:xfrm>
          <a:prstGeom prst="rect">
            <a:avLst/>
          </a:prstGeom>
          <a:noFill/>
        </p:spPr>
        <p:txBody>
          <a:bodyPr wrap="square" rtlCol="0">
            <a:spAutoFit/>
          </a:bodyPr>
          <a:lstStyle>
            <a:defPPr>
              <a:defRPr lang="en-US"/>
            </a:defPPr>
            <a:lvl1pPr algn="l" rtl="0" fontAlgn="base">
              <a:spcBef>
                <a:spcPct val="20000"/>
              </a:spcBef>
              <a:spcAft>
                <a:spcPct val="0"/>
              </a:spcAft>
              <a:defRPr kern="1200">
                <a:solidFill>
                  <a:schemeClr val="tx1"/>
                </a:solidFill>
                <a:latin typeface="Arial" pitchFamily="-80" charset="0"/>
                <a:ea typeface="Geneva" pitchFamily="-80" charset="0"/>
                <a:cs typeface="Geneva" pitchFamily="-80" charset="0"/>
              </a:defRPr>
            </a:lvl1pPr>
            <a:lvl2pPr marL="457200" algn="l" rtl="0" fontAlgn="base">
              <a:spcBef>
                <a:spcPct val="20000"/>
              </a:spcBef>
              <a:spcAft>
                <a:spcPct val="0"/>
              </a:spcAft>
              <a:defRPr kern="1200">
                <a:solidFill>
                  <a:schemeClr val="tx1"/>
                </a:solidFill>
                <a:latin typeface="Arial" pitchFamily="-80" charset="0"/>
                <a:ea typeface="Geneva" pitchFamily="-80" charset="0"/>
                <a:cs typeface="Geneva" pitchFamily="-80" charset="0"/>
              </a:defRPr>
            </a:lvl2pPr>
            <a:lvl3pPr marL="914400" algn="l" rtl="0" fontAlgn="base">
              <a:spcBef>
                <a:spcPct val="20000"/>
              </a:spcBef>
              <a:spcAft>
                <a:spcPct val="0"/>
              </a:spcAft>
              <a:defRPr kern="1200">
                <a:solidFill>
                  <a:schemeClr val="tx1"/>
                </a:solidFill>
                <a:latin typeface="Arial" pitchFamily="-80" charset="0"/>
                <a:ea typeface="Geneva" pitchFamily="-80" charset="0"/>
                <a:cs typeface="Geneva" pitchFamily="-80" charset="0"/>
              </a:defRPr>
            </a:lvl3pPr>
            <a:lvl4pPr marL="1371600" algn="l" rtl="0" fontAlgn="base">
              <a:spcBef>
                <a:spcPct val="20000"/>
              </a:spcBef>
              <a:spcAft>
                <a:spcPct val="0"/>
              </a:spcAft>
              <a:defRPr kern="1200">
                <a:solidFill>
                  <a:schemeClr val="tx1"/>
                </a:solidFill>
                <a:latin typeface="Arial" pitchFamily="-80" charset="0"/>
                <a:ea typeface="Geneva" pitchFamily="-80" charset="0"/>
                <a:cs typeface="Geneva" pitchFamily="-80" charset="0"/>
              </a:defRPr>
            </a:lvl4pPr>
            <a:lvl5pPr marL="1828800" algn="l" rtl="0" fontAlgn="base">
              <a:spcBef>
                <a:spcPct val="20000"/>
              </a:spcBef>
              <a:spcAft>
                <a:spcPct val="0"/>
              </a:spcAft>
              <a:defRPr kern="1200">
                <a:solidFill>
                  <a:schemeClr val="tx1"/>
                </a:solidFill>
                <a:latin typeface="Arial" pitchFamily="-80" charset="0"/>
                <a:ea typeface="Geneva" pitchFamily="-80" charset="0"/>
                <a:cs typeface="Geneva" pitchFamily="-80" charset="0"/>
              </a:defRPr>
            </a:lvl5pPr>
            <a:lvl6pPr marL="2286000" algn="l" defTabSz="457200" rtl="0" eaLnBrk="1" latinLnBrk="0" hangingPunct="1">
              <a:defRPr kern="1200">
                <a:solidFill>
                  <a:schemeClr val="tx1"/>
                </a:solidFill>
                <a:latin typeface="Arial" pitchFamily="-80" charset="0"/>
                <a:ea typeface="Geneva" pitchFamily="-80" charset="0"/>
                <a:cs typeface="Geneva" pitchFamily="-80" charset="0"/>
              </a:defRPr>
            </a:lvl6pPr>
            <a:lvl7pPr marL="2743200" algn="l" defTabSz="457200" rtl="0" eaLnBrk="1" latinLnBrk="0" hangingPunct="1">
              <a:defRPr kern="1200">
                <a:solidFill>
                  <a:schemeClr val="tx1"/>
                </a:solidFill>
                <a:latin typeface="Arial" pitchFamily="-80" charset="0"/>
                <a:ea typeface="Geneva" pitchFamily="-80" charset="0"/>
                <a:cs typeface="Geneva" pitchFamily="-80" charset="0"/>
              </a:defRPr>
            </a:lvl7pPr>
            <a:lvl8pPr marL="3200400" algn="l" defTabSz="457200" rtl="0" eaLnBrk="1" latinLnBrk="0" hangingPunct="1">
              <a:defRPr kern="1200">
                <a:solidFill>
                  <a:schemeClr val="tx1"/>
                </a:solidFill>
                <a:latin typeface="Arial" pitchFamily="-80" charset="0"/>
                <a:ea typeface="Geneva" pitchFamily="-80" charset="0"/>
                <a:cs typeface="Geneva" pitchFamily="-80" charset="0"/>
              </a:defRPr>
            </a:lvl8pPr>
            <a:lvl9pPr marL="3657600" algn="l" defTabSz="457200" rtl="0" eaLnBrk="1" latinLnBrk="0" hangingPunct="1">
              <a:defRPr kern="1200">
                <a:solidFill>
                  <a:schemeClr val="tx1"/>
                </a:solidFill>
                <a:latin typeface="Arial" pitchFamily="-80" charset="0"/>
                <a:ea typeface="Geneva" pitchFamily="-80" charset="0"/>
                <a:cs typeface="Geneva" pitchFamily="-80" charset="0"/>
              </a:defRPr>
            </a:lvl9pPr>
          </a:lstStyle>
          <a:p>
            <a:pPr algn="ctr"/>
            <a:r>
              <a:rPr lang="en-US" sz="1400" b="1">
                <a:solidFill>
                  <a:schemeClr val="accent1"/>
                </a:solidFill>
              </a:rPr>
              <a:t>48/48 </a:t>
            </a:r>
            <a:r>
              <a:rPr lang="en-US" sz="1400" b="1"/>
              <a:t>designs with solubility&gt;10uM</a:t>
            </a:r>
          </a:p>
        </p:txBody>
      </p:sp>
      <p:sp>
        <p:nvSpPr>
          <p:cNvPr id="7" name="Right Arrow 6">
            <a:extLst>
              <a:ext uri="{FF2B5EF4-FFF2-40B4-BE49-F238E27FC236}">
                <a16:creationId xmlns:a16="http://schemas.microsoft.com/office/drawing/2014/main" id="{86107415-B9A4-BA90-C548-B21B771D64B3}"/>
              </a:ext>
            </a:extLst>
          </p:cNvPr>
          <p:cNvSpPr/>
          <p:nvPr/>
        </p:nvSpPr>
        <p:spPr>
          <a:xfrm>
            <a:off x="5437647" y="2949611"/>
            <a:ext cx="1280160" cy="548640"/>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algn="l" rtl="0" fontAlgn="base">
              <a:spcBef>
                <a:spcPct val="20000"/>
              </a:spcBef>
              <a:spcAft>
                <a:spcPct val="0"/>
              </a:spcAft>
              <a:defRPr kern="1200">
                <a:solidFill>
                  <a:schemeClr val="lt1"/>
                </a:solidFill>
                <a:latin typeface="+mn-lt"/>
                <a:ea typeface="+mn-ea"/>
                <a:cs typeface="+mn-cs"/>
              </a:defRPr>
            </a:lvl1pPr>
            <a:lvl2pPr marL="457200" algn="l" rtl="0" fontAlgn="base">
              <a:spcBef>
                <a:spcPct val="20000"/>
              </a:spcBef>
              <a:spcAft>
                <a:spcPct val="0"/>
              </a:spcAft>
              <a:defRPr kern="1200">
                <a:solidFill>
                  <a:schemeClr val="lt1"/>
                </a:solidFill>
                <a:latin typeface="+mn-lt"/>
                <a:ea typeface="+mn-ea"/>
                <a:cs typeface="+mn-cs"/>
              </a:defRPr>
            </a:lvl2pPr>
            <a:lvl3pPr marL="914400" algn="l" rtl="0" fontAlgn="base">
              <a:spcBef>
                <a:spcPct val="20000"/>
              </a:spcBef>
              <a:spcAft>
                <a:spcPct val="0"/>
              </a:spcAft>
              <a:defRPr kern="1200">
                <a:solidFill>
                  <a:schemeClr val="lt1"/>
                </a:solidFill>
                <a:latin typeface="+mn-lt"/>
                <a:ea typeface="+mn-ea"/>
                <a:cs typeface="+mn-cs"/>
              </a:defRPr>
            </a:lvl3pPr>
            <a:lvl4pPr marL="1371600" algn="l" rtl="0" fontAlgn="base">
              <a:spcBef>
                <a:spcPct val="20000"/>
              </a:spcBef>
              <a:spcAft>
                <a:spcPct val="0"/>
              </a:spcAft>
              <a:defRPr kern="1200">
                <a:solidFill>
                  <a:schemeClr val="lt1"/>
                </a:solidFill>
                <a:latin typeface="+mn-lt"/>
                <a:ea typeface="+mn-ea"/>
                <a:cs typeface="+mn-cs"/>
              </a:defRPr>
            </a:lvl4pPr>
            <a:lvl5pPr marL="1828800" algn="l" rtl="0" fontAlgn="base">
              <a:spcBef>
                <a:spcPct val="20000"/>
              </a:spcBef>
              <a:spcAft>
                <a:spcPct val="0"/>
              </a:spcAft>
              <a:defRPr kern="1200">
                <a:solidFill>
                  <a:schemeClr val="lt1"/>
                </a:solidFill>
                <a:latin typeface="+mn-lt"/>
                <a:ea typeface="+mn-ea"/>
                <a:cs typeface="+mn-cs"/>
              </a:defRPr>
            </a:lvl5pPr>
            <a:lvl6pPr marL="2286000" algn="l" defTabSz="457200" rtl="0" eaLnBrk="1" latinLnBrk="0" hangingPunct="1">
              <a:defRPr kern="1200">
                <a:solidFill>
                  <a:schemeClr val="lt1"/>
                </a:solidFill>
                <a:latin typeface="+mn-lt"/>
                <a:ea typeface="+mn-ea"/>
                <a:cs typeface="+mn-cs"/>
              </a:defRPr>
            </a:lvl6pPr>
            <a:lvl7pPr marL="2743200" algn="l" defTabSz="457200" rtl="0" eaLnBrk="1" latinLnBrk="0" hangingPunct="1">
              <a:defRPr kern="1200">
                <a:solidFill>
                  <a:schemeClr val="lt1"/>
                </a:solidFill>
                <a:latin typeface="+mn-lt"/>
                <a:ea typeface="+mn-ea"/>
                <a:cs typeface="+mn-cs"/>
              </a:defRPr>
            </a:lvl7pPr>
            <a:lvl8pPr marL="3200400" algn="l" defTabSz="457200" rtl="0" eaLnBrk="1" latinLnBrk="0" hangingPunct="1">
              <a:defRPr kern="1200">
                <a:solidFill>
                  <a:schemeClr val="lt1"/>
                </a:solidFill>
                <a:latin typeface="+mn-lt"/>
                <a:ea typeface="+mn-ea"/>
                <a:cs typeface="+mn-cs"/>
              </a:defRPr>
            </a:lvl8pPr>
            <a:lvl9pPr marL="3657600" algn="l" defTabSz="457200" rtl="0" eaLnBrk="1" latinLnBrk="0" hangingPunct="1">
              <a:defRPr kern="1200">
                <a:solidFill>
                  <a:schemeClr val="lt1"/>
                </a:solidFill>
                <a:latin typeface="+mn-lt"/>
                <a:ea typeface="+mn-ea"/>
                <a:cs typeface="+mn-cs"/>
              </a:defRPr>
            </a:lvl9pPr>
          </a:lstStyle>
          <a:p>
            <a:pPr algn="ctr"/>
            <a:endParaRPr lang="en-US">
              <a:latin typeface="Arial" panose="020B0604020202020204" pitchFamily="34" charset="0"/>
              <a:cs typeface="Arial" panose="020B0604020202020204" pitchFamily="34" charset="0"/>
            </a:endParaRPr>
          </a:p>
        </p:txBody>
      </p:sp>
      <p:sp>
        <p:nvSpPr>
          <p:cNvPr id="8" name="TextBox 31">
            <a:extLst>
              <a:ext uri="{FF2B5EF4-FFF2-40B4-BE49-F238E27FC236}">
                <a16:creationId xmlns:a16="http://schemas.microsoft.com/office/drawing/2014/main" id="{5DD68919-3A80-3F6B-916C-8625572CB1D8}"/>
              </a:ext>
            </a:extLst>
          </p:cNvPr>
          <p:cNvSpPr txBox="1"/>
          <p:nvPr/>
        </p:nvSpPr>
        <p:spPr>
          <a:xfrm>
            <a:off x="330200" y="5608610"/>
            <a:ext cx="6093177" cy="523220"/>
          </a:xfrm>
          <a:prstGeom prst="rect">
            <a:avLst/>
          </a:prstGeom>
          <a:noFill/>
        </p:spPr>
        <p:txBody>
          <a:bodyPr wrap="square" rtlCol="0">
            <a:spAutoFit/>
          </a:bodyPr>
          <a:lstStyle>
            <a:defPPr>
              <a:defRPr lang="en-US"/>
            </a:defPPr>
            <a:lvl1pPr algn="l" rtl="0" fontAlgn="base">
              <a:spcBef>
                <a:spcPct val="20000"/>
              </a:spcBef>
              <a:spcAft>
                <a:spcPct val="0"/>
              </a:spcAft>
              <a:defRPr kern="1200">
                <a:solidFill>
                  <a:schemeClr val="tx1"/>
                </a:solidFill>
                <a:latin typeface="Arial" pitchFamily="-80" charset="0"/>
                <a:ea typeface="Geneva" pitchFamily="-80" charset="0"/>
                <a:cs typeface="Geneva" pitchFamily="-80" charset="0"/>
              </a:defRPr>
            </a:lvl1pPr>
            <a:lvl2pPr marL="457200" algn="l" rtl="0" fontAlgn="base">
              <a:spcBef>
                <a:spcPct val="20000"/>
              </a:spcBef>
              <a:spcAft>
                <a:spcPct val="0"/>
              </a:spcAft>
              <a:defRPr kern="1200">
                <a:solidFill>
                  <a:schemeClr val="tx1"/>
                </a:solidFill>
                <a:latin typeface="Arial" pitchFamily="-80" charset="0"/>
                <a:ea typeface="Geneva" pitchFamily="-80" charset="0"/>
                <a:cs typeface="Geneva" pitchFamily="-80" charset="0"/>
              </a:defRPr>
            </a:lvl2pPr>
            <a:lvl3pPr marL="914400" algn="l" rtl="0" fontAlgn="base">
              <a:spcBef>
                <a:spcPct val="20000"/>
              </a:spcBef>
              <a:spcAft>
                <a:spcPct val="0"/>
              </a:spcAft>
              <a:defRPr kern="1200">
                <a:solidFill>
                  <a:schemeClr val="tx1"/>
                </a:solidFill>
                <a:latin typeface="Arial" pitchFamily="-80" charset="0"/>
                <a:ea typeface="Geneva" pitchFamily="-80" charset="0"/>
                <a:cs typeface="Geneva" pitchFamily="-80" charset="0"/>
              </a:defRPr>
            </a:lvl3pPr>
            <a:lvl4pPr marL="1371600" algn="l" rtl="0" fontAlgn="base">
              <a:spcBef>
                <a:spcPct val="20000"/>
              </a:spcBef>
              <a:spcAft>
                <a:spcPct val="0"/>
              </a:spcAft>
              <a:defRPr kern="1200">
                <a:solidFill>
                  <a:schemeClr val="tx1"/>
                </a:solidFill>
                <a:latin typeface="Arial" pitchFamily="-80" charset="0"/>
                <a:ea typeface="Geneva" pitchFamily="-80" charset="0"/>
                <a:cs typeface="Geneva" pitchFamily="-80" charset="0"/>
              </a:defRPr>
            </a:lvl4pPr>
            <a:lvl5pPr marL="1828800" algn="l" rtl="0" fontAlgn="base">
              <a:spcBef>
                <a:spcPct val="20000"/>
              </a:spcBef>
              <a:spcAft>
                <a:spcPct val="0"/>
              </a:spcAft>
              <a:defRPr kern="1200">
                <a:solidFill>
                  <a:schemeClr val="tx1"/>
                </a:solidFill>
                <a:latin typeface="Arial" pitchFamily="-80" charset="0"/>
                <a:ea typeface="Geneva" pitchFamily="-80" charset="0"/>
                <a:cs typeface="Geneva" pitchFamily="-80" charset="0"/>
              </a:defRPr>
            </a:lvl5pPr>
            <a:lvl6pPr marL="2286000" algn="l" defTabSz="457200" rtl="0" eaLnBrk="1" latinLnBrk="0" hangingPunct="1">
              <a:defRPr kern="1200">
                <a:solidFill>
                  <a:schemeClr val="tx1"/>
                </a:solidFill>
                <a:latin typeface="Arial" pitchFamily="-80" charset="0"/>
                <a:ea typeface="Geneva" pitchFamily="-80" charset="0"/>
                <a:cs typeface="Geneva" pitchFamily="-80" charset="0"/>
              </a:defRPr>
            </a:lvl6pPr>
            <a:lvl7pPr marL="2743200" algn="l" defTabSz="457200" rtl="0" eaLnBrk="1" latinLnBrk="0" hangingPunct="1">
              <a:defRPr kern="1200">
                <a:solidFill>
                  <a:schemeClr val="tx1"/>
                </a:solidFill>
                <a:latin typeface="Arial" pitchFamily="-80" charset="0"/>
                <a:ea typeface="Geneva" pitchFamily="-80" charset="0"/>
                <a:cs typeface="Geneva" pitchFamily="-80" charset="0"/>
              </a:defRPr>
            </a:lvl7pPr>
            <a:lvl8pPr marL="3200400" algn="l" defTabSz="457200" rtl="0" eaLnBrk="1" latinLnBrk="0" hangingPunct="1">
              <a:defRPr kern="1200">
                <a:solidFill>
                  <a:schemeClr val="tx1"/>
                </a:solidFill>
                <a:latin typeface="Arial" pitchFamily="-80" charset="0"/>
                <a:ea typeface="Geneva" pitchFamily="-80" charset="0"/>
                <a:cs typeface="Geneva" pitchFamily="-80" charset="0"/>
              </a:defRPr>
            </a:lvl8pPr>
            <a:lvl9pPr marL="3657600" algn="l" defTabSz="457200" rtl="0" eaLnBrk="1" latinLnBrk="0" hangingPunct="1">
              <a:defRPr kern="1200">
                <a:solidFill>
                  <a:schemeClr val="tx1"/>
                </a:solidFill>
                <a:latin typeface="Arial" pitchFamily="-80" charset="0"/>
                <a:ea typeface="Geneva" pitchFamily="-80" charset="0"/>
                <a:cs typeface="Geneva" pitchFamily="-80" charset="0"/>
              </a:defRPr>
            </a:lvl9pPr>
          </a:lstStyle>
          <a:p>
            <a:r>
              <a:rPr lang="en-US" sz="1400"/>
              <a:t>Generative AI identifies novel Helicons bounded by ML models for solubility, affinity and degradation (</a:t>
            </a:r>
            <a:r>
              <a:rPr lang="en-US" sz="1400" err="1"/>
              <a:t>multiobjective</a:t>
            </a:r>
            <a:r>
              <a:rPr lang="en-US" sz="1400"/>
              <a:t> optimization)</a:t>
            </a:r>
          </a:p>
        </p:txBody>
      </p:sp>
      <p:sp>
        <p:nvSpPr>
          <p:cNvPr id="9" name="TextBox 33">
            <a:extLst>
              <a:ext uri="{FF2B5EF4-FFF2-40B4-BE49-F238E27FC236}">
                <a16:creationId xmlns:a16="http://schemas.microsoft.com/office/drawing/2014/main" id="{BC03DC64-1D3D-40DA-3984-8148959AA04B}"/>
              </a:ext>
            </a:extLst>
          </p:cNvPr>
          <p:cNvSpPr txBox="1"/>
          <p:nvPr/>
        </p:nvSpPr>
        <p:spPr>
          <a:xfrm>
            <a:off x="7100711" y="5143879"/>
            <a:ext cx="4669072" cy="997196"/>
          </a:xfrm>
          <a:prstGeom prst="rect">
            <a:avLst/>
          </a:prstGeom>
          <a:noFill/>
        </p:spPr>
        <p:txBody>
          <a:bodyPr wrap="square" rtlCol="0">
            <a:spAutoFit/>
          </a:bodyPr>
          <a:lstStyle>
            <a:defPPr>
              <a:defRPr lang="en-US"/>
            </a:defPPr>
            <a:lvl1pPr algn="l" rtl="0" fontAlgn="base">
              <a:spcBef>
                <a:spcPct val="20000"/>
              </a:spcBef>
              <a:spcAft>
                <a:spcPct val="0"/>
              </a:spcAft>
              <a:defRPr kern="1200">
                <a:solidFill>
                  <a:schemeClr val="tx1"/>
                </a:solidFill>
                <a:latin typeface="Arial" pitchFamily="-80" charset="0"/>
                <a:ea typeface="Geneva" pitchFamily="-80" charset="0"/>
                <a:cs typeface="Geneva" pitchFamily="-80" charset="0"/>
              </a:defRPr>
            </a:lvl1pPr>
            <a:lvl2pPr marL="457200" algn="l" rtl="0" fontAlgn="base">
              <a:spcBef>
                <a:spcPct val="20000"/>
              </a:spcBef>
              <a:spcAft>
                <a:spcPct val="0"/>
              </a:spcAft>
              <a:defRPr kern="1200">
                <a:solidFill>
                  <a:schemeClr val="tx1"/>
                </a:solidFill>
                <a:latin typeface="Arial" pitchFamily="-80" charset="0"/>
                <a:ea typeface="Geneva" pitchFamily="-80" charset="0"/>
                <a:cs typeface="Geneva" pitchFamily="-80" charset="0"/>
              </a:defRPr>
            </a:lvl2pPr>
            <a:lvl3pPr marL="914400" algn="l" rtl="0" fontAlgn="base">
              <a:spcBef>
                <a:spcPct val="20000"/>
              </a:spcBef>
              <a:spcAft>
                <a:spcPct val="0"/>
              </a:spcAft>
              <a:defRPr kern="1200">
                <a:solidFill>
                  <a:schemeClr val="tx1"/>
                </a:solidFill>
                <a:latin typeface="Arial" pitchFamily="-80" charset="0"/>
                <a:ea typeface="Geneva" pitchFamily="-80" charset="0"/>
                <a:cs typeface="Geneva" pitchFamily="-80" charset="0"/>
              </a:defRPr>
            </a:lvl3pPr>
            <a:lvl4pPr marL="1371600" algn="l" rtl="0" fontAlgn="base">
              <a:spcBef>
                <a:spcPct val="20000"/>
              </a:spcBef>
              <a:spcAft>
                <a:spcPct val="0"/>
              </a:spcAft>
              <a:defRPr kern="1200">
                <a:solidFill>
                  <a:schemeClr val="tx1"/>
                </a:solidFill>
                <a:latin typeface="Arial" pitchFamily="-80" charset="0"/>
                <a:ea typeface="Geneva" pitchFamily="-80" charset="0"/>
                <a:cs typeface="Geneva" pitchFamily="-80" charset="0"/>
              </a:defRPr>
            </a:lvl4pPr>
            <a:lvl5pPr marL="1828800" algn="l" rtl="0" fontAlgn="base">
              <a:spcBef>
                <a:spcPct val="20000"/>
              </a:spcBef>
              <a:spcAft>
                <a:spcPct val="0"/>
              </a:spcAft>
              <a:defRPr kern="1200">
                <a:solidFill>
                  <a:schemeClr val="tx1"/>
                </a:solidFill>
                <a:latin typeface="Arial" pitchFamily="-80" charset="0"/>
                <a:ea typeface="Geneva" pitchFamily="-80" charset="0"/>
                <a:cs typeface="Geneva" pitchFamily="-80" charset="0"/>
              </a:defRPr>
            </a:lvl5pPr>
            <a:lvl6pPr marL="2286000" algn="l" defTabSz="457200" rtl="0" eaLnBrk="1" latinLnBrk="0" hangingPunct="1">
              <a:defRPr kern="1200">
                <a:solidFill>
                  <a:schemeClr val="tx1"/>
                </a:solidFill>
                <a:latin typeface="Arial" pitchFamily="-80" charset="0"/>
                <a:ea typeface="Geneva" pitchFamily="-80" charset="0"/>
                <a:cs typeface="Geneva" pitchFamily="-80" charset="0"/>
              </a:defRPr>
            </a:lvl6pPr>
            <a:lvl7pPr marL="2743200" algn="l" defTabSz="457200" rtl="0" eaLnBrk="1" latinLnBrk="0" hangingPunct="1">
              <a:defRPr kern="1200">
                <a:solidFill>
                  <a:schemeClr val="tx1"/>
                </a:solidFill>
                <a:latin typeface="Arial" pitchFamily="-80" charset="0"/>
                <a:ea typeface="Geneva" pitchFamily="-80" charset="0"/>
                <a:cs typeface="Geneva" pitchFamily="-80" charset="0"/>
              </a:defRPr>
            </a:lvl7pPr>
            <a:lvl8pPr marL="3200400" algn="l" defTabSz="457200" rtl="0" eaLnBrk="1" latinLnBrk="0" hangingPunct="1">
              <a:defRPr kern="1200">
                <a:solidFill>
                  <a:schemeClr val="tx1"/>
                </a:solidFill>
                <a:latin typeface="Arial" pitchFamily="-80" charset="0"/>
                <a:ea typeface="Geneva" pitchFamily="-80" charset="0"/>
                <a:cs typeface="Geneva" pitchFamily="-80" charset="0"/>
              </a:defRPr>
            </a:lvl8pPr>
            <a:lvl9pPr marL="3657600" algn="l" defTabSz="457200" rtl="0" eaLnBrk="1" latinLnBrk="0" hangingPunct="1">
              <a:defRPr kern="1200">
                <a:solidFill>
                  <a:schemeClr val="tx1"/>
                </a:solidFill>
                <a:latin typeface="Arial" pitchFamily="-80" charset="0"/>
                <a:ea typeface="Geneva" pitchFamily="-80" charset="0"/>
                <a:cs typeface="Geneva" pitchFamily="-80" charset="0"/>
              </a:defRPr>
            </a:lvl9pPr>
          </a:lstStyle>
          <a:p>
            <a:pPr marL="285750" indent="-285750">
              <a:buFont typeface="Arial" panose="020B0604020202020204" pitchFamily="34" charset="0"/>
              <a:buChar char="•"/>
            </a:pPr>
            <a:r>
              <a:rPr lang="en-US" sz="1400"/>
              <a:t>Results in significant hit rate with many high solubility compounds and good to improved target degradation  </a:t>
            </a:r>
          </a:p>
          <a:p>
            <a:pPr marL="285750" indent="-285750">
              <a:buFont typeface="Arial" panose="020B0604020202020204" pitchFamily="34" charset="0"/>
              <a:buChar char="•"/>
            </a:pPr>
            <a:r>
              <a:rPr lang="en-US" sz="1400"/>
              <a:t>Identified non-obvious monomers changes as new design rules</a:t>
            </a:r>
          </a:p>
        </p:txBody>
      </p:sp>
      <p:sp>
        <p:nvSpPr>
          <p:cNvPr id="10" name="TextBox 12">
            <a:extLst>
              <a:ext uri="{FF2B5EF4-FFF2-40B4-BE49-F238E27FC236}">
                <a16:creationId xmlns:a16="http://schemas.microsoft.com/office/drawing/2014/main" id="{29E721FE-1700-CEA1-6FBF-E3CA57E21464}"/>
              </a:ext>
            </a:extLst>
          </p:cNvPr>
          <p:cNvSpPr txBox="1"/>
          <p:nvPr/>
        </p:nvSpPr>
        <p:spPr>
          <a:xfrm rot="16200000">
            <a:off x="6956893" y="3117380"/>
            <a:ext cx="1415772" cy="307777"/>
          </a:xfrm>
          <a:prstGeom prst="rect">
            <a:avLst/>
          </a:prstGeom>
          <a:solidFill>
            <a:schemeClr val="bg1"/>
          </a:solidFill>
        </p:spPr>
        <p:txBody>
          <a:bodyPr wrap="none" rtlCol="0">
            <a:spAutoFit/>
          </a:bodyPr>
          <a:lstStyle>
            <a:defPPr>
              <a:defRPr lang="en-US"/>
            </a:defPPr>
            <a:lvl1pPr algn="l" rtl="0" fontAlgn="base">
              <a:spcBef>
                <a:spcPct val="20000"/>
              </a:spcBef>
              <a:spcAft>
                <a:spcPct val="0"/>
              </a:spcAft>
              <a:defRPr kern="1200">
                <a:solidFill>
                  <a:schemeClr val="tx1"/>
                </a:solidFill>
                <a:latin typeface="Arial" pitchFamily="-80" charset="0"/>
                <a:ea typeface="Geneva" pitchFamily="-80" charset="0"/>
                <a:cs typeface="Geneva" pitchFamily="-80" charset="0"/>
              </a:defRPr>
            </a:lvl1pPr>
            <a:lvl2pPr marL="457200" algn="l" rtl="0" fontAlgn="base">
              <a:spcBef>
                <a:spcPct val="20000"/>
              </a:spcBef>
              <a:spcAft>
                <a:spcPct val="0"/>
              </a:spcAft>
              <a:defRPr kern="1200">
                <a:solidFill>
                  <a:schemeClr val="tx1"/>
                </a:solidFill>
                <a:latin typeface="Arial" pitchFamily="-80" charset="0"/>
                <a:ea typeface="Geneva" pitchFamily="-80" charset="0"/>
                <a:cs typeface="Geneva" pitchFamily="-80" charset="0"/>
              </a:defRPr>
            </a:lvl2pPr>
            <a:lvl3pPr marL="914400" algn="l" rtl="0" fontAlgn="base">
              <a:spcBef>
                <a:spcPct val="20000"/>
              </a:spcBef>
              <a:spcAft>
                <a:spcPct val="0"/>
              </a:spcAft>
              <a:defRPr kern="1200">
                <a:solidFill>
                  <a:schemeClr val="tx1"/>
                </a:solidFill>
                <a:latin typeface="Arial" pitchFamily="-80" charset="0"/>
                <a:ea typeface="Geneva" pitchFamily="-80" charset="0"/>
                <a:cs typeface="Geneva" pitchFamily="-80" charset="0"/>
              </a:defRPr>
            </a:lvl3pPr>
            <a:lvl4pPr marL="1371600" algn="l" rtl="0" fontAlgn="base">
              <a:spcBef>
                <a:spcPct val="20000"/>
              </a:spcBef>
              <a:spcAft>
                <a:spcPct val="0"/>
              </a:spcAft>
              <a:defRPr kern="1200">
                <a:solidFill>
                  <a:schemeClr val="tx1"/>
                </a:solidFill>
                <a:latin typeface="Arial" pitchFamily="-80" charset="0"/>
                <a:ea typeface="Geneva" pitchFamily="-80" charset="0"/>
                <a:cs typeface="Geneva" pitchFamily="-80" charset="0"/>
              </a:defRPr>
            </a:lvl4pPr>
            <a:lvl5pPr marL="1828800" algn="l" rtl="0" fontAlgn="base">
              <a:spcBef>
                <a:spcPct val="20000"/>
              </a:spcBef>
              <a:spcAft>
                <a:spcPct val="0"/>
              </a:spcAft>
              <a:defRPr kern="1200">
                <a:solidFill>
                  <a:schemeClr val="tx1"/>
                </a:solidFill>
                <a:latin typeface="Arial" pitchFamily="-80" charset="0"/>
                <a:ea typeface="Geneva" pitchFamily="-80" charset="0"/>
                <a:cs typeface="Geneva" pitchFamily="-80" charset="0"/>
              </a:defRPr>
            </a:lvl5pPr>
            <a:lvl6pPr marL="2286000" algn="l" defTabSz="457200" rtl="0" eaLnBrk="1" latinLnBrk="0" hangingPunct="1">
              <a:defRPr kern="1200">
                <a:solidFill>
                  <a:schemeClr val="tx1"/>
                </a:solidFill>
                <a:latin typeface="Arial" pitchFamily="-80" charset="0"/>
                <a:ea typeface="Geneva" pitchFamily="-80" charset="0"/>
                <a:cs typeface="Geneva" pitchFamily="-80" charset="0"/>
              </a:defRPr>
            </a:lvl6pPr>
            <a:lvl7pPr marL="2743200" algn="l" defTabSz="457200" rtl="0" eaLnBrk="1" latinLnBrk="0" hangingPunct="1">
              <a:defRPr kern="1200">
                <a:solidFill>
                  <a:schemeClr val="tx1"/>
                </a:solidFill>
                <a:latin typeface="Arial" pitchFamily="-80" charset="0"/>
                <a:ea typeface="Geneva" pitchFamily="-80" charset="0"/>
                <a:cs typeface="Geneva" pitchFamily="-80" charset="0"/>
              </a:defRPr>
            </a:lvl7pPr>
            <a:lvl8pPr marL="3200400" algn="l" defTabSz="457200" rtl="0" eaLnBrk="1" latinLnBrk="0" hangingPunct="1">
              <a:defRPr kern="1200">
                <a:solidFill>
                  <a:schemeClr val="tx1"/>
                </a:solidFill>
                <a:latin typeface="Arial" pitchFamily="-80" charset="0"/>
                <a:ea typeface="Geneva" pitchFamily="-80" charset="0"/>
                <a:cs typeface="Geneva" pitchFamily="-80" charset="0"/>
              </a:defRPr>
            </a:lvl8pPr>
            <a:lvl9pPr marL="3657600" algn="l" defTabSz="457200" rtl="0" eaLnBrk="1" latinLnBrk="0" hangingPunct="1">
              <a:defRPr kern="1200">
                <a:solidFill>
                  <a:schemeClr val="tx1"/>
                </a:solidFill>
                <a:latin typeface="Arial" pitchFamily="-80" charset="0"/>
                <a:ea typeface="Geneva" pitchFamily="-80" charset="0"/>
                <a:cs typeface="Geneva" pitchFamily="-80" charset="0"/>
              </a:defRPr>
            </a:lvl9pPr>
          </a:lstStyle>
          <a:p>
            <a:r>
              <a:rPr lang="en-US" sz="1400" b="1"/>
              <a:t>Solubility (</a:t>
            </a:r>
            <a:r>
              <a:rPr lang="en-US" sz="1400" b="1" err="1"/>
              <a:t>uM</a:t>
            </a:r>
            <a:r>
              <a:rPr lang="en-US" sz="1400" b="1"/>
              <a:t>)</a:t>
            </a:r>
          </a:p>
        </p:txBody>
      </p:sp>
      <p:sp>
        <p:nvSpPr>
          <p:cNvPr id="11" name="TextBox 13">
            <a:extLst>
              <a:ext uri="{FF2B5EF4-FFF2-40B4-BE49-F238E27FC236}">
                <a16:creationId xmlns:a16="http://schemas.microsoft.com/office/drawing/2014/main" id="{7735504E-B6D4-D40A-F40A-EAECA547C2A2}"/>
              </a:ext>
            </a:extLst>
          </p:cNvPr>
          <p:cNvSpPr txBox="1"/>
          <p:nvPr/>
        </p:nvSpPr>
        <p:spPr>
          <a:xfrm>
            <a:off x="9130731" y="4810791"/>
            <a:ext cx="1069524" cy="307777"/>
          </a:xfrm>
          <a:prstGeom prst="rect">
            <a:avLst/>
          </a:prstGeom>
          <a:solidFill>
            <a:schemeClr val="bg1"/>
          </a:solidFill>
        </p:spPr>
        <p:txBody>
          <a:bodyPr wrap="none" rtlCol="0">
            <a:spAutoFit/>
          </a:bodyPr>
          <a:lstStyle>
            <a:defPPr>
              <a:defRPr lang="en-US"/>
            </a:defPPr>
            <a:lvl1pPr algn="l" rtl="0" fontAlgn="base">
              <a:spcBef>
                <a:spcPct val="20000"/>
              </a:spcBef>
              <a:spcAft>
                <a:spcPct val="0"/>
              </a:spcAft>
              <a:defRPr kern="1200">
                <a:solidFill>
                  <a:schemeClr val="tx1"/>
                </a:solidFill>
                <a:latin typeface="Arial" pitchFamily="-80" charset="0"/>
                <a:ea typeface="Geneva" pitchFamily="-80" charset="0"/>
                <a:cs typeface="Geneva" pitchFamily="-80" charset="0"/>
              </a:defRPr>
            </a:lvl1pPr>
            <a:lvl2pPr marL="457200" algn="l" rtl="0" fontAlgn="base">
              <a:spcBef>
                <a:spcPct val="20000"/>
              </a:spcBef>
              <a:spcAft>
                <a:spcPct val="0"/>
              </a:spcAft>
              <a:defRPr kern="1200">
                <a:solidFill>
                  <a:schemeClr val="tx1"/>
                </a:solidFill>
                <a:latin typeface="Arial" pitchFamily="-80" charset="0"/>
                <a:ea typeface="Geneva" pitchFamily="-80" charset="0"/>
                <a:cs typeface="Geneva" pitchFamily="-80" charset="0"/>
              </a:defRPr>
            </a:lvl2pPr>
            <a:lvl3pPr marL="914400" algn="l" rtl="0" fontAlgn="base">
              <a:spcBef>
                <a:spcPct val="20000"/>
              </a:spcBef>
              <a:spcAft>
                <a:spcPct val="0"/>
              </a:spcAft>
              <a:defRPr kern="1200">
                <a:solidFill>
                  <a:schemeClr val="tx1"/>
                </a:solidFill>
                <a:latin typeface="Arial" pitchFamily="-80" charset="0"/>
                <a:ea typeface="Geneva" pitchFamily="-80" charset="0"/>
                <a:cs typeface="Geneva" pitchFamily="-80" charset="0"/>
              </a:defRPr>
            </a:lvl3pPr>
            <a:lvl4pPr marL="1371600" algn="l" rtl="0" fontAlgn="base">
              <a:spcBef>
                <a:spcPct val="20000"/>
              </a:spcBef>
              <a:spcAft>
                <a:spcPct val="0"/>
              </a:spcAft>
              <a:defRPr kern="1200">
                <a:solidFill>
                  <a:schemeClr val="tx1"/>
                </a:solidFill>
                <a:latin typeface="Arial" pitchFamily="-80" charset="0"/>
                <a:ea typeface="Geneva" pitchFamily="-80" charset="0"/>
                <a:cs typeface="Geneva" pitchFamily="-80" charset="0"/>
              </a:defRPr>
            </a:lvl4pPr>
            <a:lvl5pPr marL="1828800" algn="l" rtl="0" fontAlgn="base">
              <a:spcBef>
                <a:spcPct val="20000"/>
              </a:spcBef>
              <a:spcAft>
                <a:spcPct val="0"/>
              </a:spcAft>
              <a:defRPr kern="1200">
                <a:solidFill>
                  <a:schemeClr val="tx1"/>
                </a:solidFill>
                <a:latin typeface="Arial" pitchFamily="-80" charset="0"/>
                <a:ea typeface="Geneva" pitchFamily="-80" charset="0"/>
                <a:cs typeface="Geneva" pitchFamily="-80" charset="0"/>
              </a:defRPr>
            </a:lvl5pPr>
            <a:lvl6pPr marL="2286000" algn="l" defTabSz="457200" rtl="0" eaLnBrk="1" latinLnBrk="0" hangingPunct="1">
              <a:defRPr kern="1200">
                <a:solidFill>
                  <a:schemeClr val="tx1"/>
                </a:solidFill>
                <a:latin typeface="Arial" pitchFamily="-80" charset="0"/>
                <a:ea typeface="Geneva" pitchFamily="-80" charset="0"/>
                <a:cs typeface="Geneva" pitchFamily="-80" charset="0"/>
              </a:defRPr>
            </a:lvl6pPr>
            <a:lvl7pPr marL="2743200" algn="l" defTabSz="457200" rtl="0" eaLnBrk="1" latinLnBrk="0" hangingPunct="1">
              <a:defRPr kern="1200">
                <a:solidFill>
                  <a:schemeClr val="tx1"/>
                </a:solidFill>
                <a:latin typeface="Arial" pitchFamily="-80" charset="0"/>
                <a:ea typeface="Geneva" pitchFamily="-80" charset="0"/>
                <a:cs typeface="Geneva" pitchFamily="-80" charset="0"/>
              </a:defRPr>
            </a:lvl7pPr>
            <a:lvl8pPr marL="3200400" algn="l" defTabSz="457200" rtl="0" eaLnBrk="1" latinLnBrk="0" hangingPunct="1">
              <a:defRPr kern="1200">
                <a:solidFill>
                  <a:schemeClr val="tx1"/>
                </a:solidFill>
                <a:latin typeface="Arial" pitchFamily="-80" charset="0"/>
                <a:ea typeface="Geneva" pitchFamily="-80" charset="0"/>
                <a:cs typeface="Geneva" pitchFamily="-80" charset="0"/>
              </a:defRPr>
            </a:lvl8pPr>
            <a:lvl9pPr marL="3657600" algn="l" defTabSz="457200" rtl="0" eaLnBrk="1" latinLnBrk="0" hangingPunct="1">
              <a:defRPr kern="1200">
                <a:solidFill>
                  <a:schemeClr val="tx1"/>
                </a:solidFill>
                <a:latin typeface="Arial" pitchFamily="-80" charset="0"/>
                <a:ea typeface="Geneva" pitchFamily="-80" charset="0"/>
                <a:cs typeface="Geneva" pitchFamily="-80" charset="0"/>
              </a:defRPr>
            </a:lvl9pPr>
          </a:lstStyle>
          <a:p>
            <a:r>
              <a:rPr lang="en-US" sz="1400" b="1"/>
              <a:t>DC50 (</a:t>
            </a:r>
            <a:r>
              <a:rPr lang="en-US" sz="1400" b="1" err="1"/>
              <a:t>nM</a:t>
            </a:r>
            <a:r>
              <a:rPr lang="en-US" sz="1400" b="1"/>
              <a:t>)</a:t>
            </a:r>
          </a:p>
        </p:txBody>
      </p:sp>
      <p:sp>
        <p:nvSpPr>
          <p:cNvPr id="12" name="TextBox 17">
            <a:extLst>
              <a:ext uri="{FF2B5EF4-FFF2-40B4-BE49-F238E27FC236}">
                <a16:creationId xmlns:a16="http://schemas.microsoft.com/office/drawing/2014/main" id="{87DA4901-520F-AD40-6D9D-FCD94B0ED69D}"/>
              </a:ext>
            </a:extLst>
          </p:cNvPr>
          <p:cNvSpPr txBox="1"/>
          <p:nvPr/>
        </p:nvSpPr>
        <p:spPr>
          <a:xfrm>
            <a:off x="8320644" y="4219423"/>
            <a:ext cx="712054" cy="307777"/>
          </a:xfrm>
          <a:prstGeom prst="rect">
            <a:avLst/>
          </a:prstGeom>
          <a:noFill/>
        </p:spPr>
        <p:txBody>
          <a:bodyPr wrap="none" rtlCol="0">
            <a:spAutoFit/>
          </a:bodyPr>
          <a:lstStyle>
            <a:defPPr>
              <a:defRPr lang="en-US"/>
            </a:defPPr>
            <a:lvl1pPr algn="l" rtl="0" fontAlgn="base">
              <a:spcBef>
                <a:spcPct val="20000"/>
              </a:spcBef>
              <a:spcAft>
                <a:spcPct val="0"/>
              </a:spcAft>
              <a:defRPr kern="1200">
                <a:solidFill>
                  <a:schemeClr val="tx1"/>
                </a:solidFill>
                <a:latin typeface="Arial" pitchFamily="-80" charset="0"/>
                <a:ea typeface="Geneva" pitchFamily="-80" charset="0"/>
                <a:cs typeface="Geneva" pitchFamily="-80" charset="0"/>
              </a:defRPr>
            </a:lvl1pPr>
            <a:lvl2pPr marL="457200" algn="l" rtl="0" fontAlgn="base">
              <a:spcBef>
                <a:spcPct val="20000"/>
              </a:spcBef>
              <a:spcAft>
                <a:spcPct val="0"/>
              </a:spcAft>
              <a:defRPr kern="1200">
                <a:solidFill>
                  <a:schemeClr val="tx1"/>
                </a:solidFill>
                <a:latin typeface="Arial" pitchFamily="-80" charset="0"/>
                <a:ea typeface="Geneva" pitchFamily="-80" charset="0"/>
                <a:cs typeface="Geneva" pitchFamily="-80" charset="0"/>
              </a:defRPr>
            </a:lvl2pPr>
            <a:lvl3pPr marL="914400" algn="l" rtl="0" fontAlgn="base">
              <a:spcBef>
                <a:spcPct val="20000"/>
              </a:spcBef>
              <a:spcAft>
                <a:spcPct val="0"/>
              </a:spcAft>
              <a:defRPr kern="1200">
                <a:solidFill>
                  <a:schemeClr val="tx1"/>
                </a:solidFill>
                <a:latin typeface="Arial" pitchFamily="-80" charset="0"/>
                <a:ea typeface="Geneva" pitchFamily="-80" charset="0"/>
                <a:cs typeface="Geneva" pitchFamily="-80" charset="0"/>
              </a:defRPr>
            </a:lvl3pPr>
            <a:lvl4pPr marL="1371600" algn="l" rtl="0" fontAlgn="base">
              <a:spcBef>
                <a:spcPct val="20000"/>
              </a:spcBef>
              <a:spcAft>
                <a:spcPct val="0"/>
              </a:spcAft>
              <a:defRPr kern="1200">
                <a:solidFill>
                  <a:schemeClr val="tx1"/>
                </a:solidFill>
                <a:latin typeface="Arial" pitchFamily="-80" charset="0"/>
                <a:ea typeface="Geneva" pitchFamily="-80" charset="0"/>
                <a:cs typeface="Geneva" pitchFamily="-80" charset="0"/>
              </a:defRPr>
            </a:lvl4pPr>
            <a:lvl5pPr marL="1828800" algn="l" rtl="0" fontAlgn="base">
              <a:spcBef>
                <a:spcPct val="20000"/>
              </a:spcBef>
              <a:spcAft>
                <a:spcPct val="0"/>
              </a:spcAft>
              <a:defRPr kern="1200">
                <a:solidFill>
                  <a:schemeClr val="tx1"/>
                </a:solidFill>
                <a:latin typeface="Arial" pitchFamily="-80" charset="0"/>
                <a:ea typeface="Geneva" pitchFamily="-80" charset="0"/>
                <a:cs typeface="Geneva" pitchFamily="-80" charset="0"/>
              </a:defRPr>
            </a:lvl5pPr>
            <a:lvl6pPr marL="2286000" algn="l" defTabSz="457200" rtl="0" eaLnBrk="1" latinLnBrk="0" hangingPunct="1">
              <a:defRPr kern="1200">
                <a:solidFill>
                  <a:schemeClr val="tx1"/>
                </a:solidFill>
                <a:latin typeface="Arial" pitchFamily="-80" charset="0"/>
                <a:ea typeface="Geneva" pitchFamily="-80" charset="0"/>
                <a:cs typeface="Geneva" pitchFamily="-80" charset="0"/>
              </a:defRPr>
            </a:lvl6pPr>
            <a:lvl7pPr marL="2743200" algn="l" defTabSz="457200" rtl="0" eaLnBrk="1" latinLnBrk="0" hangingPunct="1">
              <a:defRPr kern="1200">
                <a:solidFill>
                  <a:schemeClr val="tx1"/>
                </a:solidFill>
                <a:latin typeface="Arial" pitchFamily="-80" charset="0"/>
                <a:ea typeface="Geneva" pitchFamily="-80" charset="0"/>
                <a:cs typeface="Geneva" pitchFamily="-80" charset="0"/>
              </a:defRPr>
            </a:lvl7pPr>
            <a:lvl8pPr marL="3200400" algn="l" defTabSz="457200" rtl="0" eaLnBrk="1" latinLnBrk="0" hangingPunct="1">
              <a:defRPr kern="1200">
                <a:solidFill>
                  <a:schemeClr val="tx1"/>
                </a:solidFill>
                <a:latin typeface="Arial" pitchFamily="-80" charset="0"/>
                <a:ea typeface="Geneva" pitchFamily="-80" charset="0"/>
                <a:cs typeface="Geneva" pitchFamily="-80" charset="0"/>
              </a:defRPr>
            </a:lvl8pPr>
            <a:lvl9pPr marL="3657600" algn="l" defTabSz="457200" rtl="0" eaLnBrk="1" latinLnBrk="0" hangingPunct="1">
              <a:defRPr kern="1200">
                <a:solidFill>
                  <a:schemeClr val="tx1"/>
                </a:solidFill>
                <a:latin typeface="Arial" pitchFamily="-80" charset="0"/>
                <a:ea typeface="Geneva" pitchFamily="-80" charset="0"/>
                <a:cs typeface="Geneva" pitchFamily="-80" charset="0"/>
              </a:defRPr>
            </a:lvl9pPr>
          </a:lstStyle>
          <a:p>
            <a:r>
              <a:rPr lang="en-US" sz="1400"/>
              <a:t>Parent</a:t>
            </a:r>
          </a:p>
        </p:txBody>
      </p:sp>
      <p:sp>
        <p:nvSpPr>
          <p:cNvPr id="13" name="Up Arrow 12">
            <a:extLst>
              <a:ext uri="{FF2B5EF4-FFF2-40B4-BE49-F238E27FC236}">
                <a16:creationId xmlns:a16="http://schemas.microsoft.com/office/drawing/2014/main" id="{0A093F0D-9DDE-6B38-2E1A-A5297E1CF047}"/>
              </a:ext>
            </a:extLst>
          </p:cNvPr>
          <p:cNvSpPr/>
          <p:nvPr/>
        </p:nvSpPr>
        <p:spPr>
          <a:xfrm>
            <a:off x="8424929" y="1993181"/>
            <a:ext cx="548640" cy="2133600"/>
          </a:xfrm>
          <a:prstGeom prst="upArrow">
            <a:avLst/>
          </a:prstGeom>
          <a:gradFill flip="none" rotWithShape="1">
            <a:gsLst>
              <a:gs pos="0">
                <a:schemeClr val="bg1"/>
              </a:gs>
              <a:gs pos="73000">
                <a:schemeClr val="accent1">
                  <a:lumMod val="60000"/>
                  <a:lumOff val="4000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algn="l" rtl="0" fontAlgn="base">
              <a:spcBef>
                <a:spcPct val="20000"/>
              </a:spcBef>
              <a:spcAft>
                <a:spcPct val="0"/>
              </a:spcAft>
              <a:defRPr kern="1200">
                <a:solidFill>
                  <a:schemeClr val="lt1"/>
                </a:solidFill>
                <a:latin typeface="+mn-lt"/>
                <a:ea typeface="+mn-ea"/>
                <a:cs typeface="+mn-cs"/>
              </a:defRPr>
            </a:lvl1pPr>
            <a:lvl2pPr marL="457200" algn="l" rtl="0" fontAlgn="base">
              <a:spcBef>
                <a:spcPct val="20000"/>
              </a:spcBef>
              <a:spcAft>
                <a:spcPct val="0"/>
              </a:spcAft>
              <a:defRPr kern="1200">
                <a:solidFill>
                  <a:schemeClr val="lt1"/>
                </a:solidFill>
                <a:latin typeface="+mn-lt"/>
                <a:ea typeface="+mn-ea"/>
                <a:cs typeface="+mn-cs"/>
              </a:defRPr>
            </a:lvl2pPr>
            <a:lvl3pPr marL="914400" algn="l" rtl="0" fontAlgn="base">
              <a:spcBef>
                <a:spcPct val="20000"/>
              </a:spcBef>
              <a:spcAft>
                <a:spcPct val="0"/>
              </a:spcAft>
              <a:defRPr kern="1200">
                <a:solidFill>
                  <a:schemeClr val="lt1"/>
                </a:solidFill>
                <a:latin typeface="+mn-lt"/>
                <a:ea typeface="+mn-ea"/>
                <a:cs typeface="+mn-cs"/>
              </a:defRPr>
            </a:lvl3pPr>
            <a:lvl4pPr marL="1371600" algn="l" rtl="0" fontAlgn="base">
              <a:spcBef>
                <a:spcPct val="20000"/>
              </a:spcBef>
              <a:spcAft>
                <a:spcPct val="0"/>
              </a:spcAft>
              <a:defRPr kern="1200">
                <a:solidFill>
                  <a:schemeClr val="lt1"/>
                </a:solidFill>
                <a:latin typeface="+mn-lt"/>
                <a:ea typeface="+mn-ea"/>
                <a:cs typeface="+mn-cs"/>
              </a:defRPr>
            </a:lvl4pPr>
            <a:lvl5pPr marL="1828800" algn="l" rtl="0" fontAlgn="base">
              <a:spcBef>
                <a:spcPct val="20000"/>
              </a:spcBef>
              <a:spcAft>
                <a:spcPct val="0"/>
              </a:spcAft>
              <a:defRPr kern="1200">
                <a:solidFill>
                  <a:schemeClr val="lt1"/>
                </a:solidFill>
                <a:latin typeface="+mn-lt"/>
                <a:ea typeface="+mn-ea"/>
                <a:cs typeface="+mn-cs"/>
              </a:defRPr>
            </a:lvl5pPr>
            <a:lvl6pPr marL="2286000" algn="l" defTabSz="457200" rtl="0" eaLnBrk="1" latinLnBrk="0" hangingPunct="1">
              <a:defRPr kern="1200">
                <a:solidFill>
                  <a:schemeClr val="lt1"/>
                </a:solidFill>
                <a:latin typeface="+mn-lt"/>
                <a:ea typeface="+mn-ea"/>
                <a:cs typeface="+mn-cs"/>
              </a:defRPr>
            </a:lvl6pPr>
            <a:lvl7pPr marL="2743200" algn="l" defTabSz="457200" rtl="0" eaLnBrk="1" latinLnBrk="0" hangingPunct="1">
              <a:defRPr kern="1200">
                <a:solidFill>
                  <a:schemeClr val="lt1"/>
                </a:solidFill>
                <a:latin typeface="+mn-lt"/>
                <a:ea typeface="+mn-ea"/>
                <a:cs typeface="+mn-cs"/>
              </a:defRPr>
            </a:lvl7pPr>
            <a:lvl8pPr marL="3200400" algn="l" defTabSz="457200" rtl="0" eaLnBrk="1" latinLnBrk="0" hangingPunct="1">
              <a:defRPr kern="1200">
                <a:solidFill>
                  <a:schemeClr val="lt1"/>
                </a:solidFill>
                <a:latin typeface="+mn-lt"/>
                <a:ea typeface="+mn-ea"/>
                <a:cs typeface="+mn-cs"/>
              </a:defRPr>
            </a:lvl8pPr>
            <a:lvl9pPr marL="3657600" algn="l" defTabSz="457200" rtl="0" eaLnBrk="1" latinLnBrk="0" hangingPunct="1">
              <a:defRPr kern="1200">
                <a:solidFill>
                  <a:schemeClr val="lt1"/>
                </a:solidFill>
                <a:latin typeface="+mn-lt"/>
                <a:ea typeface="+mn-ea"/>
                <a:cs typeface="+mn-cs"/>
              </a:defRPr>
            </a:lvl9pPr>
          </a:lstStyle>
          <a:p>
            <a:pPr algn="ctr"/>
            <a:endParaRPr lang="en-US">
              <a:latin typeface="Arial" panose="020B0604020202020204" pitchFamily="34" charset="0"/>
              <a:cs typeface="Arial" panose="020B0604020202020204" pitchFamily="34" charset="0"/>
            </a:endParaRPr>
          </a:p>
        </p:txBody>
      </p:sp>
      <p:grpSp>
        <p:nvGrpSpPr>
          <p:cNvPr id="28" name="Group 27">
            <a:extLst>
              <a:ext uri="{FF2B5EF4-FFF2-40B4-BE49-F238E27FC236}">
                <a16:creationId xmlns:a16="http://schemas.microsoft.com/office/drawing/2014/main" id="{4E6E7755-11D7-2F99-4882-E1DB1E0003D7}"/>
              </a:ext>
            </a:extLst>
          </p:cNvPr>
          <p:cNvGrpSpPr/>
          <p:nvPr/>
        </p:nvGrpSpPr>
        <p:grpSpPr>
          <a:xfrm>
            <a:off x="422218" y="1377790"/>
            <a:ext cx="4512188" cy="4270464"/>
            <a:chOff x="339575" y="1119058"/>
            <a:chExt cx="4919985" cy="4656414"/>
          </a:xfrm>
        </p:grpSpPr>
        <p:pic>
          <p:nvPicPr>
            <p:cNvPr id="4" name="Picture 3">
              <a:extLst>
                <a:ext uri="{FF2B5EF4-FFF2-40B4-BE49-F238E27FC236}">
                  <a16:creationId xmlns:a16="http://schemas.microsoft.com/office/drawing/2014/main" id="{7D82545D-73EB-A964-4C3A-DA37BF12015C}"/>
                </a:ext>
              </a:extLst>
            </p:cNvPr>
            <p:cNvPicPr>
              <a:picLocks/>
            </p:cNvPicPr>
            <p:nvPr/>
          </p:nvPicPr>
          <p:blipFill>
            <a:blip r:embed="rId4">
              <a:duotone>
                <a:schemeClr val="accent6">
                  <a:shade val="45000"/>
                  <a:satMod val="135000"/>
                </a:schemeClr>
                <a:prstClr val="white"/>
              </a:duotone>
            </a:blip>
            <a:srcRect l="3642"/>
            <a:stretch/>
          </p:blipFill>
          <p:spPr>
            <a:xfrm>
              <a:off x="339575" y="1119058"/>
              <a:ext cx="4919985" cy="4656414"/>
            </a:xfrm>
            <a:prstGeom prst="rect">
              <a:avLst/>
            </a:prstGeom>
          </p:spPr>
        </p:pic>
        <p:sp>
          <p:nvSpPr>
            <p:cNvPr id="14" name="Oval 13">
              <a:extLst>
                <a:ext uri="{FF2B5EF4-FFF2-40B4-BE49-F238E27FC236}">
                  <a16:creationId xmlns:a16="http://schemas.microsoft.com/office/drawing/2014/main" id="{814D0FD1-D881-8A1F-2525-C8D96EE4193E}"/>
                </a:ext>
              </a:extLst>
            </p:cNvPr>
            <p:cNvSpPr/>
            <p:nvPr/>
          </p:nvSpPr>
          <p:spPr>
            <a:xfrm rot="18473694">
              <a:off x="1788973" y="2193458"/>
              <a:ext cx="1208969" cy="1848538"/>
            </a:xfrm>
            <a:prstGeom prst="ellipse">
              <a:avLst/>
            </a:prstGeom>
            <a:solidFill>
              <a:schemeClr val="accent2">
                <a:alpha val="5224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Arial" panose="020B0604020202020204" pitchFamily="34" charset="0"/>
                <a:cs typeface="Arial" panose="020B0604020202020204" pitchFamily="34" charset="0"/>
              </a:endParaRPr>
            </a:p>
          </p:txBody>
        </p:sp>
        <p:sp>
          <p:nvSpPr>
            <p:cNvPr id="25" name="Oval 24">
              <a:extLst>
                <a:ext uri="{FF2B5EF4-FFF2-40B4-BE49-F238E27FC236}">
                  <a16:creationId xmlns:a16="http://schemas.microsoft.com/office/drawing/2014/main" id="{17E55E95-73AD-2750-3E12-3713C0738CDA}"/>
                </a:ext>
              </a:extLst>
            </p:cNvPr>
            <p:cNvSpPr/>
            <p:nvPr/>
          </p:nvSpPr>
          <p:spPr>
            <a:xfrm rot="3126306" flipH="1">
              <a:off x="2477863" y="2193458"/>
              <a:ext cx="1208969" cy="1848538"/>
            </a:xfrm>
            <a:prstGeom prst="ellipse">
              <a:avLst/>
            </a:prstGeom>
            <a:solidFill>
              <a:schemeClr val="accent4">
                <a:lumMod val="75000"/>
                <a:alpha val="5224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Arial" panose="020B0604020202020204" pitchFamily="34" charset="0"/>
                <a:cs typeface="Arial" panose="020B0604020202020204" pitchFamily="34" charset="0"/>
              </a:endParaRPr>
            </a:p>
          </p:txBody>
        </p:sp>
        <p:sp>
          <p:nvSpPr>
            <p:cNvPr id="26" name="Oval 25">
              <a:extLst>
                <a:ext uri="{FF2B5EF4-FFF2-40B4-BE49-F238E27FC236}">
                  <a16:creationId xmlns:a16="http://schemas.microsoft.com/office/drawing/2014/main" id="{09A51161-5A39-2AA6-4E70-F96C8B1529F4}"/>
                </a:ext>
              </a:extLst>
            </p:cNvPr>
            <p:cNvSpPr/>
            <p:nvPr/>
          </p:nvSpPr>
          <p:spPr>
            <a:xfrm flipH="1">
              <a:off x="2112106" y="2942511"/>
              <a:ext cx="1208969" cy="1848538"/>
            </a:xfrm>
            <a:prstGeom prst="ellipse">
              <a:avLst/>
            </a:prstGeom>
            <a:solidFill>
              <a:schemeClr val="accent1">
                <a:alpha val="5224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357A71EE-E400-FCAC-71C1-3F1A77E62D42}"/>
                </a:ext>
              </a:extLst>
            </p:cNvPr>
            <p:cNvSpPr txBox="1"/>
            <p:nvPr/>
          </p:nvSpPr>
          <p:spPr>
            <a:xfrm>
              <a:off x="1502620" y="2595342"/>
              <a:ext cx="1196449" cy="299112"/>
            </a:xfrm>
            <a:prstGeom prst="rect">
              <a:avLst/>
            </a:prstGeom>
            <a:noFill/>
          </p:spPr>
          <p:txBody>
            <a:bodyPr wrap="square" rtlCol="0">
              <a:spAutoFit/>
            </a:bodyPr>
            <a:lstStyle/>
            <a:p>
              <a:pPr algn="ctr"/>
              <a:r>
                <a:rPr lang="en-US" sz="1200"/>
                <a:t>ML Solubility</a:t>
              </a:r>
            </a:p>
          </p:txBody>
        </p:sp>
        <p:sp>
          <p:nvSpPr>
            <p:cNvPr id="18" name="TextBox 17">
              <a:extLst>
                <a:ext uri="{FF2B5EF4-FFF2-40B4-BE49-F238E27FC236}">
                  <a16:creationId xmlns:a16="http://schemas.microsoft.com/office/drawing/2014/main" id="{9AB81929-FB80-CF3F-3DDE-05444A6D9A92}"/>
                </a:ext>
              </a:extLst>
            </p:cNvPr>
            <p:cNvSpPr txBox="1"/>
            <p:nvPr/>
          </p:nvSpPr>
          <p:spPr>
            <a:xfrm>
              <a:off x="2905179" y="2608288"/>
              <a:ext cx="997041" cy="299112"/>
            </a:xfrm>
            <a:prstGeom prst="rect">
              <a:avLst/>
            </a:prstGeom>
            <a:noFill/>
          </p:spPr>
          <p:txBody>
            <a:bodyPr wrap="square" rtlCol="0">
              <a:spAutoFit/>
            </a:bodyPr>
            <a:lstStyle/>
            <a:p>
              <a:pPr algn="ctr"/>
              <a:r>
                <a:rPr lang="en-US" sz="1200"/>
                <a:t>ML Affinity</a:t>
              </a:r>
            </a:p>
          </p:txBody>
        </p:sp>
        <p:sp>
          <p:nvSpPr>
            <p:cNvPr id="19" name="TextBox 18">
              <a:extLst>
                <a:ext uri="{FF2B5EF4-FFF2-40B4-BE49-F238E27FC236}">
                  <a16:creationId xmlns:a16="http://schemas.microsoft.com/office/drawing/2014/main" id="{029BF8CC-CD1A-8CFB-8A78-7A4D6E16B118}"/>
                </a:ext>
              </a:extLst>
            </p:cNvPr>
            <p:cNvSpPr txBox="1"/>
            <p:nvPr/>
          </p:nvSpPr>
          <p:spPr>
            <a:xfrm>
              <a:off x="2168216" y="3889204"/>
              <a:ext cx="1096745" cy="461665"/>
            </a:xfrm>
            <a:prstGeom prst="rect">
              <a:avLst/>
            </a:prstGeom>
            <a:noFill/>
          </p:spPr>
          <p:txBody>
            <a:bodyPr wrap="square" rtlCol="0">
              <a:spAutoFit/>
            </a:bodyPr>
            <a:lstStyle/>
            <a:p>
              <a:pPr algn="ctr"/>
              <a:r>
                <a:rPr lang="en-US" sz="1200"/>
                <a:t>ML Cellular Degradation</a:t>
              </a:r>
            </a:p>
          </p:txBody>
        </p:sp>
        <p:sp>
          <p:nvSpPr>
            <p:cNvPr id="20" name="TextBox 19">
              <a:extLst>
                <a:ext uri="{FF2B5EF4-FFF2-40B4-BE49-F238E27FC236}">
                  <a16:creationId xmlns:a16="http://schemas.microsoft.com/office/drawing/2014/main" id="{7AE78135-7E5F-0C44-00B5-B084A20B719D}"/>
                </a:ext>
              </a:extLst>
            </p:cNvPr>
            <p:cNvSpPr txBox="1"/>
            <p:nvPr/>
          </p:nvSpPr>
          <p:spPr>
            <a:xfrm>
              <a:off x="2218852" y="3248062"/>
              <a:ext cx="997041" cy="335593"/>
            </a:xfrm>
            <a:prstGeom prst="rect">
              <a:avLst/>
            </a:prstGeom>
            <a:noFill/>
          </p:spPr>
          <p:txBody>
            <a:bodyPr wrap="square" rtlCol="0">
              <a:spAutoFit/>
            </a:bodyPr>
            <a:lstStyle/>
            <a:p>
              <a:pPr algn="ctr"/>
              <a:r>
                <a:rPr lang="en-US" sz="1400" b="1">
                  <a:solidFill>
                    <a:schemeClr val="bg1"/>
                  </a:solidFill>
                </a:rPr>
                <a:t>Optimal</a:t>
              </a:r>
            </a:p>
          </p:txBody>
        </p:sp>
      </p:grpSp>
      <p:sp>
        <p:nvSpPr>
          <p:cNvPr id="21" name="TextBox 20">
            <a:extLst>
              <a:ext uri="{FF2B5EF4-FFF2-40B4-BE49-F238E27FC236}">
                <a16:creationId xmlns:a16="http://schemas.microsoft.com/office/drawing/2014/main" id="{92F0E7D7-E69C-E388-8528-87E2D3B31288}"/>
              </a:ext>
            </a:extLst>
          </p:cNvPr>
          <p:cNvSpPr txBox="1"/>
          <p:nvPr/>
        </p:nvSpPr>
        <p:spPr>
          <a:xfrm>
            <a:off x="330200" y="1005840"/>
            <a:ext cx="5441284" cy="338554"/>
          </a:xfrm>
          <a:prstGeom prst="rect">
            <a:avLst/>
          </a:prstGeom>
          <a:noFill/>
        </p:spPr>
        <p:txBody>
          <a:bodyPr wrap="square" rtlCol="0">
            <a:spAutoFit/>
          </a:bodyPr>
          <a:lstStyle/>
          <a:p>
            <a:r>
              <a:rPr lang="en-US" sz="1600">
                <a:latin typeface="Arial" panose="020B0604020202020204" pitchFamily="34" charset="0"/>
                <a:cs typeface="Arial" panose="020B0604020202020204" pitchFamily="34" charset="0"/>
              </a:rPr>
              <a:t>Tackling challenging </a:t>
            </a:r>
            <a:r>
              <a:rPr lang="en-US" sz="1600" err="1">
                <a:latin typeface="Arial" panose="020B0604020202020204" pitchFamily="34" charset="0"/>
                <a:cs typeface="Arial" panose="020B0604020202020204" pitchFamily="34" charset="0"/>
              </a:rPr>
              <a:t>multiobjective</a:t>
            </a:r>
            <a:r>
              <a:rPr lang="en-US" sz="1600">
                <a:latin typeface="Arial" panose="020B0604020202020204" pitchFamily="34" charset="0"/>
                <a:cs typeface="Arial" panose="020B0604020202020204" pitchFamily="34" charset="0"/>
              </a:rPr>
              <a:t> optimization problems</a:t>
            </a:r>
          </a:p>
        </p:txBody>
      </p:sp>
    </p:spTree>
    <p:extLst>
      <p:ext uri="{BB962C8B-B14F-4D97-AF65-F5344CB8AC3E}">
        <p14:creationId xmlns:p14="http://schemas.microsoft.com/office/powerpoint/2010/main" val="18875227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4FCA10-5B2F-9485-D85F-A93BD7499C84}"/>
              </a:ext>
            </a:extLst>
          </p:cNvPr>
          <p:cNvSpPr>
            <a:spLocks noGrp="1"/>
          </p:cNvSpPr>
          <p:nvPr>
            <p:ph type="title"/>
          </p:nvPr>
        </p:nvSpPr>
        <p:spPr/>
        <p:txBody>
          <a:bodyPr/>
          <a:lstStyle/>
          <a:p>
            <a:r>
              <a:rPr lang="en-US"/>
              <a:t>Conclusions</a:t>
            </a:r>
          </a:p>
        </p:txBody>
      </p:sp>
      <p:sp>
        <p:nvSpPr>
          <p:cNvPr id="3" name="Content Placeholder 2">
            <a:extLst>
              <a:ext uri="{FF2B5EF4-FFF2-40B4-BE49-F238E27FC236}">
                <a16:creationId xmlns:a16="http://schemas.microsoft.com/office/drawing/2014/main" id="{CAA0FA46-BF3A-EBC8-A44A-59CDD6B3E077}"/>
              </a:ext>
            </a:extLst>
          </p:cNvPr>
          <p:cNvSpPr>
            <a:spLocks noGrp="1"/>
          </p:cNvSpPr>
          <p:nvPr>
            <p:ph sz="quarter" idx="13"/>
          </p:nvPr>
        </p:nvSpPr>
        <p:spPr>
          <a:xfrm>
            <a:off x="303291" y="1143000"/>
            <a:ext cx="11583829" cy="4770911"/>
          </a:xfrm>
        </p:spPr>
        <p:txBody>
          <a:bodyPr>
            <a:normAutofit/>
          </a:bodyPr>
          <a:lstStyle/>
          <a:p>
            <a:r>
              <a:rPr lang="en-US" dirty="0"/>
              <a:t>Key cheminformatics capabilities required for Helicon-peptide therapeutic discovery &amp; development are enabled by many open source packages, especially </a:t>
            </a:r>
            <a:r>
              <a:rPr lang="en-US" b="1" dirty="0"/>
              <a:t>RDKit</a:t>
            </a:r>
          </a:p>
          <a:p>
            <a:endParaRPr lang="en-US" b="1" dirty="0"/>
          </a:p>
          <a:p>
            <a:r>
              <a:rPr lang="en-US" dirty="0"/>
              <a:t>Helicon Peptides can be represented in numerous formats. Tools to flexibly enumerate and interconvert these formats are critical for downstream applications.</a:t>
            </a:r>
          </a:p>
          <a:p>
            <a:endParaRPr lang="en-US" dirty="0"/>
          </a:p>
          <a:p>
            <a:r>
              <a:rPr lang="en-US" dirty="0"/>
              <a:t>Matched Pair and SAR analyses enable identification of key structural contributors toward activities across large datasets</a:t>
            </a:r>
          </a:p>
          <a:p>
            <a:endParaRPr lang="en-US" dirty="0"/>
          </a:p>
          <a:p>
            <a:r>
              <a:rPr lang="en-US" dirty="0"/>
              <a:t>Calculated representations enable downstream ML on peptides, including generative design toward multi-objective optimization</a:t>
            </a:r>
          </a:p>
        </p:txBody>
      </p:sp>
    </p:spTree>
    <p:extLst>
      <p:ext uri="{BB962C8B-B14F-4D97-AF65-F5344CB8AC3E}">
        <p14:creationId xmlns:p14="http://schemas.microsoft.com/office/powerpoint/2010/main" val="159583318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923599-D0B4-E5B2-80DB-BE64C3AED1B3}"/>
              </a:ext>
            </a:extLst>
          </p:cNvPr>
          <p:cNvSpPr>
            <a:spLocks noGrp="1"/>
          </p:cNvSpPr>
          <p:nvPr>
            <p:ph type="title"/>
          </p:nvPr>
        </p:nvSpPr>
        <p:spPr>
          <a:xfrm>
            <a:off x="308857" y="122238"/>
            <a:ext cx="10210800" cy="639762"/>
          </a:xfrm>
        </p:spPr>
        <p:txBody>
          <a:bodyPr/>
          <a:lstStyle/>
          <a:p>
            <a:r>
              <a:rPr lang="en-US" b="1"/>
              <a:t>Acknowledgements</a:t>
            </a:r>
            <a:endParaRPr lang="en-US"/>
          </a:p>
        </p:txBody>
      </p:sp>
      <p:sp>
        <p:nvSpPr>
          <p:cNvPr id="4" name="TextBox 3">
            <a:extLst>
              <a:ext uri="{FF2B5EF4-FFF2-40B4-BE49-F238E27FC236}">
                <a16:creationId xmlns:a16="http://schemas.microsoft.com/office/drawing/2014/main" id="{30615D72-64BA-9040-9597-2AF5CB74C993}"/>
              </a:ext>
            </a:extLst>
          </p:cNvPr>
          <p:cNvSpPr txBox="1"/>
          <p:nvPr/>
        </p:nvSpPr>
        <p:spPr>
          <a:xfrm>
            <a:off x="316830" y="1126835"/>
            <a:ext cx="3204846" cy="4708981"/>
          </a:xfrm>
          <a:prstGeom prst="rect">
            <a:avLst/>
          </a:prstGeom>
          <a:noFill/>
        </p:spPr>
        <p:txBody>
          <a:bodyPr wrap="square" numCol="1" rtlCol="0">
            <a:spAutoFit/>
          </a:bodyPr>
          <a:lstStyle/>
          <a:p>
            <a:r>
              <a:rPr lang="en-US" sz="3000" u="sng">
                <a:latin typeface="Calibri" panose="020F0502020204030204" pitchFamily="34" charset="0"/>
                <a:ea typeface="Calibri" panose="020F0502020204030204" pitchFamily="34" charset="0"/>
                <a:cs typeface="Times New Roman" panose="02020603050405020304" pitchFamily="18" charset="0"/>
              </a:rPr>
              <a:t>Computational Drug Discovery</a:t>
            </a:r>
          </a:p>
          <a:p>
            <a:r>
              <a:rPr lang="en-US" sz="3000" b="1" err="1">
                <a:latin typeface="Calibri" panose="020F0502020204030204" pitchFamily="34" charset="0"/>
                <a:ea typeface="Calibri" panose="020F0502020204030204" pitchFamily="34" charset="0"/>
                <a:cs typeface="Times New Roman" panose="02020603050405020304" pitchFamily="18" charset="0"/>
              </a:rPr>
              <a:t>Neann</a:t>
            </a:r>
            <a:r>
              <a:rPr lang="en-US" sz="3000" b="1">
                <a:latin typeface="Calibri" panose="020F0502020204030204" pitchFamily="34" charset="0"/>
                <a:ea typeface="Calibri" panose="020F0502020204030204" pitchFamily="34" charset="0"/>
                <a:cs typeface="Times New Roman" panose="02020603050405020304" pitchFamily="18" charset="0"/>
              </a:rPr>
              <a:t> Mathai</a:t>
            </a:r>
          </a:p>
          <a:p>
            <a:r>
              <a:rPr lang="en-US" sz="3000">
                <a:latin typeface="Calibri" panose="020F0502020204030204" pitchFamily="34" charset="0"/>
                <a:ea typeface="Calibri" panose="020F0502020204030204" pitchFamily="34" charset="0"/>
                <a:cs typeface="Times New Roman" panose="02020603050405020304" pitchFamily="18" charset="0"/>
              </a:rPr>
              <a:t>Faduma Khalif</a:t>
            </a:r>
          </a:p>
          <a:p>
            <a:r>
              <a:rPr lang="en-US" sz="3000" b="1">
                <a:latin typeface="Calibri" panose="020F0502020204030204" pitchFamily="34" charset="0"/>
                <a:ea typeface="Calibri" panose="020F0502020204030204" pitchFamily="34" charset="0"/>
                <a:cs typeface="Times New Roman" panose="02020603050405020304" pitchFamily="18" charset="0"/>
              </a:rPr>
              <a:t>Sameer Rawat</a:t>
            </a:r>
          </a:p>
          <a:p>
            <a:r>
              <a:rPr lang="en-US" sz="3000">
                <a:latin typeface="Calibri" panose="020F0502020204030204" pitchFamily="34" charset="0"/>
                <a:ea typeface="Calibri" panose="020F0502020204030204" pitchFamily="34" charset="0"/>
                <a:cs typeface="Times New Roman" panose="02020603050405020304" pitchFamily="18" charset="0"/>
              </a:rPr>
              <a:t>Kellon Belfon</a:t>
            </a:r>
          </a:p>
          <a:p>
            <a:r>
              <a:rPr lang="en-US" sz="3000">
                <a:latin typeface="Calibri" panose="020F0502020204030204" pitchFamily="34" charset="0"/>
                <a:ea typeface="Calibri" panose="020F0502020204030204" pitchFamily="34" charset="0"/>
                <a:cs typeface="Times New Roman" panose="02020603050405020304" pitchFamily="18" charset="0"/>
              </a:rPr>
              <a:t>Varun Shivashankar</a:t>
            </a:r>
          </a:p>
          <a:p>
            <a:r>
              <a:rPr lang="en-US" sz="3000">
                <a:latin typeface="Calibri" panose="020F0502020204030204" pitchFamily="34" charset="0"/>
                <a:ea typeface="Calibri" panose="020F0502020204030204" pitchFamily="34" charset="0"/>
                <a:cs typeface="Times New Roman" panose="02020603050405020304" pitchFamily="18" charset="0"/>
              </a:rPr>
              <a:t>Yelena </a:t>
            </a:r>
            <a:r>
              <a:rPr lang="en-US" sz="3000" err="1">
                <a:latin typeface="Calibri" panose="020F0502020204030204" pitchFamily="34" charset="0"/>
                <a:ea typeface="Calibri" panose="020F0502020204030204" pitchFamily="34" charset="0"/>
                <a:cs typeface="Times New Roman" panose="02020603050405020304" pitchFamily="18" charset="0"/>
              </a:rPr>
              <a:t>Arnautova</a:t>
            </a:r>
            <a:endParaRPr lang="en-US" sz="3000">
              <a:latin typeface="Calibri" panose="020F0502020204030204" pitchFamily="34" charset="0"/>
              <a:ea typeface="Calibri" panose="020F0502020204030204" pitchFamily="34" charset="0"/>
              <a:cs typeface="Times New Roman" panose="02020603050405020304" pitchFamily="18" charset="0"/>
            </a:endParaRPr>
          </a:p>
          <a:p>
            <a:r>
              <a:rPr lang="en-US" sz="3000">
                <a:latin typeface="Calibri" panose="020F0502020204030204" pitchFamily="34" charset="0"/>
                <a:ea typeface="Calibri" panose="020F0502020204030204" pitchFamily="34" charset="0"/>
                <a:cs typeface="Times New Roman" panose="02020603050405020304" pitchFamily="18" charset="0"/>
              </a:rPr>
              <a:t>Donovan Chin</a:t>
            </a:r>
          </a:p>
          <a:p>
            <a:endParaRPr lang="en-US" sz="3000">
              <a:latin typeface="Arial" panose="020B0604020202020204" pitchFamily="34" charset="0"/>
              <a:cs typeface="Arial" panose="020B0604020202020204" pitchFamily="34" charset="0"/>
            </a:endParaRPr>
          </a:p>
        </p:txBody>
      </p:sp>
      <p:sp>
        <p:nvSpPr>
          <p:cNvPr id="12" name="TextBox 11">
            <a:extLst>
              <a:ext uri="{FF2B5EF4-FFF2-40B4-BE49-F238E27FC236}">
                <a16:creationId xmlns:a16="http://schemas.microsoft.com/office/drawing/2014/main" id="{2CB50016-F915-3DA5-E808-4492B36C07BB}"/>
              </a:ext>
            </a:extLst>
          </p:cNvPr>
          <p:cNvSpPr txBox="1"/>
          <p:nvPr/>
        </p:nvSpPr>
        <p:spPr>
          <a:xfrm>
            <a:off x="4428987" y="1242188"/>
            <a:ext cx="4118548" cy="5170646"/>
          </a:xfrm>
          <a:prstGeom prst="rect">
            <a:avLst/>
          </a:prstGeom>
          <a:noFill/>
        </p:spPr>
        <p:txBody>
          <a:bodyPr wrap="square">
            <a:spAutoFit/>
          </a:bodyPr>
          <a:lstStyle/>
          <a:p>
            <a:r>
              <a:rPr lang="en-US" sz="3000" u="sng">
                <a:latin typeface="Calibri" panose="020F0502020204030204" pitchFamily="34" charset="0"/>
                <a:ea typeface="Calibri" panose="020F0502020204030204" pitchFamily="34" charset="0"/>
                <a:cs typeface="Times New Roman" panose="02020603050405020304" pitchFamily="18" charset="0"/>
              </a:rPr>
              <a:t>Chemistry &amp; Biology</a:t>
            </a:r>
            <a:endParaRPr lang="en-US" sz="3000">
              <a:latin typeface="Calibri" panose="020F0502020204030204" pitchFamily="34" charset="0"/>
              <a:ea typeface="Calibri" panose="020F0502020204030204" pitchFamily="34" charset="0"/>
              <a:cs typeface="Times New Roman" panose="02020603050405020304" pitchFamily="18" charset="0"/>
            </a:endParaRPr>
          </a:p>
          <a:p>
            <a:r>
              <a:rPr lang="en-US" sz="3000">
                <a:latin typeface="Calibri" panose="020F0502020204030204" pitchFamily="34" charset="0"/>
                <a:ea typeface="Calibri" panose="020F0502020204030204" pitchFamily="34" charset="0"/>
                <a:cs typeface="Times New Roman" panose="02020603050405020304" pitchFamily="18" charset="0"/>
              </a:rPr>
              <a:t>Santosh </a:t>
            </a:r>
            <a:r>
              <a:rPr lang="en-US" sz="3000" err="1">
                <a:latin typeface="Calibri" panose="020F0502020204030204" pitchFamily="34" charset="0"/>
                <a:ea typeface="Calibri" panose="020F0502020204030204" pitchFamily="34" charset="0"/>
                <a:cs typeface="Times New Roman" panose="02020603050405020304" pitchFamily="18" charset="0"/>
              </a:rPr>
              <a:t>Choudary</a:t>
            </a:r>
            <a:endParaRPr lang="en-US" sz="3000">
              <a:latin typeface="Calibri" panose="020F0502020204030204" pitchFamily="34" charset="0"/>
              <a:ea typeface="Calibri" panose="020F0502020204030204" pitchFamily="34" charset="0"/>
              <a:cs typeface="Times New Roman" panose="02020603050405020304" pitchFamily="18" charset="0"/>
            </a:endParaRPr>
          </a:p>
          <a:p>
            <a:r>
              <a:rPr lang="en-US" sz="3000">
                <a:latin typeface="Calibri" panose="020F0502020204030204" pitchFamily="34" charset="0"/>
                <a:ea typeface="Calibri" panose="020F0502020204030204" pitchFamily="34" charset="0"/>
                <a:cs typeface="Times New Roman" panose="02020603050405020304" pitchFamily="18" charset="0"/>
              </a:rPr>
              <a:t>Archana </a:t>
            </a:r>
            <a:r>
              <a:rPr lang="en-US" sz="3000" err="1">
                <a:latin typeface="Calibri" panose="020F0502020204030204" pitchFamily="34" charset="0"/>
                <a:ea typeface="Calibri" panose="020F0502020204030204" pitchFamily="34" charset="0"/>
                <a:cs typeface="Times New Roman" panose="02020603050405020304" pitchFamily="18" charset="0"/>
              </a:rPr>
              <a:t>Iyer</a:t>
            </a:r>
            <a:endParaRPr lang="en-US" sz="3000">
              <a:latin typeface="Calibri" panose="020F0502020204030204" pitchFamily="34" charset="0"/>
              <a:ea typeface="Calibri" panose="020F0502020204030204" pitchFamily="34" charset="0"/>
              <a:cs typeface="Times New Roman" panose="02020603050405020304" pitchFamily="18" charset="0"/>
            </a:endParaRPr>
          </a:p>
          <a:p>
            <a:r>
              <a:rPr lang="en-US" sz="3000">
                <a:latin typeface="Calibri" panose="020F0502020204030204" pitchFamily="34" charset="0"/>
                <a:ea typeface="Calibri" panose="020F0502020204030204" pitchFamily="34" charset="0"/>
                <a:cs typeface="Times New Roman" panose="02020603050405020304" pitchFamily="18" charset="0"/>
              </a:rPr>
              <a:t>Sam Jordan</a:t>
            </a:r>
          </a:p>
          <a:p>
            <a:r>
              <a:rPr lang="en-US" sz="3000">
                <a:latin typeface="Calibri" panose="020F0502020204030204" pitchFamily="34" charset="0"/>
                <a:ea typeface="Calibri" panose="020F0502020204030204" pitchFamily="34" charset="0"/>
                <a:cs typeface="Times New Roman" panose="02020603050405020304" pitchFamily="18" charset="0"/>
              </a:rPr>
              <a:t>Sarah Judge</a:t>
            </a:r>
          </a:p>
          <a:p>
            <a:r>
              <a:rPr lang="en-US" sz="3000">
                <a:latin typeface="Calibri" panose="020F0502020204030204" pitchFamily="34" charset="0"/>
                <a:ea typeface="Calibri" panose="020F0502020204030204" pitchFamily="34" charset="0"/>
                <a:cs typeface="Times New Roman" panose="02020603050405020304" pitchFamily="18" charset="0"/>
              </a:rPr>
              <a:t>Kelly </a:t>
            </a:r>
            <a:r>
              <a:rPr lang="en-US" sz="3000" err="1">
                <a:latin typeface="Calibri" panose="020F0502020204030204" pitchFamily="34" charset="0"/>
                <a:ea typeface="Calibri" panose="020F0502020204030204" pitchFamily="34" charset="0"/>
                <a:cs typeface="Times New Roman" panose="02020603050405020304" pitchFamily="18" charset="0"/>
              </a:rPr>
              <a:t>Freides</a:t>
            </a:r>
            <a:endParaRPr lang="en-US" sz="3000">
              <a:latin typeface="Calibri" panose="020F0502020204030204" pitchFamily="34" charset="0"/>
              <a:ea typeface="Calibri" panose="020F0502020204030204" pitchFamily="34" charset="0"/>
              <a:cs typeface="Times New Roman" panose="02020603050405020304" pitchFamily="18" charset="0"/>
            </a:endParaRPr>
          </a:p>
          <a:p>
            <a:r>
              <a:rPr lang="en-US" sz="3000">
                <a:latin typeface="Calibri" panose="020F0502020204030204" pitchFamily="34" charset="0"/>
                <a:ea typeface="Calibri" panose="020F0502020204030204" pitchFamily="34" charset="0"/>
                <a:cs typeface="Times New Roman" panose="02020603050405020304" pitchFamily="18" charset="0"/>
              </a:rPr>
              <a:t>Brian White</a:t>
            </a:r>
          </a:p>
          <a:p>
            <a:r>
              <a:rPr lang="en-US" sz="3000">
                <a:latin typeface="Calibri" panose="020F0502020204030204" pitchFamily="34" charset="0"/>
                <a:ea typeface="Calibri" panose="020F0502020204030204" pitchFamily="34" charset="0"/>
                <a:cs typeface="Times New Roman" panose="02020603050405020304" pitchFamily="18" charset="0"/>
              </a:rPr>
              <a:t>Lee Belding</a:t>
            </a:r>
          </a:p>
          <a:p>
            <a:r>
              <a:rPr lang="en-US" sz="3000">
                <a:latin typeface="Calibri" panose="020F0502020204030204" pitchFamily="34" charset="0"/>
                <a:ea typeface="Calibri" panose="020F0502020204030204" pitchFamily="34" charset="0"/>
                <a:cs typeface="Times New Roman" panose="02020603050405020304" pitchFamily="18" charset="0"/>
              </a:rPr>
              <a:t>Paula Ortet</a:t>
            </a:r>
          </a:p>
          <a:p>
            <a:r>
              <a:rPr lang="en-US" sz="3000">
                <a:latin typeface="Calibri" panose="020F0502020204030204" pitchFamily="34" charset="0"/>
                <a:ea typeface="Calibri" panose="020F0502020204030204" pitchFamily="34" charset="0"/>
                <a:cs typeface="Times New Roman" panose="02020603050405020304" pitchFamily="18" charset="0"/>
              </a:rPr>
              <a:t>Julia Bowers</a:t>
            </a:r>
          </a:p>
          <a:p>
            <a:endParaRPr lang="en-US" sz="3000">
              <a:latin typeface="Calibri" panose="020F0502020204030204" pitchFamily="34" charset="0"/>
              <a:ea typeface="Calibri" panose="020F0502020204030204" pitchFamily="34" charset="0"/>
              <a:cs typeface="Times New Roman" panose="02020603050405020304" pitchFamily="18" charset="0"/>
            </a:endParaRPr>
          </a:p>
        </p:txBody>
      </p:sp>
      <p:sp>
        <p:nvSpPr>
          <p:cNvPr id="13" name="TextBox 12">
            <a:extLst>
              <a:ext uri="{FF2B5EF4-FFF2-40B4-BE49-F238E27FC236}">
                <a16:creationId xmlns:a16="http://schemas.microsoft.com/office/drawing/2014/main" id="{BBB99228-91DA-8A57-2CDA-672E76E7A155}"/>
              </a:ext>
            </a:extLst>
          </p:cNvPr>
          <p:cNvSpPr txBox="1"/>
          <p:nvPr/>
        </p:nvSpPr>
        <p:spPr>
          <a:xfrm>
            <a:off x="8894807" y="1242188"/>
            <a:ext cx="3124199" cy="3323987"/>
          </a:xfrm>
          <a:prstGeom prst="rect">
            <a:avLst/>
          </a:prstGeom>
          <a:noFill/>
        </p:spPr>
        <p:txBody>
          <a:bodyPr wrap="square" numCol="1" rtlCol="0">
            <a:spAutoFit/>
          </a:bodyPr>
          <a:lstStyle/>
          <a:p>
            <a:r>
              <a:rPr lang="en-US" sz="3000" u="sng">
                <a:latin typeface="Calibri" panose="020F0502020204030204" pitchFamily="34" charset="0"/>
                <a:ea typeface="Calibri" panose="020F0502020204030204" pitchFamily="34" charset="0"/>
                <a:cs typeface="Times New Roman" panose="02020603050405020304" pitchFamily="18" charset="0"/>
              </a:rPr>
              <a:t>Senior Leadership</a:t>
            </a:r>
          </a:p>
          <a:p>
            <a:r>
              <a:rPr lang="en-US" sz="3000">
                <a:latin typeface="Calibri" panose="020F0502020204030204" pitchFamily="34" charset="0"/>
                <a:ea typeface="Calibri" panose="020F0502020204030204" pitchFamily="34" charset="0"/>
                <a:cs typeface="Times New Roman" panose="02020603050405020304" pitchFamily="18" charset="0"/>
              </a:rPr>
              <a:t>John McGee</a:t>
            </a:r>
          </a:p>
          <a:p>
            <a:r>
              <a:rPr lang="en-US" sz="3000">
                <a:latin typeface="Calibri" panose="020F0502020204030204" pitchFamily="34" charset="0"/>
                <a:ea typeface="Calibri" panose="020F0502020204030204" pitchFamily="34" charset="0"/>
                <a:cs typeface="Times New Roman" panose="02020603050405020304" pitchFamily="18" charset="0"/>
              </a:rPr>
              <a:t>Donovan Chin</a:t>
            </a:r>
          </a:p>
          <a:p>
            <a:r>
              <a:rPr lang="en-US" sz="3000">
                <a:latin typeface="Calibri" panose="020F0502020204030204" pitchFamily="34" charset="0"/>
                <a:ea typeface="Calibri" panose="020F0502020204030204" pitchFamily="34" charset="0"/>
                <a:cs typeface="Times New Roman" panose="02020603050405020304" pitchFamily="18" charset="0"/>
              </a:rPr>
              <a:t>Jonathan </a:t>
            </a:r>
            <a:r>
              <a:rPr lang="en-US" sz="3000" err="1">
                <a:latin typeface="Calibri" panose="020F0502020204030204" pitchFamily="34" charset="0"/>
                <a:ea typeface="Calibri" panose="020F0502020204030204" pitchFamily="34" charset="0"/>
                <a:cs typeface="Times New Roman" panose="02020603050405020304" pitchFamily="18" charset="0"/>
              </a:rPr>
              <a:t>Hurov</a:t>
            </a:r>
            <a:endParaRPr lang="en-US" sz="3000">
              <a:latin typeface="Calibri" panose="020F0502020204030204" pitchFamily="34" charset="0"/>
              <a:ea typeface="Calibri" panose="020F0502020204030204" pitchFamily="34" charset="0"/>
              <a:cs typeface="Times New Roman" panose="02020603050405020304" pitchFamily="18" charset="0"/>
            </a:endParaRPr>
          </a:p>
          <a:p>
            <a:r>
              <a:rPr lang="en-US" sz="3000">
                <a:latin typeface="Calibri" panose="020F0502020204030204" pitchFamily="34" charset="0"/>
                <a:ea typeface="Calibri" panose="020F0502020204030204" pitchFamily="34" charset="0"/>
                <a:cs typeface="Times New Roman" panose="02020603050405020304" pitchFamily="18" charset="0"/>
              </a:rPr>
              <a:t>Brandon Allgood</a:t>
            </a:r>
          </a:p>
          <a:p>
            <a:r>
              <a:rPr lang="en-US" sz="3000">
                <a:latin typeface="Calibri" panose="020F0502020204030204" pitchFamily="34" charset="0"/>
                <a:ea typeface="Calibri" panose="020F0502020204030204" pitchFamily="34" charset="0"/>
                <a:cs typeface="Times New Roman" panose="02020603050405020304" pitchFamily="18" charset="0"/>
              </a:rPr>
              <a:t>Mathai </a:t>
            </a:r>
            <a:r>
              <a:rPr lang="en-US" sz="3000" err="1">
                <a:latin typeface="Calibri" panose="020F0502020204030204" pitchFamily="34" charset="0"/>
                <a:ea typeface="Calibri" panose="020F0502020204030204" pitchFamily="34" charset="0"/>
                <a:cs typeface="Times New Roman" panose="02020603050405020304" pitchFamily="18" charset="0"/>
              </a:rPr>
              <a:t>Mammen</a:t>
            </a:r>
            <a:endParaRPr lang="en-US" sz="3000">
              <a:latin typeface="Calibri" panose="020F0502020204030204" pitchFamily="34" charset="0"/>
              <a:ea typeface="Calibri" panose="020F0502020204030204" pitchFamily="34" charset="0"/>
              <a:cs typeface="Times New Roman" panose="02020603050405020304" pitchFamily="18" charset="0"/>
            </a:endParaRPr>
          </a:p>
          <a:p>
            <a:r>
              <a:rPr lang="en-US" sz="3000">
                <a:latin typeface="Calibri" panose="020F0502020204030204" pitchFamily="34" charset="0"/>
                <a:ea typeface="Calibri" panose="020F0502020204030204" pitchFamily="34" charset="0"/>
                <a:cs typeface="Times New Roman" panose="02020603050405020304" pitchFamily="18" charset="0"/>
              </a:rPr>
              <a:t> </a:t>
            </a:r>
            <a:endParaRPr lang="en-US" sz="3000">
              <a:latin typeface="Arial" panose="020B0604020202020204" pitchFamily="34" charset="0"/>
              <a:cs typeface="Arial" panose="020B0604020202020204" pitchFamily="34" charset="0"/>
            </a:endParaRPr>
          </a:p>
        </p:txBody>
      </p:sp>
      <p:pic>
        <p:nvPicPr>
          <p:cNvPr id="7" name="Picture 6" descr="A person with a goatee and a beard&#10;&#10;Description automatically generated">
            <a:extLst>
              <a:ext uri="{FF2B5EF4-FFF2-40B4-BE49-F238E27FC236}">
                <a16:creationId xmlns:a16="http://schemas.microsoft.com/office/drawing/2014/main" id="{7BFB62C1-87D6-23AF-3A93-8B8A26579F97}"/>
              </a:ext>
            </a:extLst>
          </p:cNvPr>
          <p:cNvPicPr>
            <a:picLocks noChangeAspect="1"/>
          </p:cNvPicPr>
          <p:nvPr/>
        </p:nvPicPr>
        <p:blipFill>
          <a:blip r:embed="rId3"/>
          <a:stretch>
            <a:fillRect/>
          </a:stretch>
        </p:blipFill>
        <p:spPr>
          <a:xfrm>
            <a:off x="9490231" y="4520739"/>
            <a:ext cx="1574800" cy="1714500"/>
          </a:xfrm>
          <a:prstGeom prst="rect">
            <a:avLst/>
          </a:prstGeom>
        </p:spPr>
      </p:pic>
      <p:pic>
        <p:nvPicPr>
          <p:cNvPr id="9" name="Picture 8" descr="A person with long hair smiling&#10;&#10;Description automatically generated">
            <a:extLst>
              <a:ext uri="{FF2B5EF4-FFF2-40B4-BE49-F238E27FC236}">
                <a16:creationId xmlns:a16="http://schemas.microsoft.com/office/drawing/2014/main" id="{AFD98135-52DA-94B8-985B-4BAD66F9158D}"/>
              </a:ext>
            </a:extLst>
          </p:cNvPr>
          <p:cNvPicPr>
            <a:picLocks noChangeAspect="1"/>
          </p:cNvPicPr>
          <p:nvPr/>
        </p:nvPicPr>
        <p:blipFill>
          <a:blip r:embed="rId4"/>
          <a:stretch>
            <a:fillRect/>
          </a:stretch>
        </p:blipFill>
        <p:spPr>
          <a:xfrm>
            <a:off x="7307706" y="4526343"/>
            <a:ext cx="1760095" cy="1760095"/>
          </a:xfrm>
          <a:prstGeom prst="rect">
            <a:avLst/>
          </a:prstGeom>
        </p:spPr>
      </p:pic>
    </p:spTree>
    <p:extLst>
      <p:ext uri="{BB962C8B-B14F-4D97-AF65-F5344CB8AC3E}">
        <p14:creationId xmlns:p14="http://schemas.microsoft.com/office/powerpoint/2010/main" val="6785988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1F9026EE-A92C-398D-E6EB-A7EABAEA3C86}"/>
              </a:ext>
            </a:extLst>
          </p:cNvPr>
          <p:cNvSpPr>
            <a:spLocks noGrp="1"/>
          </p:cNvSpPr>
          <p:nvPr>
            <p:ph type="ctrTitle"/>
          </p:nvPr>
        </p:nvSpPr>
        <p:spPr/>
        <p:txBody>
          <a:bodyPr/>
          <a:lstStyle/>
          <a:p>
            <a:r>
              <a:rPr lang="en-US"/>
              <a:t>Thank You</a:t>
            </a:r>
          </a:p>
        </p:txBody>
      </p:sp>
      <p:sp>
        <p:nvSpPr>
          <p:cNvPr id="2" name="Slide Number Placeholder 1">
            <a:extLst>
              <a:ext uri="{FF2B5EF4-FFF2-40B4-BE49-F238E27FC236}">
                <a16:creationId xmlns:a16="http://schemas.microsoft.com/office/drawing/2014/main" id="{F5213011-EEEA-6E15-EF4F-4A079E91ADFE}"/>
              </a:ext>
            </a:extLst>
          </p:cNvPr>
          <p:cNvSpPr>
            <a:spLocks noGrp="1"/>
          </p:cNvSpPr>
          <p:nvPr>
            <p:ph type="sldNum" sz="quarter" idx="4"/>
          </p:nvPr>
        </p:nvSpPr>
        <p:spPr/>
        <p:txBody>
          <a:bodyPr/>
          <a:lstStyle/>
          <a:p>
            <a:fld id="{4EB18272-EACE-1E49-9A3E-A8ED852E9F04}" type="slidenum">
              <a:rPr lang="en-US" smtClean="0"/>
              <a:pPr/>
              <a:t>29</a:t>
            </a:fld>
            <a:endParaRPr lang="en-US"/>
          </a:p>
        </p:txBody>
      </p:sp>
    </p:spTree>
    <p:extLst>
      <p:ext uri="{BB962C8B-B14F-4D97-AF65-F5344CB8AC3E}">
        <p14:creationId xmlns:p14="http://schemas.microsoft.com/office/powerpoint/2010/main" val="40227368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F2ED7C-2F0A-779C-E2A3-4A6425AF2B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108EC5B-35CA-F9B8-5B6C-7AE28A06B75B}"/>
              </a:ext>
            </a:extLst>
          </p:cNvPr>
          <p:cNvSpPr>
            <a:spLocks noGrp="1"/>
          </p:cNvSpPr>
          <p:nvPr>
            <p:ph type="title"/>
          </p:nvPr>
        </p:nvSpPr>
        <p:spPr>
          <a:xfrm>
            <a:off x="330200" y="91440"/>
            <a:ext cx="11531600" cy="914400"/>
          </a:xfrm>
        </p:spPr>
        <p:txBody>
          <a:bodyPr vert="horz" lIns="91440" tIns="45720" rIns="91440" bIns="45720" rtlCol="0" anchor="ctr">
            <a:normAutofit/>
          </a:bodyPr>
          <a:lstStyle/>
          <a:p>
            <a:r>
              <a:rPr lang="en-US" sz="2400"/>
              <a:t>Drugging Previously "Undruggable" Protein Targets With Helicons</a:t>
            </a:r>
          </a:p>
        </p:txBody>
      </p:sp>
      <p:sp>
        <p:nvSpPr>
          <p:cNvPr id="14" name="Slide Number Placeholder 13">
            <a:extLst>
              <a:ext uri="{FF2B5EF4-FFF2-40B4-BE49-F238E27FC236}">
                <a16:creationId xmlns:a16="http://schemas.microsoft.com/office/drawing/2014/main" id="{53AE543E-F23F-8C5F-6C5A-C5950E46D6DE}"/>
              </a:ext>
            </a:extLst>
          </p:cNvPr>
          <p:cNvSpPr>
            <a:spLocks noGrp="1"/>
          </p:cNvSpPr>
          <p:nvPr>
            <p:ph type="sldNum" sz="quarter" idx="12"/>
          </p:nvPr>
        </p:nvSpPr>
        <p:spPr>
          <a:xfrm>
            <a:off x="11318240" y="6356350"/>
            <a:ext cx="548640" cy="365125"/>
          </a:xfrm>
        </p:spPr>
        <p:txBody>
          <a:bodyPr/>
          <a:lstStyle/>
          <a:p>
            <a:fld id="{4EB18272-EACE-1E49-9A3E-A8ED852E9F04}" type="slidenum">
              <a:rPr lang="en-US" smtClean="0"/>
              <a:pPr/>
              <a:t>3</a:t>
            </a:fld>
            <a:endParaRPr lang="en-US"/>
          </a:p>
        </p:txBody>
      </p:sp>
      <p:sp>
        <p:nvSpPr>
          <p:cNvPr id="11" name="Footer Placeholder 10">
            <a:extLst>
              <a:ext uri="{FF2B5EF4-FFF2-40B4-BE49-F238E27FC236}">
                <a16:creationId xmlns:a16="http://schemas.microsoft.com/office/drawing/2014/main" id="{7AB4E774-2480-AA13-8CFB-AD96BC2E8234}"/>
              </a:ext>
            </a:extLst>
          </p:cNvPr>
          <p:cNvSpPr>
            <a:spLocks noGrp="1"/>
          </p:cNvSpPr>
          <p:nvPr>
            <p:ph type="ftr" sz="quarter" idx="3"/>
          </p:nvPr>
        </p:nvSpPr>
        <p:spPr>
          <a:xfrm>
            <a:off x="640080" y="6356350"/>
            <a:ext cx="4135120" cy="365125"/>
          </a:xfrm>
        </p:spPr>
        <p:txBody>
          <a:bodyPr/>
          <a:lstStyle/>
          <a:p>
            <a:r>
              <a:rPr lang="en-US"/>
              <a:t>PARABILIS - MAKING THE NEXT GENERATION OF MEDICINES</a:t>
            </a:r>
          </a:p>
        </p:txBody>
      </p:sp>
      <p:pic>
        <p:nvPicPr>
          <p:cNvPr id="6" name="Picture 5">
            <a:extLst>
              <a:ext uri="{FF2B5EF4-FFF2-40B4-BE49-F238E27FC236}">
                <a16:creationId xmlns:a16="http://schemas.microsoft.com/office/drawing/2014/main" id="{E9B93A04-7EF8-29FF-781E-A553CEAA66E2}"/>
              </a:ext>
            </a:extLst>
          </p:cNvPr>
          <p:cNvPicPr>
            <a:picLocks noChangeAspect="1"/>
          </p:cNvPicPr>
          <p:nvPr/>
        </p:nvPicPr>
        <p:blipFill rotWithShape="1">
          <a:blip r:embed="rId3"/>
          <a:srcRect t="19511" r="11111" b="6278"/>
          <a:stretch/>
        </p:blipFill>
        <p:spPr>
          <a:xfrm>
            <a:off x="1588" y="1058027"/>
            <a:ext cx="12188825" cy="6856214"/>
          </a:xfrm>
          <a:prstGeom prst="rect">
            <a:avLst/>
          </a:prstGeom>
        </p:spPr>
      </p:pic>
      <p:pic>
        <p:nvPicPr>
          <p:cNvPr id="7" name="Picture 6">
            <a:extLst>
              <a:ext uri="{FF2B5EF4-FFF2-40B4-BE49-F238E27FC236}">
                <a16:creationId xmlns:a16="http://schemas.microsoft.com/office/drawing/2014/main" id="{E9525EB2-CA03-EEAB-BD1A-B0FF2B42D014}"/>
              </a:ext>
            </a:extLst>
          </p:cNvPr>
          <p:cNvPicPr>
            <a:picLocks noChangeAspect="1"/>
          </p:cNvPicPr>
          <p:nvPr/>
        </p:nvPicPr>
        <p:blipFill rotWithShape="1">
          <a:blip r:embed="rId4"/>
          <a:srcRect t="19511" r="55617" b="37699"/>
          <a:stretch/>
        </p:blipFill>
        <p:spPr>
          <a:xfrm>
            <a:off x="12410" y="1095692"/>
            <a:ext cx="6078873" cy="3953298"/>
          </a:xfrm>
          <a:prstGeom prst="rect">
            <a:avLst/>
          </a:prstGeom>
        </p:spPr>
      </p:pic>
      <p:sp>
        <p:nvSpPr>
          <p:cNvPr id="8" name="Rectangle 7">
            <a:extLst>
              <a:ext uri="{FF2B5EF4-FFF2-40B4-BE49-F238E27FC236}">
                <a16:creationId xmlns:a16="http://schemas.microsoft.com/office/drawing/2014/main" id="{B1050490-C47F-4597-304A-13547E755A10}"/>
              </a:ext>
            </a:extLst>
          </p:cNvPr>
          <p:cNvSpPr/>
          <p:nvPr/>
        </p:nvSpPr>
        <p:spPr>
          <a:xfrm>
            <a:off x="4587035" y="2404012"/>
            <a:ext cx="7603378" cy="2108696"/>
          </a:xfrm>
          <a:prstGeom prst="rect">
            <a:avLst/>
          </a:prstGeom>
          <a:gradFill>
            <a:gsLst>
              <a:gs pos="0">
                <a:schemeClr val="bg1">
                  <a:alpha val="0"/>
                  <a:lumMod val="0"/>
                  <a:lumOff val="100000"/>
                </a:schemeClr>
              </a:gs>
              <a:gs pos="14000">
                <a:schemeClr val="bg1">
                  <a:lumMod val="0"/>
                  <a:lumOff val="10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base">
              <a:spcBef>
                <a:spcPct val="20000"/>
              </a:spcBef>
              <a:spcAft>
                <a:spcPct val="0"/>
              </a:spcAft>
              <a:defRPr/>
            </a:pPr>
            <a:endParaRPr lang="en-US">
              <a:solidFill>
                <a:srgbClr val="FFFFFF"/>
              </a:solidFill>
              <a:latin typeface="Arial" panose="020B0604020202020204" pitchFamily="34" charset="0"/>
              <a:cs typeface="Arial" panose="020B0604020202020204" pitchFamily="34" charset="0"/>
            </a:endParaRPr>
          </a:p>
        </p:txBody>
      </p:sp>
      <p:pic>
        <p:nvPicPr>
          <p:cNvPr id="9" name="Picture 8" descr="A close-up of a structure&#10;&#10;Description automatically generated">
            <a:extLst>
              <a:ext uri="{FF2B5EF4-FFF2-40B4-BE49-F238E27FC236}">
                <a16:creationId xmlns:a16="http://schemas.microsoft.com/office/drawing/2014/main" id="{0CFCFDDF-1444-B076-E717-52F85F989F6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586" y="4510253"/>
            <a:ext cx="3507232" cy="1753617"/>
          </a:xfrm>
          <a:prstGeom prst="rect">
            <a:avLst/>
          </a:prstGeom>
        </p:spPr>
      </p:pic>
      <p:pic>
        <p:nvPicPr>
          <p:cNvPr id="10" name="Picture 9" descr="A yellow spiral structure with blue and orange spirals&#10;&#10;Description automatically generated">
            <a:extLst>
              <a:ext uri="{FF2B5EF4-FFF2-40B4-BE49-F238E27FC236}">
                <a16:creationId xmlns:a16="http://schemas.microsoft.com/office/drawing/2014/main" id="{64FAD28F-153F-5AC3-8626-4702747A51A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20678235">
            <a:off x="1413659" y="4686215"/>
            <a:ext cx="813498" cy="1355831"/>
          </a:xfrm>
          <a:prstGeom prst="rect">
            <a:avLst/>
          </a:prstGeom>
          <a:effectLst>
            <a:glow rad="25400">
              <a:schemeClr val="bg1">
                <a:alpha val="50000"/>
              </a:schemeClr>
            </a:glow>
          </a:effectLst>
        </p:spPr>
      </p:pic>
      <p:pic>
        <p:nvPicPr>
          <p:cNvPr id="12" name="Picture 11">
            <a:extLst>
              <a:ext uri="{FF2B5EF4-FFF2-40B4-BE49-F238E27FC236}">
                <a16:creationId xmlns:a16="http://schemas.microsoft.com/office/drawing/2014/main" id="{5C8798C7-B36D-3D1D-328C-6CF9256E9C8D}"/>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595018" y="1987936"/>
            <a:ext cx="978665" cy="978665"/>
          </a:xfrm>
          <a:prstGeom prst="rect">
            <a:avLst/>
          </a:prstGeom>
        </p:spPr>
      </p:pic>
      <p:pic>
        <p:nvPicPr>
          <p:cNvPr id="13" name="Picture 12">
            <a:extLst>
              <a:ext uri="{FF2B5EF4-FFF2-40B4-BE49-F238E27FC236}">
                <a16:creationId xmlns:a16="http://schemas.microsoft.com/office/drawing/2014/main" id="{73F24198-3EAB-3EAC-6610-C35098B5A96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20820714">
            <a:off x="159938" y="1362480"/>
            <a:ext cx="1222755" cy="2037925"/>
          </a:xfrm>
          <a:prstGeom prst="rect">
            <a:avLst/>
          </a:prstGeom>
        </p:spPr>
      </p:pic>
      <p:sp>
        <p:nvSpPr>
          <p:cNvPr id="16" name="TextBox 15">
            <a:extLst>
              <a:ext uri="{FF2B5EF4-FFF2-40B4-BE49-F238E27FC236}">
                <a16:creationId xmlns:a16="http://schemas.microsoft.com/office/drawing/2014/main" id="{7D39E07D-24C0-0855-2FB5-414C9667B6DB}"/>
              </a:ext>
            </a:extLst>
          </p:cNvPr>
          <p:cNvSpPr txBox="1"/>
          <p:nvPr/>
        </p:nvSpPr>
        <p:spPr>
          <a:xfrm>
            <a:off x="1448922" y="1230610"/>
            <a:ext cx="1148410" cy="523220"/>
          </a:xfrm>
          <a:prstGeom prst="rect">
            <a:avLst/>
          </a:prstGeom>
          <a:noFill/>
        </p:spPr>
        <p:txBody>
          <a:bodyPr wrap="square" rtlCol="0">
            <a:spAutoFit/>
          </a:bodyPr>
          <a:lstStyle/>
          <a:p>
            <a:pPr algn="ctr" fontAlgn="base">
              <a:spcBef>
                <a:spcPct val="20000"/>
              </a:spcBef>
              <a:spcAft>
                <a:spcPct val="0"/>
              </a:spcAft>
              <a:defRPr/>
            </a:pPr>
            <a:r>
              <a:rPr lang="en-US" sz="1400" b="1">
                <a:solidFill>
                  <a:schemeClr val="tx2"/>
                </a:solidFill>
                <a:latin typeface="Arial" pitchFamily="-80" charset="0"/>
              </a:rPr>
              <a:t>Small Molecule</a:t>
            </a:r>
          </a:p>
        </p:txBody>
      </p:sp>
      <p:sp>
        <p:nvSpPr>
          <p:cNvPr id="17" name="TextBox 16">
            <a:extLst>
              <a:ext uri="{FF2B5EF4-FFF2-40B4-BE49-F238E27FC236}">
                <a16:creationId xmlns:a16="http://schemas.microsoft.com/office/drawing/2014/main" id="{BC34201E-08D2-AFD0-5524-E3BAB6EE8AC7}"/>
              </a:ext>
            </a:extLst>
          </p:cNvPr>
          <p:cNvSpPr txBox="1"/>
          <p:nvPr/>
        </p:nvSpPr>
        <p:spPr>
          <a:xfrm>
            <a:off x="57845" y="1269306"/>
            <a:ext cx="1148410" cy="307777"/>
          </a:xfrm>
          <a:prstGeom prst="rect">
            <a:avLst/>
          </a:prstGeom>
          <a:noFill/>
        </p:spPr>
        <p:txBody>
          <a:bodyPr wrap="square" rtlCol="0">
            <a:spAutoFit/>
          </a:bodyPr>
          <a:lstStyle/>
          <a:p>
            <a:pPr algn="ctr" fontAlgn="base">
              <a:spcBef>
                <a:spcPct val="20000"/>
              </a:spcBef>
              <a:spcAft>
                <a:spcPct val="0"/>
              </a:spcAft>
              <a:defRPr/>
            </a:pPr>
            <a:r>
              <a:rPr lang="en-US" sz="1400" b="1">
                <a:solidFill>
                  <a:schemeClr val="tx2"/>
                </a:solidFill>
                <a:latin typeface="Arial" pitchFamily="-80" charset="0"/>
              </a:rPr>
              <a:t>Biologic</a:t>
            </a:r>
          </a:p>
        </p:txBody>
      </p:sp>
      <p:sp>
        <p:nvSpPr>
          <p:cNvPr id="21" name="TextBox 20">
            <a:extLst>
              <a:ext uri="{FF2B5EF4-FFF2-40B4-BE49-F238E27FC236}">
                <a16:creationId xmlns:a16="http://schemas.microsoft.com/office/drawing/2014/main" id="{98DC09B3-5220-2B19-CFB5-5B02054E5195}"/>
              </a:ext>
            </a:extLst>
          </p:cNvPr>
          <p:cNvSpPr txBox="1"/>
          <p:nvPr/>
        </p:nvSpPr>
        <p:spPr>
          <a:xfrm>
            <a:off x="1099200" y="5968186"/>
            <a:ext cx="1481560" cy="369332"/>
          </a:xfrm>
          <a:prstGeom prst="rect">
            <a:avLst/>
          </a:prstGeom>
          <a:noFill/>
        </p:spPr>
        <p:txBody>
          <a:bodyPr wrap="square" rtlCol="0">
            <a:spAutoFit/>
          </a:bodyPr>
          <a:lstStyle/>
          <a:p>
            <a:pPr algn="ctr" fontAlgn="base">
              <a:spcBef>
                <a:spcPct val="20000"/>
              </a:spcBef>
              <a:spcAft>
                <a:spcPct val="0"/>
              </a:spcAft>
              <a:defRPr/>
            </a:pPr>
            <a:r>
              <a:rPr lang="el-GR" b="1">
                <a:solidFill>
                  <a:schemeClr val="tx2"/>
                </a:solidFill>
                <a:latin typeface="Arial" pitchFamily="-80" charset="0"/>
              </a:rPr>
              <a:t>β</a:t>
            </a:r>
            <a:r>
              <a:rPr lang="en-US" b="1">
                <a:solidFill>
                  <a:schemeClr val="tx2"/>
                </a:solidFill>
                <a:latin typeface="Arial" pitchFamily="-80" charset="0"/>
              </a:rPr>
              <a:t>-catenin</a:t>
            </a:r>
          </a:p>
        </p:txBody>
      </p:sp>
      <p:grpSp>
        <p:nvGrpSpPr>
          <p:cNvPr id="24" name="Group 23">
            <a:extLst>
              <a:ext uri="{FF2B5EF4-FFF2-40B4-BE49-F238E27FC236}">
                <a16:creationId xmlns:a16="http://schemas.microsoft.com/office/drawing/2014/main" id="{79DF3251-933D-5B6C-DD76-8FDAEAB8149F}"/>
              </a:ext>
            </a:extLst>
          </p:cNvPr>
          <p:cNvGrpSpPr/>
          <p:nvPr/>
        </p:nvGrpSpPr>
        <p:grpSpPr>
          <a:xfrm>
            <a:off x="626426" y="3238950"/>
            <a:ext cx="430887" cy="681334"/>
            <a:chOff x="13755199" y="3279099"/>
            <a:chExt cx="430887" cy="681334"/>
          </a:xfrm>
        </p:grpSpPr>
        <p:cxnSp>
          <p:nvCxnSpPr>
            <p:cNvPr id="25" name="Straight Connector 24">
              <a:extLst>
                <a:ext uri="{FF2B5EF4-FFF2-40B4-BE49-F238E27FC236}">
                  <a16:creationId xmlns:a16="http://schemas.microsoft.com/office/drawing/2014/main" id="{43D0C2F4-1C5B-1BD0-6302-B874D9CAA82D}"/>
                </a:ext>
              </a:extLst>
            </p:cNvPr>
            <p:cNvCxnSpPr>
              <a:cxnSpLocks/>
            </p:cNvCxnSpPr>
            <p:nvPr/>
          </p:nvCxnSpPr>
          <p:spPr>
            <a:xfrm>
              <a:off x="13971768" y="3279099"/>
              <a:ext cx="0" cy="319864"/>
            </a:xfrm>
            <a:prstGeom prst="line">
              <a:avLst/>
            </a:prstGeom>
            <a:ln w="25400">
              <a:solidFill>
                <a:schemeClr val="tx2"/>
              </a:solidFill>
            </a:ln>
          </p:spPr>
          <p:style>
            <a:lnRef idx="1">
              <a:schemeClr val="accent2"/>
            </a:lnRef>
            <a:fillRef idx="0">
              <a:schemeClr val="accent2"/>
            </a:fillRef>
            <a:effectRef idx="0">
              <a:schemeClr val="accent2"/>
            </a:effectRef>
            <a:fontRef idx="minor">
              <a:schemeClr val="tx1"/>
            </a:fontRef>
          </p:style>
        </p:cxnSp>
        <p:sp>
          <p:nvSpPr>
            <p:cNvPr id="26" name="TextBox 25">
              <a:extLst>
                <a:ext uri="{FF2B5EF4-FFF2-40B4-BE49-F238E27FC236}">
                  <a16:creationId xmlns:a16="http://schemas.microsoft.com/office/drawing/2014/main" id="{8B45D997-7012-A8F4-09B5-15B599905A2C}"/>
                </a:ext>
              </a:extLst>
            </p:cNvPr>
            <p:cNvSpPr txBox="1"/>
            <p:nvPr/>
          </p:nvSpPr>
          <p:spPr>
            <a:xfrm rot="5400000">
              <a:off x="13739149" y="3513495"/>
              <a:ext cx="462988" cy="430887"/>
            </a:xfrm>
            <a:prstGeom prst="rect">
              <a:avLst/>
            </a:prstGeom>
            <a:noFill/>
            <a:ln>
              <a:noFill/>
            </a:ln>
          </p:spPr>
          <p:txBody>
            <a:bodyPr wrap="square" rtlCol="0">
              <a:spAutoFit/>
            </a:bodyPr>
            <a:lstStyle/>
            <a:p>
              <a:pPr fontAlgn="base">
                <a:spcBef>
                  <a:spcPct val="20000"/>
                </a:spcBef>
                <a:spcAft>
                  <a:spcPct val="0"/>
                </a:spcAft>
                <a:defRPr/>
              </a:pPr>
              <a:r>
                <a:rPr lang="en-US" sz="2200">
                  <a:solidFill>
                    <a:srgbClr val="FF3600"/>
                  </a:solidFill>
                  <a:latin typeface="Arial" pitchFamily="-80" charset="0"/>
                </a:rPr>
                <a:t>X</a:t>
              </a:r>
            </a:p>
          </p:txBody>
        </p:sp>
      </p:grpSp>
      <p:grpSp>
        <p:nvGrpSpPr>
          <p:cNvPr id="27" name="Group 26">
            <a:extLst>
              <a:ext uri="{FF2B5EF4-FFF2-40B4-BE49-F238E27FC236}">
                <a16:creationId xmlns:a16="http://schemas.microsoft.com/office/drawing/2014/main" id="{4142A349-B744-FDBC-B0A9-9BD8E1125884}"/>
              </a:ext>
            </a:extLst>
          </p:cNvPr>
          <p:cNvGrpSpPr/>
          <p:nvPr/>
        </p:nvGrpSpPr>
        <p:grpSpPr>
          <a:xfrm>
            <a:off x="1845461" y="3017401"/>
            <a:ext cx="430887" cy="2031589"/>
            <a:chOff x="13755199" y="1928844"/>
            <a:chExt cx="430887" cy="2031589"/>
          </a:xfrm>
        </p:grpSpPr>
        <p:cxnSp>
          <p:nvCxnSpPr>
            <p:cNvPr id="28" name="Straight Connector 27">
              <a:extLst>
                <a:ext uri="{FF2B5EF4-FFF2-40B4-BE49-F238E27FC236}">
                  <a16:creationId xmlns:a16="http://schemas.microsoft.com/office/drawing/2014/main" id="{6F3B78EA-38F7-B7BA-92B6-8B97F9D0885F}"/>
                </a:ext>
              </a:extLst>
            </p:cNvPr>
            <p:cNvCxnSpPr>
              <a:cxnSpLocks/>
            </p:cNvCxnSpPr>
            <p:nvPr/>
          </p:nvCxnSpPr>
          <p:spPr>
            <a:xfrm>
              <a:off x="13971768" y="1928844"/>
              <a:ext cx="0" cy="1670119"/>
            </a:xfrm>
            <a:prstGeom prst="line">
              <a:avLst/>
            </a:prstGeom>
            <a:ln w="25400">
              <a:solidFill>
                <a:schemeClr val="tx2"/>
              </a:solidFill>
            </a:ln>
          </p:spPr>
          <p:style>
            <a:lnRef idx="1">
              <a:schemeClr val="accent2"/>
            </a:lnRef>
            <a:fillRef idx="0">
              <a:schemeClr val="accent2"/>
            </a:fillRef>
            <a:effectRef idx="0">
              <a:schemeClr val="accent2"/>
            </a:effectRef>
            <a:fontRef idx="minor">
              <a:schemeClr val="tx1"/>
            </a:fontRef>
          </p:style>
        </p:cxnSp>
        <p:sp>
          <p:nvSpPr>
            <p:cNvPr id="29" name="TextBox 28">
              <a:extLst>
                <a:ext uri="{FF2B5EF4-FFF2-40B4-BE49-F238E27FC236}">
                  <a16:creationId xmlns:a16="http://schemas.microsoft.com/office/drawing/2014/main" id="{40017F33-E113-86F0-627A-C30A47B40409}"/>
                </a:ext>
              </a:extLst>
            </p:cNvPr>
            <p:cNvSpPr txBox="1"/>
            <p:nvPr/>
          </p:nvSpPr>
          <p:spPr>
            <a:xfrm rot="5400000">
              <a:off x="13739149" y="3513495"/>
              <a:ext cx="462988" cy="430887"/>
            </a:xfrm>
            <a:prstGeom prst="rect">
              <a:avLst/>
            </a:prstGeom>
            <a:noFill/>
            <a:ln>
              <a:noFill/>
            </a:ln>
          </p:spPr>
          <p:txBody>
            <a:bodyPr wrap="square" rtlCol="0">
              <a:spAutoFit/>
            </a:bodyPr>
            <a:lstStyle/>
            <a:p>
              <a:pPr fontAlgn="base">
                <a:spcBef>
                  <a:spcPct val="20000"/>
                </a:spcBef>
                <a:spcAft>
                  <a:spcPct val="0"/>
                </a:spcAft>
                <a:defRPr/>
              </a:pPr>
              <a:r>
                <a:rPr lang="en-US" sz="2200">
                  <a:solidFill>
                    <a:srgbClr val="FF3600"/>
                  </a:solidFill>
                  <a:latin typeface="Arial" pitchFamily="-80" charset="0"/>
                </a:rPr>
                <a:t>X</a:t>
              </a:r>
            </a:p>
          </p:txBody>
        </p:sp>
      </p:grpSp>
      <p:sp>
        <p:nvSpPr>
          <p:cNvPr id="37" name="TextBox 36">
            <a:extLst>
              <a:ext uri="{FF2B5EF4-FFF2-40B4-BE49-F238E27FC236}">
                <a16:creationId xmlns:a16="http://schemas.microsoft.com/office/drawing/2014/main" id="{1291ABCD-0D11-233F-FEAD-9E782070AF0A}"/>
              </a:ext>
            </a:extLst>
          </p:cNvPr>
          <p:cNvSpPr txBox="1"/>
          <p:nvPr/>
        </p:nvSpPr>
        <p:spPr>
          <a:xfrm>
            <a:off x="20197" y="4650119"/>
            <a:ext cx="1002466" cy="307777"/>
          </a:xfrm>
          <a:prstGeom prst="rect">
            <a:avLst/>
          </a:prstGeom>
          <a:noFill/>
        </p:spPr>
        <p:txBody>
          <a:bodyPr wrap="square" rtlCol="0">
            <a:spAutoFit/>
          </a:bodyPr>
          <a:lstStyle/>
          <a:p>
            <a:pPr fontAlgn="base">
              <a:spcBef>
                <a:spcPct val="20000"/>
              </a:spcBef>
              <a:spcAft>
                <a:spcPct val="0"/>
              </a:spcAft>
              <a:defRPr/>
            </a:pPr>
            <a:r>
              <a:rPr lang="en-US" sz="1400" i="1">
                <a:solidFill>
                  <a:srgbClr val="000000">
                    <a:lumMod val="50000"/>
                    <a:lumOff val="50000"/>
                  </a:srgbClr>
                </a:solidFill>
                <a:latin typeface="Arial" pitchFamily="-80" charset="0"/>
              </a:rPr>
              <a:t>cytosol</a:t>
            </a:r>
          </a:p>
        </p:txBody>
      </p:sp>
      <p:grpSp>
        <p:nvGrpSpPr>
          <p:cNvPr id="50" name="Group 49">
            <a:extLst>
              <a:ext uri="{FF2B5EF4-FFF2-40B4-BE49-F238E27FC236}">
                <a16:creationId xmlns:a16="http://schemas.microsoft.com/office/drawing/2014/main" id="{FE9128F6-6A0C-9A9C-DD56-F0A5008AB3AF}"/>
              </a:ext>
            </a:extLst>
          </p:cNvPr>
          <p:cNvGrpSpPr/>
          <p:nvPr/>
        </p:nvGrpSpPr>
        <p:grpSpPr>
          <a:xfrm>
            <a:off x="6091283" y="1460041"/>
            <a:ext cx="5555824" cy="2706846"/>
            <a:chOff x="6089695" y="1460042"/>
            <a:chExt cx="5555824" cy="1832842"/>
          </a:xfrm>
        </p:grpSpPr>
        <p:sp>
          <p:nvSpPr>
            <p:cNvPr id="38" name="Rounded Rectangle 37">
              <a:extLst>
                <a:ext uri="{FF2B5EF4-FFF2-40B4-BE49-F238E27FC236}">
                  <a16:creationId xmlns:a16="http://schemas.microsoft.com/office/drawing/2014/main" id="{2C80073D-D111-7B9B-716D-8AFA429F04F5}"/>
                </a:ext>
              </a:extLst>
            </p:cNvPr>
            <p:cNvSpPr/>
            <p:nvPr/>
          </p:nvSpPr>
          <p:spPr>
            <a:xfrm>
              <a:off x="6089695" y="1460042"/>
              <a:ext cx="5555824" cy="1832842"/>
            </a:xfrm>
            <a:prstGeom prst="roundRect">
              <a:avLst>
                <a:gd name="adj" fmla="val 5038"/>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Arial" panose="020B0604020202020204" pitchFamily="34" charset="0"/>
                <a:cs typeface="Arial" panose="020B0604020202020204" pitchFamily="34" charset="0"/>
              </a:endParaRPr>
            </a:p>
          </p:txBody>
        </p:sp>
        <p:sp>
          <p:nvSpPr>
            <p:cNvPr id="39" name="TextBox 38">
              <a:extLst>
                <a:ext uri="{FF2B5EF4-FFF2-40B4-BE49-F238E27FC236}">
                  <a16:creationId xmlns:a16="http://schemas.microsoft.com/office/drawing/2014/main" id="{86319323-817E-882E-7409-C77CE8F37939}"/>
                </a:ext>
              </a:extLst>
            </p:cNvPr>
            <p:cNvSpPr txBox="1"/>
            <p:nvPr/>
          </p:nvSpPr>
          <p:spPr>
            <a:xfrm>
              <a:off x="6423232" y="1657294"/>
              <a:ext cx="5034450" cy="1375438"/>
            </a:xfrm>
            <a:prstGeom prst="rect">
              <a:avLst/>
            </a:prstGeom>
            <a:noFill/>
          </p:spPr>
          <p:txBody>
            <a:bodyPr wrap="square" rtlCol="0">
              <a:spAutoFit/>
            </a:bodyPr>
            <a:lstStyle/>
            <a:p>
              <a:r>
                <a:rPr lang="en-US" b="1"/>
                <a:t>The problem:</a:t>
              </a:r>
            </a:p>
            <a:p>
              <a:endParaRPr lang="en-US"/>
            </a:p>
            <a:p>
              <a:r>
                <a:rPr lang="en-US"/>
                <a:t>Today’s dominant drug types, small molecules and antibodies</a:t>
              </a:r>
              <a:r>
                <a:rPr lang="en-US" b="1"/>
                <a:t>, fundamentally can’t access a substantial percentage of potential drug targets </a:t>
              </a:r>
              <a:r>
                <a:rPr lang="en-US"/>
                <a:t>– e.g. protein-protein interactions occurring inside a cell</a:t>
              </a:r>
            </a:p>
          </p:txBody>
        </p:sp>
      </p:grpSp>
      <p:pic>
        <p:nvPicPr>
          <p:cNvPr id="40" name="Picture 39" descr="A structure of a molecule&#10;&#10;Description automatically generated">
            <a:extLst>
              <a:ext uri="{FF2B5EF4-FFF2-40B4-BE49-F238E27FC236}">
                <a16:creationId xmlns:a16="http://schemas.microsoft.com/office/drawing/2014/main" id="{EDF56AB3-C746-ED0F-2A20-76809694C3AE}"/>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582940" y="1621698"/>
            <a:ext cx="1514394" cy="1458552"/>
          </a:xfrm>
          <a:prstGeom prst="rect">
            <a:avLst/>
          </a:prstGeom>
        </p:spPr>
      </p:pic>
      <p:sp>
        <p:nvSpPr>
          <p:cNvPr id="41" name="TextBox 40">
            <a:extLst>
              <a:ext uri="{FF2B5EF4-FFF2-40B4-BE49-F238E27FC236}">
                <a16:creationId xmlns:a16="http://schemas.microsoft.com/office/drawing/2014/main" id="{73B95E30-860B-3AA6-BCBB-9FEA30A2A8B8}"/>
              </a:ext>
            </a:extLst>
          </p:cNvPr>
          <p:cNvSpPr txBox="1"/>
          <p:nvPr/>
        </p:nvSpPr>
        <p:spPr>
          <a:xfrm>
            <a:off x="2702773" y="1228462"/>
            <a:ext cx="1181689" cy="523220"/>
          </a:xfrm>
          <a:prstGeom prst="rect">
            <a:avLst/>
          </a:prstGeom>
          <a:noFill/>
        </p:spPr>
        <p:txBody>
          <a:bodyPr wrap="square" rtlCol="0">
            <a:spAutoFit/>
          </a:bodyPr>
          <a:lstStyle/>
          <a:p>
            <a:pPr algn="ctr" fontAlgn="base">
              <a:spcBef>
                <a:spcPct val="20000"/>
              </a:spcBef>
              <a:spcAft>
                <a:spcPct val="0"/>
              </a:spcAft>
              <a:defRPr/>
            </a:pPr>
            <a:r>
              <a:rPr lang="en-US" sz="1400" b="1">
                <a:solidFill>
                  <a:schemeClr val="tx2"/>
                </a:solidFill>
                <a:latin typeface="Arial" pitchFamily="-80" charset="0"/>
              </a:rPr>
              <a:t>Non-Helical Peptide</a:t>
            </a:r>
          </a:p>
        </p:txBody>
      </p:sp>
      <p:grpSp>
        <p:nvGrpSpPr>
          <p:cNvPr id="42" name="Group 41">
            <a:extLst>
              <a:ext uri="{FF2B5EF4-FFF2-40B4-BE49-F238E27FC236}">
                <a16:creationId xmlns:a16="http://schemas.microsoft.com/office/drawing/2014/main" id="{FE7ACB24-EC89-C857-12BA-2AFF313C2B3D}"/>
              </a:ext>
            </a:extLst>
          </p:cNvPr>
          <p:cNvGrpSpPr/>
          <p:nvPr/>
        </p:nvGrpSpPr>
        <p:grpSpPr>
          <a:xfrm>
            <a:off x="3166754" y="3023577"/>
            <a:ext cx="430887" cy="681334"/>
            <a:chOff x="13755199" y="3279099"/>
            <a:chExt cx="430887" cy="681334"/>
          </a:xfrm>
        </p:grpSpPr>
        <p:cxnSp>
          <p:nvCxnSpPr>
            <p:cNvPr id="43" name="Straight Connector 42">
              <a:extLst>
                <a:ext uri="{FF2B5EF4-FFF2-40B4-BE49-F238E27FC236}">
                  <a16:creationId xmlns:a16="http://schemas.microsoft.com/office/drawing/2014/main" id="{DF4CAACC-4803-D9E7-3B1F-23B3472B3DEA}"/>
                </a:ext>
              </a:extLst>
            </p:cNvPr>
            <p:cNvCxnSpPr>
              <a:cxnSpLocks/>
            </p:cNvCxnSpPr>
            <p:nvPr/>
          </p:nvCxnSpPr>
          <p:spPr>
            <a:xfrm>
              <a:off x="13971768" y="3279099"/>
              <a:ext cx="0" cy="319864"/>
            </a:xfrm>
            <a:prstGeom prst="line">
              <a:avLst/>
            </a:prstGeom>
            <a:ln w="25400">
              <a:solidFill>
                <a:schemeClr val="tx2"/>
              </a:solidFill>
            </a:ln>
          </p:spPr>
          <p:style>
            <a:lnRef idx="1">
              <a:schemeClr val="accent2"/>
            </a:lnRef>
            <a:fillRef idx="0">
              <a:schemeClr val="accent2"/>
            </a:fillRef>
            <a:effectRef idx="0">
              <a:schemeClr val="accent2"/>
            </a:effectRef>
            <a:fontRef idx="minor">
              <a:schemeClr val="tx1"/>
            </a:fontRef>
          </p:style>
        </p:cxnSp>
        <p:sp>
          <p:nvSpPr>
            <p:cNvPr id="44" name="TextBox 43">
              <a:extLst>
                <a:ext uri="{FF2B5EF4-FFF2-40B4-BE49-F238E27FC236}">
                  <a16:creationId xmlns:a16="http://schemas.microsoft.com/office/drawing/2014/main" id="{E64AC675-0EAD-48FA-2EFD-356489DB7138}"/>
                </a:ext>
              </a:extLst>
            </p:cNvPr>
            <p:cNvSpPr txBox="1"/>
            <p:nvPr/>
          </p:nvSpPr>
          <p:spPr>
            <a:xfrm rot="5400000">
              <a:off x="13739149" y="3513495"/>
              <a:ext cx="462988" cy="430887"/>
            </a:xfrm>
            <a:prstGeom prst="rect">
              <a:avLst/>
            </a:prstGeom>
            <a:noFill/>
            <a:ln>
              <a:noFill/>
            </a:ln>
          </p:spPr>
          <p:txBody>
            <a:bodyPr wrap="square" rtlCol="0">
              <a:spAutoFit/>
            </a:bodyPr>
            <a:lstStyle/>
            <a:p>
              <a:pPr fontAlgn="base">
                <a:spcBef>
                  <a:spcPct val="20000"/>
                </a:spcBef>
                <a:spcAft>
                  <a:spcPct val="0"/>
                </a:spcAft>
                <a:defRPr/>
              </a:pPr>
              <a:r>
                <a:rPr lang="en-US" sz="2200">
                  <a:solidFill>
                    <a:srgbClr val="FF3600"/>
                  </a:solidFill>
                  <a:latin typeface="Arial" pitchFamily="-80" charset="0"/>
                </a:rPr>
                <a:t>X</a:t>
              </a:r>
            </a:p>
          </p:txBody>
        </p:sp>
      </p:grpSp>
      <p:grpSp>
        <p:nvGrpSpPr>
          <p:cNvPr id="19" name="Group 18">
            <a:extLst>
              <a:ext uri="{FF2B5EF4-FFF2-40B4-BE49-F238E27FC236}">
                <a16:creationId xmlns:a16="http://schemas.microsoft.com/office/drawing/2014/main" id="{11B34594-4F7F-DEB6-A930-0B6DE9009562}"/>
              </a:ext>
            </a:extLst>
          </p:cNvPr>
          <p:cNvGrpSpPr/>
          <p:nvPr/>
        </p:nvGrpSpPr>
        <p:grpSpPr>
          <a:xfrm>
            <a:off x="6132448" y="1470707"/>
            <a:ext cx="5312967" cy="4257406"/>
            <a:chOff x="6146303" y="1740042"/>
            <a:chExt cx="5312967" cy="4257406"/>
          </a:xfrm>
        </p:grpSpPr>
        <p:pic>
          <p:nvPicPr>
            <p:cNvPr id="5" name="Picture 4" descr="A structure of a molecule&#10;&#10;Description automatically generated">
              <a:extLst>
                <a:ext uri="{FF2B5EF4-FFF2-40B4-BE49-F238E27FC236}">
                  <a16:creationId xmlns:a16="http://schemas.microsoft.com/office/drawing/2014/main" id="{C3808CA7-F335-80B5-12F6-1A7F03AF4E15}"/>
                </a:ext>
              </a:extLst>
            </p:cNvPr>
            <p:cNvPicPr>
              <a:picLocks noChangeAspect="1"/>
            </p:cNvPicPr>
            <p:nvPr/>
          </p:nvPicPr>
          <p:blipFill>
            <a:blip r:embed="rId10"/>
            <a:stretch>
              <a:fillRect/>
            </a:stretch>
          </p:blipFill>
          <p:spPr>
            <a:xfrm>
              <a:off x="6146303" y="1910290"/>
              <a:ext cx="4846432" cy="4087158"/>
            </a:xfrm>
            <a:prstGeom prst="rect">
              <a:avLst/>
            </a:prstGeom>
          </p:spPr>
        </p:pic>
        <p:sp>
          <p:nvSpPr>
            <p:cNvPr id="18" name="TextBox 17">
              <a:extLst>
                <a:ext uri="{FF2B5EF4-FFF2-40B4-BE49-F238E27FC236}">
                  <a16:creationId xmlns:a16="http://schemas.microsoft.com/office/drawing/2014/main" id="{A7A2B444-2B73-2E14-62BD-304E1456B475}"/>
                </a:ext>
              </a:extLst>
            </p:cNvPr>
            <p:cNvSpPr txBox="1"/>
            <p:nvPr/>
          </p:nvSpPr>
          <p:spPr>
            <a:xfrm>
              <a:off x="6424820" y="1740042"/>
              <a:ext cx="5034450" cy="369332"/>
            </a:xfrm>
            <a:prstGeom prst="rect">
              <a:avLst/>
            </a:prstGeom>
            <a:noFill/>
          </p:spPr>
          <p:txBody>
            <a:bodyPr wrap="square" rtlCol="0">
              <a:spAutoFit/>
            </a:bodyPr>
            <a:lstStyle/>
            <a:p>
              <a:r>
                <a:rPr lang="en-US" b="1"/>
                <a:t>The solution. Helicons: </a:t>
              </a:r>
            </a:p>
          </p:txBody>
        </p:sp>
      </p:grpSp>
    </p:spTree>
    <p:extLst>
      <p:ext uri="{BB962C8B-B14F-4D97-AF65-F5344CB8AC3E}">
        <p14:creationId xmlns:p14="http://schemas.microsoft.com/office/powerpoint/2010/main" val="4097640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nodeType="clickEffect">
                                  <p:stCondLst>
                                    <p:cond delay="0"/>
                                  </p:stCondLst>
                                  <p:childTnLst>
                                    <p:animEffect transition="out" filter="dissolve">
                                      <p:cBhvr>
                                        <p:cTn id="6" dur="500"/>
                                        <p:tgtEl>
                                          <p:spTgt spid="50"/>
                                        </p:tgtEl>
                                      </p:cBhvr>
                                    </p:animEffect>
                                    <p:set>
                                      <p:cBhvr>
                                        <p:cTn id="7" dur="1" fill="hold">
                                          <p:stCondLst>
                                            <p:cond delay="499"/>
                                          </p:stCondLst>
                                        </p:cTn>
                                        <p:tgtEl>
                                          <p:spTgt spid="50"/>
                                        </p:tgtEl>
                                        <p:attrNameLst>
                                          <p:attrName>style.visibility</p:attrName>
                                        </p:attrNameLst>
                                      </p:cBhvr>
                                      <p:to>
                                        <p:strVal val="hidden"/>
                                      </p:to>
                                    </p:set>
                                  </p:childTnLst>
                                </p:cTn>
                              </p:par>
                              <p:par>
                                <p:cTn id="8" presetID="9"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dissolve">
                                      <p:cBhvr>
                                        <p:cTn id="10" dur="500"/>
                                        <p:tgtEl>
                                          <p:spTgt spid="10"/>
                                        </p:tgtEl>
                                      </p:cBhvr>
                                    </p:animEffect>
                                  </p:childTnLst>
                                </p:cTn>
                              </p:par>
                              <p:par>
                                <p:cTn id="11" presetID="9" presetClass="entr" presetSubtype="0" fill="hold" nodeType="withEffect">
                                  <p:stCondLst>
                                    <p:cond delay="1000"/>
                                  </p:stCondLst>
                                  <p:childTnLst>
                                    <p:set>
                                      <p:cBhvr>
                                        <p:cTn id="12" dur="1" fill="hold">
                                          <p:stCondLst>
                                            <p:cond delay="0"/>
                                          </p:stCondLst>
                                        </p:cTn>
                                        <p:tgtEl>
                                          <p:spTgt spid="19"/>
                                        </p:tgtEl>
                                        <p:attrNameLst>
                                          <p:attrName>style.visibility</p:attrName>
                                        </p:attrNameLst>
                                      </p:cBhvr>
                                      <p:to>
                                        <p:strVal val="visible"/>
                                      </p:to>
                                    </p:set>
                                    <p:animEffect transition="in" filter="dissolve">
                                      <p:cBhvr>
                                        <p:cTn id="13"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DA8E15-FBB9-0070-3589-7F9295425042}"/>
              </a:ext>
            </a:extLst>
          </p:cNvPr>
          <p:cNvSpPr>
            <a:spLocks noGrp="1"/>
          </p:cNvSpPr>
          <p:nvPr>
            <p:ph type="title"/>
          </p:nvPr>
        </p:nvSpPr>
        <p:spPr/>
        <p:txBody>
          <a:bodyPr>
            <a:normAutofit fontScale="90000"/>
          </a:bodyPr>
          <a:lstStyle/>
          <a:p>
            <a:r>
              <a:rPr lang="en-US">
                <a:latin typeface="Arial Bold"/>
                <a:cs typeface="Arial"/>
              </a:rPr>
              <a:t>Seamless Integration of Custom Experiments and Computations Enables Rapid Helicon Discovery and Optimization</a:t>
            </a:r>
            <a:endParaRPr lang="en-US"/>
          </a:p>
        </p:txBody>
      </p:sp>
      <p:sp>
        <p:nvSpPr>
          <p:cNvPr id="3" name="Slide Number Placeholder 2">
            <a:extLst>
              <a:ext uri="{FF2B5EF4-FFF2-40B4-BE49-F238E27FC236}">
                <a16:creationId xmlns:a16="http://schemas.microsoft.com/office/drawing/2014/main" id="{42C2E2A6-91D9-EBC6-06AB-0AD50297F48E}"/>
              </a:ext>
            </a:extLst>
          </p:cNvPr>
          <p:cNvSpPr>
            <a:spLocks noGrp="1"/>
          </p:cNvSpPr>
          <p:nvPr>
            <p:ph type="sldNum" sz="quarter" idx="12"/>
          </p:nvPr>
        </p:nvSpPr>
        <p:spPr/>
        <p:txBody>
          <a:bodyPr/>
          <a:lstStyle/>
          <a:p>
            <a:fld id="{4EB18272-EACE-1E49-9A3E-A8ED852E9F04}" type="slidenum">
              <a:rPr lang="en-US" smtClean="0"/>
              <a:t>4</a:t>
            </a:fld>
            <a:endParaRPr lang="en-US"/>
          </a:p>
        </p:txBody>
      </p:sp>
      <p:pic>
        <p:nvPicPr>
          <p:cNvPr id="5" name="Picture 2" descr="Curved arrow icon free png - Top png files on PNG.is">
            <a:extLst>
              <a:ext uri="{FF2B5EF4-FFF2-40B4-BE49-F238E27FC236}">
                <a16:creationId xmlns:a16="http://schemas.microsoft.com/office/drawing/2014/main" id="{6D25DC37-F651-6459-E38B-93FD61C91500}"/>
              </a:ext>
            </a:extLst>
          </p:cNvPr>
          <p:cNvPicPr>
            <a:picLocks noChangeAspect="1" noChangeArrowheads="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19157277" flipH="1" flipV="1">
            <a:off x="8756502" y="3936896"/>
            <a:ext cx="282407" cy="30257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Curved arrow icon free png - Top png files on PNG.is">
            <a:extLst>
              <a:ext uri="{FF2B5EF4-FFF2-40B4-BE49-F238E27FC236}">
                <a16:creationId xmlns:a16="http://schemas.microsoft.com/office/drawing/2014/main" id="{1125C236-D131-6673-872D-E55C2E980202}"/>
              </a:ext>
            </a:extLst>
          </p:cNvPr>
          <p:cNvPicPr>
            <a:picLocks noChangeAspect="1" noChangeArrowheads="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19157277" flipH="1" flipV="1">
            <a:off x="11707181" y="3936355"/>
            <a:ext cx="282407" cy="302578"/>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DDD53054-E830-1DE5-2DFD-A9C996E3DC91}"/>
              </a:ext>
            </a:extLst>
          </p:cNvPr>
          <p:cNvSpPr/>
          <p:nvPr/>
        </p:nvSpPr>
        <p:spPr>
          <a:xfrm>
            <a:off x="117349" y="4054152"/>
            <a:ext cx="2790246" cy="2311168"/>
          </a:xfrm>
          <a:prstGeom prst="rect">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base">
              <a:spcBef>
                <a:spcPct val="20000"/>
              </a:spcBef>
              <a:spcAft>
                <a:spcPct val="0"/>
              </a:spcAft>
              <a:defRPr/>
            </a:pPr>
            <a:endParaRPr lang="en-US">
              <a:solidFill>
                <a:srgbClr val="FFFFFF"/>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6539909B-7E62-AA73-5300-5686B8BEE27E}"/>
              </a:ext>
            </a:extLst>
          </p:cNvPr>
          <p:cNvSpPr/>
          <p:nvPr/>
        </p:nvSpPr>
        <p:spPr>
          <a:xfrm>
            <a:off x="9152935" y="1167499"/>
            <a:ext cx="2864107" cy="5197820"/>
          </a:xfrm>
          <a:prstGeom prst="rect">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base">
              <a:spcBef>
                <a:spcPct val="20000"/>
              </a:spcBef>
              <a:spcAft>
                <a:spcPct val="0"/>
              </a:spcAft>
              <a:defRPr/>
            </a:pPr>
            <a:endParaRPr lang="en-US">
              <a:solidFill>
                <a:srgbClr val="FFFFFF"/>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008D95C1-4598-2C47-3133-F1D3250599F1}"/>
              </a:ext>
            </a:extLst>
          </p:cNvPr>
          <p:cNvSpPr/>
          <p:nvPr/>
        </p:nvSpPr>
        <p:spPr>
          <a:xfrm>
            <a:off x="9595397" y="986336"/>
            <a:ext cx="2181691" cy="3908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base">
              <a:spcBef>
                <a:spcPct val="20000"/>
              </a:spcBef>
              <a:spcAft>
                <a:spcPct val="0"/>
              </a:spcAft>
              <a:defRPr/>
            </a:pPr>
            <a:endParaRPr lang="en-US">
              <a:solidFill>
                <a:srgbClr val="FFFFFF"/>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00FB2288-6FED-6C2E-6F45-7E7CA95285B2}"/>
              </a:ext>
            </a:extLst>
          </p:cNvPr>
          <p:cNvSpPr/>
          <p:nvPr/>
        </p:nvSpPr>
        <p:spPr>
          <a:xfrm>
            <a:off x="2908205" y="1173359"/>
            <a:ext cx="6241771" cy="5191961"/>
          </a:xfrm>
          <a:prstGeom prst="rect">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base">
              <a:spcBef>
                <a:spcPct val="20000"/>
              </a:spcBef>
              <a:spcAft>
                <a:spcPct val="0"/>
              </a:spcAft>
              <a:defRPr/>
            </a:pPr>
            <a:endParaRPr lang="en-US">
              <a:solidFill>
                <a:srgbClr val="FFFFFF"/>
              </a:solidFill>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26C0FB4F-179F-E861-E2B1-19A5C3B3B19A}"/>
              </a:ext>
            </a:extLst>
          </p:cNvPr>
          <p:cNvSpPr/>
          <p:nvPr/>
        </p:nvSpPr>
        <p:spPr>
          <a:xfrm>
            <a:off x="3764753" y="1060548"/>
            <a:ext cx="1707380" cy="3908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base">
              <a:spcBef>
                <a:spcPct val="20000"/>
              </a:spcBef>
              <a:spcAft>
                <a:spcPct val="0"/>
              </a:spcAft>
              <a:defRPr/>
            </a:pPr>
            <a:endParaRPr lang="en-US">
              <a:solidFill>
                <a:srgbClr val="FFFFFF"/>
              </a:solidFill>
              <a:latin typeface="Arial" panose="020B0604020202020204" pitchFamily="34" charset="0"/>
              <a:cs typeface="Arial" panose="020B0604020202020204" pitchFamily="34" charset="0"/>
            </a:endParaRPr>
          </a:p>
        </p:txBody>
      </p:sp>
      <p:sp>
        <p:nvSpPr>
          <p:cNvPr id="12" name="Rectangle 11">
            <a:extLst>
              <a:ext uri="{FF2B5EF4-FFF2-40B4-BE49-F238E27FC236}">
                <a16:creationId xmlns:a16="http://schemas.microsoft.com/office/drawing/2014/main" id="{0A31E0A6-5858-6F9F-ED90-F7954459E08E}"/>
              </a:ext>
            </a:extLst>
          </p:cNvPr>
          <p:cNvSpPr/>
          <p:nvPr/>
        </p:nvSpPr>
        <p:spPr>
          <a:xfrm>
            <a:off x="112912" y="1173359"/>
            <a:ext cx="2802168" cy="2892352"/>
          </a:xfrm>
          <a:prstGeom prst="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base">
              <a:spcBef>
                <a:spcPct val="20000"/>
              </a:spcBef>
              <a:spcAft>
                <a:spcPct val="0"/>
              </a:spcAft>
              <a:defRPr/>
            </a:pPr>
            <a:endParaRPr lang="en-US">
              <a:solidFill>
                <a:srgbClr val="FFFFFF"/>
              </a:solidFill>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9671E283-32C3-95A6-83DC-83DBB0CA9334}"/>
              </a:ext>
            </a:extLst>
          </p:cNvPr>
          <p:cNvSpPr/>
          <p:nvPr/>
        </p:nvSpPr>
        <p:spPr>
          <a:xfrm>
            <a:off x="9655809" y="1025122"/>
            <a:ext cx="2091285" cy="3908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base">
              <a:spcBef>
                <a:spcPct val="20000"/>
              </a:spcBef>
              <a:spcAft>
                <a:spcPct val="0"/>
              </a:spcAft>
              <a:defRPr/>
            </a:pPr>
            <a:endParaRPr lang="en-US">
              <a:solidFill>
                <a:srgbClr val="FFFFFF"/>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96C488C8-C7D8-1253-B6DA-9DEED10511F5}"/>
              </a:ext>
            </a:extLst>
          </p:cNvPr>
          <p:cNvSpPr/>
          <p:nvPr/>
        </p:nvSpPr>
        <p:spPr>
          <a:xfrm>
            <a:off x="524589" y="1068124"/>
            <a:ext cx="2042810" cy="3908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base">
              <a:spcBef>
                <a:spcPct val="20000"/>
              </a:spcBef>
              <a:spcAft>
                <a:spcPct val="0"/>
              </a:spcAft>
              <a:defRPr/>
            </a:pPr>
            <a:endParaRPr lang="en-US">
              <a:solidFill>
                <a:srgbClr val="FFFFFF"/>
              </a:solidFill>
              <a:latin typeface="Arial" panose="020B0604020202020204" pitchFamily="34" charset="0"/>
              <a:cs typeface="Arial" panose="020B0604020202020204" pitchFamily="34" charset="0"/>
            </a:endParaRPr>
          </a:p>
        </p:txBody>
      </p:sp>
      <p:pic>
        <p:nvPicPr>
          <p:cNvPr id="15" name="Picture 2" descr="Curved arrow icon free png - Top png files on PNG.is">
            <a:extLst>
              <a:ext uri="{FF2B5EF4-FFF2-40B4-BE49-F238E27FC236}">
                <a16:creationId xmlns:a16="http://schemas.microsoft.com/office/drawing/2014/main" id="{C212E5EB-4747-ACAA-331F-C2A968C2578F}"/>
              </a:ext>
            </a:extLst>
          </p:cNvPr>
          <p:cNvPicPr>
            <a:picLocks noChangeAspect="1" noChangeArrowheads="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19157277">
            <a:off x="6096568" y="3935898"/>
            <a:ext cx="283195" cy="303423"/>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Group 15">
            <a:extLst>
              <a:ext uri="{FF2B5EF4-FFF2-40B4-BE49-F238E27FC236}">
                <a16:creationId xmlns:a16="http://schemas.microsoft.com/office/drawing/2014/main" id="{6687DD2C-E2BE-1851-1210-73FCDA699FB7}"/>
              </a:ext>
            </a:extLst>
          </p:cNvPr>
          <p:cNvGrpSpPr/>
          <p:nvPr/>
        </p:nvGrpSpPr>
        <p:grpSpPr>
          <a:xfrm rot="14862033">
            <a:off x="3421979" y="1129309"/>
            <a:ext cx="682045" cy="1755048"/>
            <a:chOff x="1941402" y="1729963"/>
            <a:chExt cx="1891377" cy="4925852"/>
          </a:xfrm>
        </p:grpSpPr>
        <p:grpSp>
          <p:nvGrpSpPr>
            <p:cNvPr id="17" name="Group 16">
              <a:extLst>
                <a:ext uri="{FF2B5EF4-FFF2-40B4-BE49-F238E27FC236}">
                  <a16:creationId xmlns:a16="http://schemas.microsoft.com/office/drawing/2014/main" id="{9D7C32F5-9A05-603B-8E08-B7F404B42FA5}"/>
                </a:ext>
              </a:extLst>
            </p:cNvPr>
            <p:cNvGrpSpPr/>
            <p:nvPr/>
          </p:nvGrpSpPr>
          <p:grpSpPr>
            <a:xfrm flipH="1">
              <a:off x="1941402" y="3811284"/>
              <a:ext cx="1466314" cy="2844531"/>
              <a:chOff x="2993968" y="-3435441"/>
              <a:chExt cx="1502816" cy="3090535"/>
            </a:xfrm>
          </p:grpSpPr>
          <p:pic>
            <p:nvPicPr>
              <p:cNvPr id="19" name="Picture 18" descr="A picture containing dark, smoke, holding, man&#10;&#10;Description automatically generated">
                <a:extLst>
                  <a:ext uri="{FF2B5EF4-FFF2-40B4-BE49-F238E27FC236}">
                    <a16:creationId xmlns:a16="http://schemas.microsoft.com/office/drawing/2014/main" id="{8064AD70-D30B-AD85-B6E6-5BDCE355DF9D}"/>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b="7379"/>
              <a:stretch/>
            </p:blipFill>
            <p:spPr>
              <a:xfrm rot="10800000" flipH="1">
                <a:off x="2993968" y="-3435441"/>
                <a:ext cx="1502816" cy="3090535"/>
              </a:xfrm>
              <a:prstGeom prst="rect">
                <a:avLst/>
              </a:prstGeom>
            </p:spPr>
          </p:pic>
          <p:sp>
            <p:nvSpPr>
              <p:cNvPr id="20" name="Rounded Rectangle 19">
                <a:extLst>
                  <a:ext uri="{FF2B5EF4-FFF2-40B4-BE49-F238E27FC236}">
                    <a16:creationId xmlns:a16="http://schemas.microsoft.com/office/drawing/2014/main" id="{274028C4-A34E-F7B6-634F-01F931EB84FA}"/>
                  </a:ext>
                </a:extLst>
              </p:cNvPr>
              <p:cNvSpPr/>
              <p:nvPr/>
            </p:nvSpPr>
            <p:spPr>
              <a:xfrm rot="10800000">
                <a:off x="3689813" y="-2894454"/>
                <a:ext cx="181418" cy="2172817"/>
              </a:xfrm>
              <a:prstGeom prst="roundRect">
                <a:avLst>
                  <a:gd name="adj" fmla="val 50000"/>
                </a:avLst>
              </a:prstGeom>
              <a:solidFill>
                <a:schemeClr val="bg2">
                  <a:lumMod val="20000"/>
                  <a:lumOff val="80000"/>
                </a:schemeClr>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base">
                  <a:spcBef>
                    <a:spcPct val="20000"/>
                  </a:spcBef>
                  <a:spcAft>
                    <a:spcPct val="0"/>
                  </a:spcAft>
                  <a:defRPr/>
                </a:pPr>
                <a:endParaRPr lang="en-US">
                  <a:solidFill>
                    <a:srgbClr val="595959"/>
                  </a:solidFill>
                  <a:latin typeface="Arial" panose="020B0604020202020204" pitchFamily="34" charset="0"/>
                  <a:cs typeface="Arial" panose="020B0604020202020204" pitchFamily="34" charset="0"/>
                </a:endParaRPr>
              </a:p>
            </p:txBody>
          </p:sp>
          <p:pic>
            <p:nvPicPr>
              <p:cNvPr id="21" name="Picture 20">
                <a:extLst>
                  <a:ext uri="{FF2B5EF4-FFF2-40B4-BE49-F238E27FC236}">
                    <a16:creationId xmlns:a16="http://schemas.microsoft.com/office/drawing/2014/main" id="{4C7EACF6-57BB-5965-3A54-62A22149D455}"/>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rot="10800000" flipH="1">
                <a:off x="3715066" y="-2766119"/>
                <a:ext cx="137963" cy="1925054"/>
              </a:xfrm>
              <a:prstGeom prst="rect">
                <a:avLst/>
              </a:prstGeom>
            </p:spPr>
          </p:pic>
        </p:grpSp>
        <p:pic>
          <p:nvPicPr>
            <p:cNvPr id="18" name="Picture 17" descr="A picture containing indoor, sitting, dark, small&#10;&#10;Description automatically generated">
              <a:extLst>
                <a:ext uri="{FF2B5EF4-FFF2-40B4-BE49-F238E27FC236}">
                  <a16:creationId xmlns:a16="http://schemas.microsoft.com/office/drawing/2014/main" id="{C2D58909-5091-A5E5-B529-D9028D3E5A9A}"/>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rot="2279790">
              <a:off x="2168395" y="1729963"/>
              <a:ext cx="1664384" cy="2831424"/>
            </a:xfrm>
            <a:prstGeom prst="rect">
              <a:avLst/>
            </a:prstGeom>
          </p:spPr>
        </p:pic>
      </p:grpSp>
      <p:grpSp>
        <p:nvGrpSpPr>
          <p:cNvPr id="22" name="Group 21">
            <a:extLst>
              <a:ext uri="{FF2B5EF4-FFF2-40B4-BE49-F238E27FC236}">
                <a16:creationId xmlns:a16="http://schemas.microsoft.com/office/drawing/2014/main" id="{C4433438-FB7C-398F-37E9-62DA9BCDE717}"/>
              </a:ext>
            </a:extLst>
          </p:cNvPr>
          <p:cNvGrpSpPr/>
          <p:nvPr/>
        </p:nvGrpSpPr>
        <p:grpSpPr>
          <a:xfrm>
            <a:off x="7439323" y="1445953"/>
            <a:ext cx="1388254" cy="991392"/>
            <a:chOff x="4742935" y="2185316"/>
            <a:chExt cx="2787969" cy="2148049"/>
          </a:xfrm>
        </p:grpSpPr>
        <p:pic>
          <p:nvPicPr>
            <p:cNvPr id="23" name="Picture 22">
              <a:extLst>
                <a:ext uri="{FF2B5EF4-FFF2-40B4-BE49-F238E27FC236}">
                  <a16:creationId xmlns:a16="http://schemas.microsoft.com/office/drawing/2014/main" id="{7ABBEFE6-C42E-032C-83B6-9B0B6AD0F489}"/>
                </a:ext>
              </a:extLst>
            </p:cNvPr>
            <p:cNvPicPr>
              <a:picLocks noChangeAspect="1"/>
            </p:cNvPicPr>
            <p:nvPr/>
          </p:nvPicPr>
          <p:blipFill>
            <a:blip r:embed="rId8"/>
            <a:stretch>
              <a:fillRect/>
            </a:stretch>
          </p:blipFill>
          <p:spPr>
            <a:xfrm rot="6419951">
              <a:off x="6024957" y="2976573"/>
              <a:ext cx="897149" cy="1234721"/>
            </a:xfrm>
            <a:prstGeom prst="rect">
              <a:avLst/>
            </a:prstGeom>
          </p:spPr>
        </p:pic>
        <p:pic>
          <p:nvPicPr>
            <p:cNvPr id="24" name="Picture 23">
              <a:extLst>
                <a:ext uri="{FF2B5EF4-FFF2-40B4-BE49-F238E27FC236}">
                  <a16:creationId xmlns:a16="http://schemas.microsoft.com/office/drawing/2014/main" id="{2375EB21-194F-1279-FA19-723007F05C01}"/>
                </a:ext>
              </a:extLst>
            </p:cNvPr>
            <p:cNvPicPr>
              <a:picLocks noChangeAspect="1"/>
            </p:cNvPicPr>
            <p:nvPr/>
          </p:nvPicPr>
          <p:blipFill>
            <a:blip r:embed="rId9"/>
            <a:stretch>
              <a:fillRect/>
            </a:stretch>
          </p:blipFill>
          <p:spPr>
            <a:xfrm rot="18952341" flipH="1">
              <a:off x="4742935" y="3118410"/>
              <a:ext cx="890796" cy="1088401"/>
            </a:xfrm>
            <a:prstGeom prst="rect">
              <a:avLst/>
            </a:prstGeom>
          </p:spPr>
        </p:pic>
        <p:pic>
          <p:nvPicPr>
            <p:cNvPr id="25" name="Picture 24">
              <a:extLst>
                <a:ext uri="{FF2B5EF4-FFF2-40B4-BE49-F238E27FC236}">
                  <a16:creationId xmlns:a16="http://schemas.microsoft.com/office/drawing/2014/main" id="{B666BEAE-EF1D-CE29-26B9-084677267C52}"/>
                </a:ext>
              </a:extLst>
            </p:cNvPr>
            <p:cNvPicPr>
              <a:picLocks noChangeAspect="1"/>
            </p:cNvPicPr>
            <p:nvPr/>
          </p:nvPicPr>
          <p:blipFill>
            <a:blip r:embed="rId10"/>
            <a:stretch>
              <a:fillRect/>
            </a:stretch>
          </p:blipFill>
          <p:spPr>
            <a:xfrm flipH="1">
              <a:off x="6777799" y="2600503"/>
              <a:ext cx="753105" cy="783774"/>
            </a:xfrm>
            <a:prstGeom prst="rect">
              <a:avLst/>
            </a:prstGeom>
          </p:spPr>
        </p:pic>
        <p:pic>
          <p:nvPicPr>
            <p:cNvPr id="26" name="Picture 25">
              <a:extLst>
                <a:ext uri="{FF2B5EF4-FFF2-40B4-BE49-F238E27FC236}">
                  <a16:creationId xmlns:a16="http://schemas.microsoft.com/office/drawing/2014/main" id="{8C023153-F819-5FDF-159C-4AD2F8813FF3}"/>
                </a:ext>
              </a:extLst>
            </p:cNvPr>
            <p:cNvPicPr>
              <a:picLocks noChangeAspect="1"/>
            </p:cNvPicPr>
            <p:nvPr/>
          </p:nvPicPr>
          <p:blipFill>
            <a:blip r:embed="rId11"/>
            <a:stretch>
              <a:fillRect/>
            </a:stretch>
          </p:blipFill>
          <p:spPr>
            <a:xfrm rot="6419951">
              <a:off x="6383929" y="3575734"/>
              <a:ext cx="809299" cy="660432"/>
            </a:xfrm>
            <a:prstGeom prst="rect">
              <a:avLst/>
            </a:prstGeom>
          </p:spPr>
        </p:pic>
        <p:pic>
          <p:nvPicPr>
            <p:cNvPr id="27" name="Picture 26">
              <a:extLst>
                <a:ext uri="{FF2B5EF4-FFF2-40B4-BE49-F238E27FC236}">
                  <a16:creationId xmlns:a16="http://schemas.microsoft.com/office/drawing/2014/main" id="{36A92DB0-D72D-DFCF-54D5-AA9C11112BA3}"/>
                </a:ext>
              </a:extLst>
            </p:cNvPr>
            <p:cNvPicPr>
              <a:picLocks noChangeAspect="1"/>
            </p:cNvPicPr>
            <p:nvPr/>
          </p:nvPicPr>
          <p:blipFill>
            <a:blip r:embed="rId12"/>
            <a:stretch>
              <a:fillRect/>
            </a:stretch>
          </p:blipFill>
          <p:spPr>
            <a:xfrm>
              <a:off x="4901840" y="2728464"/>
              <a:ext cx="1023251" cy="908007"/>
            </a:xfrm>
            <a:prstGeom prst="rect">
              <a:avLst/>
            </a:prstGeom>
          </p:spPr>
        </p:pic>
        <p:pic>
          <p:nvPicPr>
            <p:cNvPr id="28" name="Picture 27">
              <a:extLst>
                <a:ext uri="{FF2B5EF4-FFF2-40B4-BE49-F238E27FC236}">
                  <a16:creationId xmlns:a16="http://schemas.microsoft.com/office/drawing/2014/main" id="{34F69C2C-B526-A3EC-D91C-39F48FC92638}"/>
                </a:ext>
              </a:extLst>
            </p:cNvPr>
            <p:cNvPicPr>
              <a:picLocks noChangeAspect="1"/>
            </p:cNvPicPr>
            <p:nvPr/>
          </p:nvPicPr>
          <p:blipFill>
            <a:blip r:embed="rId13"/>
            <a:stretch>
              <a:fillRect/>
            </a:stretch>
          </p:blipFill>
          <p:spPr>
            <a:xfrm rot="12773058">
              <a:off x="5542183" y="3522566"/>
              <a:ext cx="829140" cy="810799"/>
            </a:xfrm>
            <a:prstGeom prst="rect">
              <a:avLst/>
            </a:prstGeom>
          </p:spPr>
        </p:pic>
        <p:pic>
          <p:nvPicPr>
            <p:cNvPr id="29" name="Picture 28">
              <a:extLst>
                <a:ext uri="{FF2B5EF4-FFF2-40B4-BE49-F238E27FC236}">
                  <a16:creationId xmlns:a16="http://schemas.microsoft.com/office/drawing/2014/main" id="{A056F717-B5B1-772C-A3B3-7CC495279B6E}"/>
                </a:ext>
              </a:extLst>
            </p:cNvPr>
            <p:cNvPicPr>
              <a:picLocks noChangeAspect="1"/>
            </p:cNvPicPr>
            <p:nvPr/>
          </p:nvPicPr>
          <p:blipFill>
            <a:blip r:embed="rId14"/>
            <a:stretch>
              <a:fillRect/>
            </a:stretch>
          </p:blipFill>
          <p:spPr>
            <a:xfrm rot="14923702">
              <a:off x="5716618" y="3095349"/>
              <a:ext cx="1245071" cy="654590"/>
            </a:xfrm>
            <a:prstGeom prst="rect">
              <a:avLst/>
            </a:prstGeom>
          </p:spPr>
        </p:pic>
        <p:pic>
          <p:nvPicPr>
            <p:cNvPr id="30" name="Picture 29">
              <a:extLst>
                <a:ext uri="{FF2B5EF4-FFF2-40B4-BE49-F238E27FC236}">
                  <a16:creationId xmlns:a16="http://schemas.microsoft.com/office/drawing/2014/main" id="{2DB1B1A2-A75C-AF3D-136B-66C533A7D37A}"/>
                </a:ext>
              </a:extLst>
            </p:cNvPr>
            <p:cNvPicPr>
              <a:picLocks noChangeAspect="1"/>
            </p:cNvPicPr>
            <p:nvPr/>
          </p:nvPicPr>
          <p:blipFill>
            <a:blip r:embed="rId15"/>
            <a:stretch>
              <a:fillRect/>
            </a:stretch>
          </p:blipFill>
          <p:spPr>
            <a:xfrm rot="6419951">
              <a:off x="5484455" y="1976197"/>
              <a:ext cx="777780" cy="1196017"/>
            </a:xfrm>
            <a:prstGeom prst="rect">
              <a:avLst/>
            </a:prstGeom>
          </p:spPr>
        </p:pic>
      </p:grpSp>
      <p:sp>
        <p:nvSpPr>
          <p:cNvPr id="31" name="Triangle 30">
            <a:extLst>
              <a:ext uri="{FF2B5EF4-FFF2-40B4-BE49-F238E27FC236}">
                <a16:creationId xmlns:a16="http://schemas.microsoft.com/office/drawing/2014/main" id="{6F0041F8-306C-5868-429A-474AF9D56943}"/>
              </a:ext>
            </a:extLst>
          </p:cNvPr>
          <p:cNvSpPr/>
          <p:nvPr/>
        </p:nvSpPr>
        <p:spPr>
          <a:xfrm rot="5400000">
            <a:off x="5954436" y="1060548"/>
            <a:ext cx="228600" cy="228600"/>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base">
              <a:spcBef>
                <a:spcPct val="20000"/>
              </a:spcBef>
              <a:spcAft>
                <a:spcPct val="0"/>
              </a:spcAft>
              <a:defRPr/>
            </a:pPr>
            <a:endParaRPr lang="en-US">
              <a:solidFill>
                <a:srgbClr val="FFFFFF"/>
              </a:solidFill>
              <a:latin typeface="Arial" panose="020B0604020202020204" pitchFamily="34" charset="0"/>
              <a:cs typeface="Arial" panose="020B0604020202020204" pitchFamily="34" charset="0"/>
            </a:endParaRPr>
          </a:p>
        </p:txBody>
      </p:sp>
      <p:sp>
        <p:nvSpPr>
          <p:cNvPr id="32" name="Triangle 31">
            <a:extLst>
              <a:ext uri="{FF2B5EF4-FFF2-40B4-BE49-F238E27FC236}">
                <a16:creationId xmlns:a16="http://schemas.microsoft.com/office/drawing/2014/main" id="{CE0C7177-1B84-07C4-12F8-2761837E4815}"/>
              </a:ext>
            </a:extLst>
          </p:cNvPr>
          <p:cNvSpPr/>
          <p:nvPr/>
        </p:nvSpPr>
        <p:spPr>
          <a:xfrm rot="5400000">
            <a:off x="2814714" y="1060548"/>
            <a:ext cx="228600" cy="228600"/>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base">
              <a:spcBef>
                <a:spcPct val="20000"/>
              </a:spcBef>
              <a:spcAft>
                <a:spcPct val="0"/>
              </a:spcAft>
              <a:defRPr/>
            </a:pPr>
            <a:endParaRPr lang="en-US">
              <a:solidFill>
                <a:srgbClr val="FFFFFF"/>
              </a:solidFill>
              <a:latin typeface="Arial" panose="020B0604020202020204" pitchFamily="34" charset="0"/>
              <a:cs typeface="Arial" panose="020B0604020202020204" pitchFamily="34" charset="0"/>
            </a:endParaRPr>
          </a:p>
        </p:txBody>
      </p:sp>
      <p:sp>
        <p:nvSpPr>
          <p:cNvPr id="33" name="Triangle 32">
            <a:extLst>
              <a:ext uri="{FF2B5EF4-FFF2-40B4-BE49-F238E27FC236}">
                <a16:creationId xmlns:a16="http://schemas.microsoft.com/office/drawing/2014/main" id="{3E1ADED8-5A75-E12C-F4B1-C0E830936EAE}"/>
              </a:ext>
            </a:extLst>
          </p:cNvPr>
          <p:cNvSpPr/>
          <p:nvPr/>
        </p:nvSpPr>
        <p:spPr>
          <a:xfrm rot="5400000">
            <a:off x="9040798" y="1056249"/>
            <a:ext cx="228600" cy="228600"/>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base">
              <a:spcBef>
                <a:spcPct val="20000"/>
              </a:spcBef>
              <a:spcAft>
                <a:spcPct val="0"/>
              </a:spcAft>
              <a:defRPr/>
            </a:pPr>
            <a:endParaRPr lang="en-US">
              <a:solidFill>
                <a:srgbClr val="FFFFFF"/>
              </a:solidFill>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E4DE0A22-AF94-9687-5CFD-00941EB2B751}"/>
              </a:ext>
            </a:extLst>
          </p:cNvPr>
          <p:cNvSpPr txBox="1"/>
          <p:nvPr/>
        </p:nvSpPr>
        <p:spPr>
          <a:xfrm>
            <a:off x="2857485" y="3185495"/>
            <a:ext cx="2498956" cy="720197"/>
          </a:xfrm>
          <a:prstGeom prst="rect">
            <a:avLst/>
          </a:prstGeom>
          <a:noFill/>
        </p:spPr>
        <p:txBody>
          <a:bodyPr wrap="square" lIns="91440" tIns="45720" rIns="91440" bIns="45720" anchor="t">
            <a:spAutoFit/>
          </a:bodyPr>
          <a:lstStyle/>
          <a:p>
            <a:pPr algn="ctr" fontAlgn="base">
              <a:spcBef>
                <a:spcPct val="20000"/>
              </a:spcBef>
              <a:spcAft>
                <a:spcPct val="0"/>
              </a:spcAft>
              <a:defRPr/>
            </a:pPr>
            <a:r>
              <a:rPr lang="en-US" sz="1200">
                <a:solidFill>
                  <a:srgbClr val="060D0D"/>
                </a:solidFill>
                <a:latin typeface="Arial"/>
                <a:cs typeface="Arial"/>
              </a:rPr>
              <a:t>Library sizes:  </a:t>
            </a:r>
            <a:r>
              <a:rPr lang="en-US" sz="1200">
                <a:solidFill>
                  <a:srgbClr val="C00000"/>
                </a:solidFill>
                <a:latin typeface="Arial"/>
                <a:cs typeface="Arial"/>
              </a:rPr>
              <a:t>10</a:t>
            </a:r>
            <a:r>
              <a:rPr lang="en-US" sz="1200" baseline="30000">
                <a:solidFill>
                  <a:srgbClr val="C00000"/>
                </a:solidFill>
                <a:latin typeface="Arial"/>
                <a:cs typeface="Arial"/>
              </a:rPr>
              <a:t>8</a:t>
            </a:r>
            <a:r>
              <a:rPr lang="en-US" sz="1200">
                <a:solidFill>
                  <a:srgbClr val="C00000"/>
                </a:solidFill>
                <a:latin typeface="Arial"/>
                <a:cs typeface="Arial"/>
              </a:rPr>
              <a:t> – 10</a:t>
            </a:r>
            <a:r>
              <a:rPr lang="en-US" sz="1200" baseline="30000">
                <a:solidFill>
                  <a:srgbClr val="C00000"/>
                </a:solidFill>
                <a:latin typeface="Arial"/>
                <a:cs typeface="Arial"/>
              </a:rPr>
              <a:t>12</a:t>
            </a:r>
          </a:p>
          <a:p>
            <a:pPr algn="ctr" fontAlgn="base">
              <a:spcBef>
                <a:spcPct val="20000"/>
              </a:spcBef>
              <a:spcAft>
                <a:spcPct val="0"/>
              </a:spcAft>
              <a:defRPr/>
            </a:pPr>
            <a:r>
              <a:rPr lang="en-US" sz="1200">
                <a:solidFill>
                  <a:srgbClr val="060D0D"/>
                </a:solidFill>
                <a:latin typeface="Arial"/>
                <a:cs typeface="Arial"/>
              </a:rPr>
              <a:t>Targets screened:  </a:t>
            </a:r>
            <a:r>
              <a:rPr lang="en-US" sz="1200">
                <a:solidFill>
                  <a:srgbClr val="C00000"/>
                </a:solidFill>
                <a:latin typeface="Arial"/>
                <a:cs typeface="Arial"/>
              </a:rPr>
              <a:t>~140</a:t>
            </a:r>
          </a:p>
          <a:p>
            <a:pPr algn="ctr" fontAlgn="base">
              <a:spcBef>
                <a:spcPct val="20000"/>
              </a:spcBef>
              <a:spcAft>
                <a:spcPct val="0"/>
              </a:spcAft>
              <a:defRPr/>
            </a:pPr>
            <a:r>
              <a:rPr lang="en-US" sz="1200">
                <a:solidFill>
                  <a:srgbClr val="060D0D"/>
                </a:solidFill>
                <a:latin typeface="Arial"/>
                <a:cs typeface="Arial"/>
              </a:rPr>
              <a:t>Target hit rate:  </a:t>
            </a:r>
            <a:r>
              <a:rPr lang="en-US" sz="1200">
                <a:solidFill>
                  <a:srgbClr val="C00000"/>
                </a:solidFill>
                <a:latin typeface="Arial"/>
                <a:cs typeface="Arial"/>
              </a:rPr>
              <a:t>&gt;60%</a:t>
            </a:r>
          </a:p>
        </p:txBody>
      </p:sp>
      <p:sp>
        <p:nvSpPr>
          <p:cNvPr id="35" name="TextBox 34">
            <a:extLst>
              <a:ext uri="{FF2B5EF4-FFF2-40B4-BE49-F238E27FC236}">
                <a16:creationId xmlns:a16="http://schemas.microsoft.com/office/drawing/2014/main" id="{5CCACC4E-1B0A-6AC6-9A9D-D3C56C10FE80}"/>
              </a:ext>
            </a:extLst>
          </p:cNvPr>
          <p:cNvSpPr txBox="1"/>
          <p:nvPr/>
        </p:nvSpPr>
        <p:spPr>
          <a:xfrm>
            <a:off x="6828078" y="3186591"/>
            <a:ext cx="2498956" cy="720197"/>
          </a:xfrm>
          <a:prstGeom prst="rect">
            <a:avLst/>
          </a:prstGeom>
          <a:noFill/>
        </p:spPr>
        <p:txBody>
          <a:bodyPr wrap="square" lIns="91440" tIns="45720" rIns="91440" bIns="45720" rtlCol="0" anchor="t">
            <a:spAutoFit/>
          </a:bodyPr>
          <a:lstStyle/>
          <a:p>
            <a:pPr algn="ctr" fontAlgn="base">
              <a:spcBef>
                <a:spcPct val="20000"/>
              </a:spcBef>
              <a:spcAft>
                <a:spcPct val="0"/>
              </a:spcAft>
              <a:defRPr/>
            </a:pPr>
            <a:r>
              <a:rPr lang="en-US" sz="1200">
                <a:solidFill>
                  <a:srgbClr val="060D0D"/>
                </a:solidFill>
                <a:latin typeface="Arial"/>
                <a:cs typeface="Arial"/>
              </a:rPr>
              <a:t>Library sizes:  </a:t>
            </a:r>
            <a:r>
              <a:rPr lang="en-US" sz="1200">
                <a:solidFill>
                  <a:srgbClr val="C00000"/>
                </a:solidFill>
                <a:latin typeface="Arial"/>
                <a:cs typeface="Arial"/>
              </a:rPr>
              <a:t>10,000s</a:t>
            </a:r>
            <a:endParaRPr lang="en-US" sz="1200">
              <a:solidFill>
                <a:srgbClr val="060D0D"/>
              </a:solidFill>
              <a:latin typeface="Arial"/>
              <a:cs typeface="Arial"/>
            </a:endParaRPr>
          </a:p>
          <a:p>
            <a:pPr algn="ctr" fontAlgn="base">
              <a:spcBef>
                <a:spcPct val="20000"/>
              </a:spcBef>
              <a:spcAft>
                <a:spcPct val="0"/>
              </a:spcAft>
              <a:defRPr/>
            </a:pPr>
            <a:r>
              <a:rPr lang="en-US" sz="1200">
                <a:solidFill>
                  <a:srgbClr val="060D0D"/>
                </a:solidFill>
                <a:latin typeface="Arial"/>
              </a:rPr>
              <a:t>Helicons tested:  </a:t>
            </a:r>
            <a:r>
              <a:rPr lang="en-US" sz="1200">
                <a:solidFill>
                  <a:srgbClr val="C00000"/>
                </a:solidFill>
                <a:latin typeface="Arial"/>
              </a:rPr>
              <a:t>&gt;300,000</a:t>
            </a:r>
          </a:p>
          <a:p>
            <a:pPr algn="ctr" fontAlgn="base">
              <a:spcBef>
                <a:spcPct val="20000"/>
              </a:spcBef>
              <a:spcAft>
                <a:spcPct val="0"/>
              </a:spcAft>
              <a:defRPr/>
            </a:pPr>
            <a:r>
              <a:rPr lang="en-US" sz="1200">
                <a:solidFill>
                  <a:srgbClr val="060D0D"/>
                </a:solidFill>
                <a:latin typeface="Arial"/>
              </a:rPr>
              <a:t>Total data points:  </a:t>
            </a:r>
            <a:r>
              <a:rPr lang="en-US" sz="1200">
                <a:solidFill>
                  <a:srgbClr val="C00000"/>
                </a:solidFill>
                <a:latin typeface="Arial"/>
              </a:rPr>
              <a:t>&gt;10</a:t>
            </a:r>
            <a:r>
              <a:rPr lang="en-US" sz="1200" baseline="30000">
                <a:solidFill>
                  <a:srgbClr val="C00000"/>
                </a:solidFill>
                <a:latin typeface="Arial"/>
              </a:rPr>
              <a:t>6</a:t>
            </a:r>
            <a:endParaRPr lang="en-US" sz="1200" baseline="30000">
              <a:solidFill>
                <a:srgbClr val="060D0D"/>
              </a:solidFill>
              <a:latin typeface="Arial"/>
            </a:endParaRPr>
          </a:p>
        </p:txBody>
      </p:sp>
      <p:sp>
        <p:nvSpPr>
          <p:cNvPr id="36" name="TextBox 35">
            <a:extLst>
              <a:ext uri="{FF2B5EF4-FFF2-40B4-BE49-F238E27FC236}">
                <a16:creationId xmlns:a16="http://schemas.microsoft.com/office/drawing/2014/main" id="{F35B0A7A-490F-DE1B-CA09-7ACD1DBB571A}"/>
              </a:ext>
            </a:extLst>
          </p:cNvPr>
          <p:cNvSpPr txBox="1"/>
          <p:nvPr/>
        </p:nvSpPr>
        <p:spPr>
          <a:xfrm>
            <a:off x="2857483" y="2619449"/>
            <a:ext cx="2498956" cy="523220"/>
          </a:xfrm>
          <a:prstGeom prst="rect">
            <a:avLst/>
          </a:prstGeom>
          <a:noFill/>
        </p:spPr>
        <p:txBody>
          <a:bodyPr wrap="square">
            <a:spAutoFit/>
          </a:bodyPr>
          <a:lstStyle/>
          <a:p>
            <a:pPr algn="ctr" fontAlgn="base">
              <a:spcBef>
                <a:spcPct val="20000"/>
              </a:spcBef>
              <a:spcAft>
                <a:spcPct val="0"/>
              </a:spcAft>
              <a:defRPr/>
            </a:pPr>
            <a:r>
              <a:rPr lang="en-US" sz="1400" b="1">
                <a:solidFill>
                  <a:srgbClr val="060D0D"/>
                </a:solidFill>
                <a:latin typeface="Arial" panose="020B0604020202020204" pitchFamily="34" charset="0"/>
                <a:cs typeface="Arial" panose="020B0604020202020204" pitchFamily="34" charset="0"/>
              </a:rPr>
              <a:t>Highly-Parallelized Helical Phage &amp; mRNA Display</a:t>
            </a:r>
          </a:p>
        </p:txBody>
      </p:sp>
      <p:sp>
        <p:nvSpPr>
          <p:cNvPr id="37" name="TextBox 36">
            <a:extLst>
              <a:ext uri="{FF2B5EF4-FFF2-40B4-BE49-F238E27FC236}">
                <a16:creationId xmlns:a16="http://schemas.microsoft.com/office/drawing/2014/main" id="{8F5C0AEB-7526-2AC8-0E91-2D7CFDEC4CF6}"/>
              </a:ext>
            </a:extLst>
          </p:cNvPr>
          <p:cNvSpPr txBox="1"/>
          <p:nvPr/>
        </p:nvSpPr>
        <p:spPr>
          <a:xfrm>
            <a:off x="6876847" y="2619449"/>
            <a:ext cx="2498956" cy="523220"/>
          </a:xfrm>
          <a:prstGeom prst="rect">
            <a:avLst/>
          </a:prstGeom>
          <a:noFill/>
        </p:spPr>
        <p:txBody>
          <a:bodyPr wrap="square" lIns="91440" tIns="45720" rIns="91440" bIns="45720" anchor="t">
            <a:spAutoFit/>
          </a:bodyPr>
          <a:lstStyle/>
          <a:p>
            <a:pPr algn="ctr" fontAlgn="base">
              <a:spcBef>
                <a:spcPct val="20000"/>
              </a:spcBef>
              <a:spcAft>
                <a:spcPct val="0"/>
              </a:spcAft>
              <a:defRPr/>
            </a:pPr>
            <a:r>
              <a:rPr lang="en-US" sz="1400" b="1">
                <a:solidFill>
                  <a:srgbClr val="060D0D"/>
                </a:solidFill>
                <a:latin typeface="Arial"/>
                <a:cs typeface="Arial"/>
              </a:rPr>
              <a:t>Multiplexed Mass Spec Library Screening</a:t>
            </a:r>
            <a:endParaRPr lang="en-US" sz="1400" b="1">
              <a:solidFill>
                <a:srgbClr val="060D0D"/>
              </a:solidFill>
              <a:latin typeface="Arial" panose="020B0604020202020204" pitchFamily="34" charset="0"/>
              <a:cs typeface="Arial" panose="020B0604020202020204" pitchFamily="34" charset="0"/>
            </a:endParaRPr>
          </a:p>
        </p:txBody>
      </p:sp>
      <p:sp>
        <p:nvSpPr>
          <p:cNvPr id="38" name="TextBox 37">
            <a:extLst>
              <a:ext uri="{FF2B5EF4-FFF2-40B4-BE49-F238E27FC236}">
                <a16:creationId xmlns:a16="http://schemas.microsoft.com/office/drawing/2014/main" id="{2E688663-7DE1-BE90-4DBE-D7FB99F073B5}"/>
              </a:ext>
            </a:extLst>
          </p:cNvPr>
          <p:cNvSpPr txBox="1"/>
          <p:nvPr/>
        </p:nvSpPr>
        <p:spPr>
          <a:xfrm>
            <a:off x="241249" y="2677341"/>
            <a:ext cx="2498956" cy="1007968"/>
          </a:xfrm>
          <a:prstGeom prst="rect">
            <a:avLst/>
          </a:prstGeom>
          <a:noFill/>
        </p:spPr>
        <p:txBody>
          <a:bodyPr wrap="square">
            <a:spAutoFit/>
          </a:bodyPr>
          <a:lstStyle/>
          <a:p>
            <a:pPr algn="ctr" fontAlgn="base">
              <a:spcBef>
                <a:spcPts val="936"/>
              </a:spcBef>
              <a:spcAft>
                <a:spcPct val="0"/>
              </a:spcAft>
              <a:defRPr/>
            </a:pPr>
            <a:r>
              <a:rPr lang="en-US" sz="1400" b="1">
                <a:solidFill>
                  <a:srgbClr val="060D0D"/>
                </a:solidFill>
                <a:latin typeface="Arial" panose="020B0604020202020204" pitchFamily="34" charset="0"/>
                <a:cs typeface="Arial" panose="020B0604020202020204" pitchFamily="34" charset="0"/>
              </a:rPr>
              <a:t>ML-Based Prediction of Helicon Binding Sites</a:t>
            </a:r>
          </a:p>
          <a:p>
            <a:pPr algn="ctr" fontAlgn="base">
              <a:spcBef>
                <a:spcPts val="936"/>
              </a:spcBef>
              <a:spcAft>
                <a:spcPct val="0"/>
              </a:spcAft>
              <a:defRPr/>
            </a:pPr>
            <a:r>
              <a:rPr lang="en-US" sz="1200">
                <a:solidFill>
                  <a:srgbClr val="060D0D"/>
                </a:solidFill>
                <a:latin typeface="Arial" panose="020B0604020202020204" pitchFamily="34" charset="0"/>
                <a:cs typeface="Arial" panose="020B0604020202020204" pitchFamily="34" charset="0"/>
              </a:rPr>
              <a:t>Accurate for both positive and negative predictions</a:t>
            </a:r>
          </a:p>
        </p:txBody>
      </p:sp>
      <p:pic>
        <p:nvPicPr>
          <p:cNvPr id="39" name="Picture 38">
            <a:extLst>
              <a:ext uri="{FF2B5EF4-FFF2-40B4-BE49-F238E27FC236}">
                <a16:creationId xmlns:a16="http://schemas.microsoft.com/office/drawing/2014/main" id="{B9501B1D-7D67-FB7D-8FB4-BEF53146489B}"/>
              </a:ext>
            </a:extLst>
          </p:cNvPr>
          <p:cNvPicPr>
            <a:picLocks noChangeAspect="1"/>
          </p:cNvPicPr>
          <p:nvPr/>
        </p:nvPicPr>
        <p:blipFill>
          <a:blip r:embed="rId16"/>
          <a:stretch>
            <a:fillRect/>
          </a:stretch>
        </p:blipFill>
        <p:spPr>
          <a:xfrm>
            <a:off x="895968" y="1407704"/>
            <a:ext cx="1217183" cy="1217183"/>
          </a:xfrm>
          <a:prstGeom prst="rect">
            <a:avLst/>
          </a:prstGeom>
        </p:spPr>
      </p:pic>
      <p:sp>
        <p:nvSpPr>
          <p:cNvPr id="40" name="TextBox 39">
            <a:extLst>
              <a:ext uri="{FF2B5EF4-FFF2-40B4-BE49-F238E27FC236}">
                <a16:creationId xmlns:a16="http://schemas.microsoft.com/office/drawing/2014/main" id="{FFD6E75F-B797-2D29-F239-D2B980FE10A8}"/>
              </a:ext>
            </a:extLst>
          </p:cNvPr>
          <p:cNvSpPr txBox="1"/>
          <p:nvPr/>
        </p:nvSpPr>
        <p:spPr>
          <a:xfrm>
            <a:off x="3536034" y="5838927"/>
            <a:ext cx="5024846" cy="556563"/>
          </a:xfrm>
          <a:prstGeom prst="rect">
            <a:avLst/>
          </a:prstGeom>
          <a:noFill/>
        </p:spPr>
        <p:txBody>
          <a:bodyPr wrap="square">
            <a:spAutoFit/>
          </a:bodyPr>
          <a:lstStyle/>
          <a:p>
            <a:pPr algn="ctr" fontAlgn="base">
              <a:spcBef>
                <a:spcPts val="500"/>
              </a:spcBef>
              <a:spcAft>
                <a:spcPct val="0"/>
              </a:spcAft>
              <a:defRPr/>
            </a:pPr>
            <a:r>
              <a:rPr lang="en-US" sz="1400" b="1">
                <a:solidFill>
                  <a:srgbClr val="060D0D"/>
                </a:solidFill>
                <a:latin typeface="Arial" panose="020B0604020202020204" pitchFamily="34" charset="0"/>
                <a:cs typeface="Arial" panose="020B0604020202020204" pitchFamily="34" charset="0"/>
              </a:rPr>
              <a:t>ML-Based Property Predictions to Inform Design</a:t>
            </a:r>
          </a:p>
          <a:p>
            <a:pPr algn="ctr" fontAlgn="base">
              <a:spcBef>
                <a:spcPts val="500"/>
              </a:spcBef>
              <a:spcAft>
                <a:spcPct val="0"/>
              </a:spcAft>
              <a:defRPr/>
            </a:pPr>
            <a:r>
              <a:rPr lang="en-US" sz="1200">
                <a:solidFill>
                  <a:srgbClr val="060D0D"/>
                </a:solidFill>
                <a:latin typeface="Arial" panose="020B0604020202020204" pitchFamily="34" charset="0"/>
                <a:cs typeface="Arial" panose="020B0604020202020204" pitchFamily="34" charset="0"/>
              </a:rPr>
              <a:t>Built with in-house data collected across dozens of chemical series</a:t>
            </a:r>
          </a:p>
        </p:txBody>
      </p:sp>
      <p:sp>
        <p:nvSpPr>
          <p:cNvPr id="41" name="TextBox 40">
            <a:extLst>
              <a:ext uri="{FF2B5EF4-FFF2-40B4-BE49-F238E27FC236}">
                <a16:creationId xmlns:a16="http://schemas.microsoft.com/office/drawing/2014/main" id="{8C6D1E45-5EFF-2997-4B0E-460CEE25A4F0}"/>
              </a:ext>
            </a:extLst>
          </p:cNvPr>
          <p:cNvSpPr txBox="1"/>
          <p:nvPr/>
        </p:nvSpPr>
        <p:spPr>
          <a:xfrm>
            <a:off x="315976" y="5819878"/>
            <a:ext cx="2367422" cy="523220"/>
          </a:xfrm>
          <a:prstGeom prst="rect">
            <a:avLst/>
          </a:prstGeom>
          <a:noFill/>
        </p:spPr>
        <p:txBody>
          <a:bodyPr wrap="square">
            <a:spAutoFit/>
          </a:bodyPr>
          <a:lstStyle/>
          <a:p>
            <a:pPr algn="ctr" fontAlgn="base">
              <a:spcBef>
                <a:spcPts val="500"/>
              </a:spcBef>
              <a:spcAft>
                <a:spcPct val="0"/>
              </a:spcAft>
              <a:defRPr/>
            </a:pPr>
            <a:r>
              <a:rPr lang="en-US" sz="1400" b="1">
                <a:solidFill>
                  <a:srgbClr val="060D0D"/>
                </a:solidFill>
                <a:latin typeface="Arial" panose="020B0604020202020204" pitchFamily="34" charset="0"/>
                <a:cs typeface="Arial" panose="020B0604020202020204" pitchFamily="34" charset="0"/>
              </a:rPr>
              <a:t>Foundational ML &amp; Simulation Capabilities</a:t>
            </a:r>
          </a:p>
        </p:txBody>
      </p:sp>
      <p:sp>
        <p:nvSpPr>
          <p:cNvPr id="42" name="TextBox 41">
            <a:extLst>
              <a:ext uri="{FF2B5EF4-FFF2-40B4-BE49-F238E27FC236}">
                <a16:creationId xmlns:a16="http://schemas.microsoft.com/office/drawing/2014/main" id="{BEB41A9B-2570-8B16-5B34-B3B929B33F4B}"/>
              </a:ext>
            </a:extLst>
          </p:cNvPr>
          <p:cNvSpPr txBox="1"/>
          <p:nvPr/>
        </p:nvSpPr>
        <p:spPr>
          <a:xfrm>
            <a:off x="9090411" y="2674342"/>
            <a:ext cx="3101589" cy="556563"/>
          </a:xfrm>
          <a:prstGeom prst="rect">
            <a:avLst/>
          </a:prstGeom>
          <a:noFill/>
        </p:spPr>
        <p:txBody>
          <a:bodyPr wrap="square">
            <a:spAutoFit/>
          </a:bodyPr>
          <a:lstStyle/>
          <a:p>
            <a:pPr algn="ctr" fontAlgn="base">
              <a:spcBef>
                <a:spcPts val="500"/>
              </a:spcBef>
              <a:spcAft>
                <a:spcPct val="0"/>
              </a:spcAft>
              <a:defRPr/>
            </a:pPr>
            <a:r>
              <a:rPr lang="en-US" sz="1400" b="1">
                <a:solidFill>
                  <a:srgbClr val="060D0D"/>
                </a:solidFill>
                <a:latin typeface="Arial" panose="020B0604020202020204" pitchFamily="34" charset="0"/>
                <a:cs typeface="Arial" panose="020B0604020202020204" pitchFamily="34" charset="0"/>
              </a:rPr>
              <a:t>Generative Design</a:t>
            </a:r>
          </a:p>
          <a:p>
            <a:pPr algn="ctr" fontAlgn="base">
              <a:spcBef>
                <a:spcPts val="500"/>
              </a:spcBef>
              <a:spcAft>
                <a:spcPct val="0"/>
              </a:spcAft>
              <a:defRPr/>
            </a:pPr>
            <a:r>
              <a:rPr lang="en-US" sz="1200">
                <a:solidFill>
                  <a:srgbClr val="060D0D"/>
                </a:solidFill>
                <a:latin typeface="Arial" panose="020B0604020202020204" pitchFamily="34" charset="0"/>
                <a:cs typeface="Arial" panose="020B0604020202020204" pitchFamily="34" charset="0"/>
              </a:rPr>
              <a:t>ML-driven multiparameter optimization</a:t>
            </a:r>
          </a:p>
        </p:txBody>
      </p:sp>
      <p:sp>
        <p:nvSpPr>
          <p:cNvPr id="43" name="Rectangle 42">
            <a:extLst>
              <a:ext uri="{FF2B5EF4-FFF2-40B4-BE49-F238E27FC236}">
                <a16:creationId xmlns:a16="http://schemas.microsoft.com/office/drawing/2014/main" id="{1FC24203-1D9C-6BF1-28EB-612BA3B32539}"/>
              </a:ext>
            </a:extLst>
          </p:cNvPr>
          <p:cNvSpPr/>
          <p:nvPr/>
        </p:nvSpPr>
        <p:spPr>
          <a:xfrm>
            <a:off x="10485439" y="5544198"/>
            <a:ext cx="178043" cy="936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base">
              <a:spcBef>
                <a:spcPct val="20000"/>
              </a:spcBef>
              <a:spcAft>
                <a:spcPct val="0"/>
              </a:spcAft>
              <a:defRPr/>
            </a:pPr>
            <a:endParaRPr lang="en-US">
              <a:solidFill>
                <a:srgbClr val="FFFFFF"/>
              </a:solidFill>
              <a:latin typeface="Arial" panose="020B0604020202020204" pitchFamily="34" charset="0"/>
              <a:cs typeface="Arial" panose="020B0604020202020204" pitchFamily="34" charset="0"/>
            </a:endParaRPr>
          </a:p>
        </p:txBody>
      </p:sp>
      <p:grpSp>
        <p:nvGrpSpPr>
          <p:cNvPr id="44" name="Group 43">
            <a:extLst>
              <a:ext uri="{FF2B5EF4-FFF2-40B4-BE49-F238E27FC236}">
                <a16:creationId xmlns:a16="http://schemas.microsoft.com/office/drawing/2014/main" id="{7FFECDA6-E06D-ABD4-A672-4FE54D8DB71D}"/>
              </a:ext>
            </a:extLst>
          </p:cNvPr>
          <p:cNvGrpSpPr/>
          <p:nvPr/>
        </p:nvGrpSpPr>
        <p:grpSpPr>
          <a:xfrm>
            <a:off x="738461" y="4119446"/>
            <a:ext cx="1570017" cy="779908"/>
            <a:chOff x="717260" y="4146878"/>
            <a:chExt cx="1678169" cy="900454"/>
          </a:xfrm>
        </p:grpSpPr>
        <p:pic>
          <p:nvPicPr>
            <p:cNvPr id="45" name="Picture 2" descr="Discriminative and Generative Models 2">
              <a:extLst>
                <a:ext uri="{FF2B5EF4-FFF2-40B4-BE49-F238E27FC236}">
                  <a16:creationId xmlns:a16="http://schemas.microsoft.com/office/drawing/2014/main" id="{B7845443-C375-FF90-091E-FBA570B6B625}"/>
                </a:ext>
              </a:extLst>
            </p:cNvPr>
            <p:cNvPicPr>
              <a:picLocks noChangeAspect="1" noChangeArrowheads="1"/>
            </p:cNvPicPr>
            <p:nvPr/>
          </p:nvPicPr>
          <p:blipFill rotWithShape="1">
            <a:blip r:embed="rId17" cstate="print">
              <a:extLst>
                <a:ext uri="{28A0092B-C50C-407E-A947-70E740481C1C}">
                  <a14:useLocalDpi xmlns:a14="http://schemas.microsoft.com/office/drawing/2010/main" val="0"/>
                </a:ext>
              </a:extLst>
            </a:blip>
            <a:srcRect t="18136" r="52215"/>
            <a:stretch/>
          </p:blipFill>
          <p:spPr bwMode="auto">
            <a:xfrm>
              <a:off x="717260" y="4146878"/>
              <a:ext cx="816165" cy="900454"/>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2" descr="Discriminative and Generative Models 2">
              <a:extLst>
                <a:ext uri="{FF2B5EF4-FFF2-40B4-BE49-F238E27FC236}">
                  <a16:creationId xmlns:a16="http://schemas.microsoft.com/office/drawing/2014/main" id="{5975BEF8-4A25-D812-2EBB-629D320759AA}"/>
                </a:ext>
              </a:extLst>
            </p:cNvPr>
            <p:cNvPicPr>
              <a:picLocks noChangeAspect="1" noChangeArrowheads="1"/>
            </p:cNvPicPr>
            <p:nvPr/>
          </p:nvPicPr>
          <p:blipFill rotWithShape="1">
            <a:blip r:embed="rId18" cstate="print">
              <a:extLst>
                <a:ext uri="{28A0092B-C50C-407E-A947-70E740481C1C}">
                  <a14:useLocalDpi xmlns:a14="http://schemas.microsoft.com/office/drawing/2010/main" val="0"/>
                </a:ext>
              </a:extLst>
            </a:blip>
            <a:srcRect l="46665" t="11180"/>
            <a:stretch/>
          </p:blipFill>
          <p:spPr bwMode="auto">
            <a:xfrm>
              <a:off x="1572908" y="4156042"/>
              <a:ext cx="822521" cy="882127"/>
            </a:xfrm>
            <a:prstGeom prst="rect">
              <a:avLst/>
            </a:prstGeom>
            <a:noFill/>
            <a:extLst>
              <a:ext uri="{909E8E84-426E-40DD-AFC4-6F175D3DCCD1}">
                <a14:hiddenFill xmlns:a14="http://schemas.microsoft.com/office/drawing/2010/main">
                  <a:solidFill>
                    <a:srgbClr val="FFFFFF"/>
                  </a:solidFill>
                </a14:hiddenFill>
              </a:ext>
            </a:extLst>
          </p:spPr>
        </p:pic>
      </p:grpSp>
      <p:pic>
        <p:nvPicPr>
          <p:cNvPr id="47" name="Picture 2">
            <a:extLst>
              <a:ext uri="{FF2B5EF4-FFF2-40B4-BE49-F238E27FC236}">
                <a16:creationId xmlns:a16="http://schemas.microsoft.com/office/drawing/2014/main" id="{33F09C49-416E-5FB5-BFEB-6FBA9A6D14D5}"/>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249066" y="4931371"/>
            <a:ext cx="2609478" cy="842231"/>
          </a:xfrm>
          <a:prstGeom prst="rect">
            <a:avLst/>
          </a:prstGeom>
          <a:noFill/>
          <a:extLst>
            <a:ext uri="{909E8E84-426E-40DD-AFC4-6F175D3DCCD1}">
              <a14:hiddenFill xmlns:a14="http://schemas.microsoft.com/office/drawing/2010/main">
                <a:solidFill>
                  <a:srgbClr val="FFFFFF"/>
                </a:solidFill>
              </a14:hiddenFill>
            </a:ext>
          </a:extLst>
        </p:spPr>
      </p:pic>
      <p:grpSp>
        <p:nvGrpSpPr>
          <p:cNvPr id="48" name="Group 47">
            <a:extLst>
              <a:ext uri="{FF2B5EF4-FFF2-40B4-BE49-F238E27FC236}">
                <a16:creationId xmlns:a16="http://schemas.microsoft.com/office/drawing/2014/main" id="{ED0FD81B-9E3C-8C38-4574-7B07FC86F3CF}"/>
              </a:ext>
            </a:extLst>
          </p:cNvPr>
          <p:cNvGrpSpPr/>
          <p:nvPr/>
        </p:nvGrpSpPr>
        <p:grpSpPr>
          <a:xfrm>
            <a:off x="6603484" y="4206923"/>
            <a:ext cx="1399880" cy="1510992"/>
            <a:chOff x="3014036" y="1986813"/>
            <a:chExt cx="1399880" cy="1510992"/>
          </a:xfrm>
        </p:grpSpPr>
        <p:grpSp>
          <p:nvGrpSpPr>
            <p:cNvPr id="49" name="Group 48">
              <a:extLst>
                <a:ext uri="{FF2B5EF4-FFF2-40B4-BE49-F238E27FC236}">
                  <a16:creationId xmlns:a16="http://schemas.microsoft.com/office/drawing/2014/main" id="{F621DAF8-F308-7CAB-7A44-0642D79AF67C}"/>
                </a:ext>
              </a:extLst>
            </p:cNvPr>
            <p:cNvGrpSpPr/>
            <p:nvPr/>
          </p:nvGrpSpPr>
          <p:grpSpPr>
            <a:xfrm>
              <a:off x="3014036" y="1986813"/>
              <a:ext cx="1399880" cy="1370950"/>
              <a:chOff x="2929868" y="2316366"/>
              <a:chExt cx="1110910" cy="1209011"/>
            </a:xfrm>
          </p:grpSpPr>
          <p:pic>
            <p:nvPicPr>
              <p:cNvPr id="51" name="Picture 50">
                <a:extLst>
                  <a:ext uri="{FF2B5EF4-FFF2-40B4-BE49-F238E27FC236}">
                    <a16:creationId xmlns:a16="http://schemas.microsoft.com/office/drawing/2014/main" id="{E3E16ACA-26EA-C5ED-8232-D36A5E408EE1}"/>
                  </a:ext>
                </a:extLst>
              </p:cNvPr>
              <p:cNvPicPr>
                <a:picLocks noChangeAspect="1"/>
              </p:cNvPicPr>
              <p:nvPr/>
            </p:nvPicPr>
            <p:blipFill rotWithShape="1">
              <a:blip r:embed="rId20"/>
              <a:srcRect l="23636" b="16691"/>
              <a:stretch/>
            </p:blipFill>
            <p:spPr>
              <a:xfrm>
                <a:off x="2984351" y="2316366"/>
                <a:ext cx="1021591" cy="1051455"/>
              </a:xfrm>
              <a:prstGeom prst="rect">
                <a:avLst/>
              </a:prstGeom>
            </p:spPr>
          </p:pic>
          <p:sp>
            <p:nvSpPr>
              <p:cNvPr id="52" name="TextBox 51">
                <a:extLst>
                  <a:ext uri="{FF2B5EF4-FFF2-40B4-BE49-F238E27FC236}">
                    <a16:creationId xmlns:a16="http://schemas.microsoft.com/office/drawing/2014/main" id="{034757EA-3119-2DB4-BC61-297A29C393AB}"/>
                  </a:ext>
                </a:extLst>
              </p:cNvPr>
              <p:cNvSpPr txBox="1"/>
              <p:nvPr/>
            </p:nvSpPr>
            <p:spPr>
              <a:xfrm>
                <a:off x="3013166" y="3326674"/>
                <a:ext cx="296654" cy="189995"/>
              </a:xfrm>
              <a:prstGeom prst="rect">
                <a:avLst/>
              </a:prstGeom>
              <a:noFill/>
            </p:spPr>
            <p:txBody>
              <a:bodyPr wrap="none" rtlCol="0">
                <a:spAutoFit/>
              </a:bodyPr>
              <a:lstStyle/>
              <a:p>
                <a:pPr fontAlgn="base">
                  <a:spcBef>
                    <a:spcPct val="20000"/>
                  </a:spcBef>
                  <a:spcAft>
                    <a:spcPct val="0"/>
                  </a:spcAft>
                  <a:defRPr/>
                </a:pPr>
                <a:r>
                  <a:rPr lang="en-US" sz="800">
                    <a:solidFill>
                      <a:srgbClr val="060D0D"/>
                    </a:solidFill>
                    <a:latin typeface="Arial" pitchFamily="-80" charset="0"/>
                  </a:rPr>
                  <a:t>Low</a:t>
                </a:r>
              </a:p>
            </p:txBody>
          </p:sp>
          <p:sp>
            <p:nvSpPr>
              <p:cNvPr id="53" name="TextBox 52">
                <a:extLst>
                  <a:ext uri="{FF2B5EF4-FFF2-40B4-BE49-F238E27FC236}">
                    <a16:creationId xmlns:a16="http://schemas.microsoft.com/office/drawing/2014/main" id="{7A30AD26-B87B-0D4F-D157-86B4D783932A}"/>
                  </a:ext>
                </a:extLst>
              </p:cNvPr>
              <p:cNvSpPr txBox="1"/>
              <p:nvPr/>
            </p:nvSpPr>
            <p:spPr>
              <a:xfrm>
                <a:off x="3339737" y="3331028"/>
                <a:ext cx="305560" cy="189995"/>
              </a:xfrm>
              <a:prstGeom prst="rect">
                <a:avLst/>
              </a:prstGeom>
              <a:noFill/>
            </p:spPr>
            <p:txBody>
              <a:bodyPr wrap="none" rtlCol="0">
                <a:spAutoFit/>
              </a:bodyPr>
              <a:lstStyle/>
              <a:p>
                <a:pPr fontAlgn="base">
                  <a:spcBef>
                    <a:spcPct val="20000"/>
                  </a:spcBef>
                  <a:spcAft>
                    <a:spcPct val="0"/>
                  </a:spcAft>
                  <a:defRPr/>
                </a:pPr>
                <a:r>
                  <a:rPr lang="en-US" sz="800">
                    <a:solidFill>
                      <a:srgbClr val="060D0D"/>
                    </a:solidFill>
                    <a:latin typeface="Arial" pitchFamily="-80" charset="0"/>
                  </a:rPr>
                  <a:t>Med</a:t>
                </a:r>
              </a:p>
            </p:txBody>
          </p:sp>
          <p:sp>
            <p:nvSpPr>
              <p:cNvPr id="54" name="TextBox 53">
                <a:extLst>
                  <a:ext uri="{FF2B5EF4-FFF2-40B4-BE49-F238E27FC236}">
                    <a16:creationId xmlns:a16="http://schemas.microsoft.com/office/drawing/2014/main" id="{56F37920-737D-0C2B-29AC-15D1566BFC46}"/>
                  </a:ext>
                </a:extLst>
              </p:cNvPr>
              <p:cNvSpPr txBox="1"/>
              <p:nvPr/>
            </p:nvSpPr>
            <p:spPr>
              <a:xfrm>
                <a:off x="3666308" y="3335382"/>
                <a:ext cx="314464" cy="189995"/>
              </a:xfrm>
              <a:prstGeom prst="rect">
                <a:avLst/>
              </a:prstGeom>
              <a:noFill/>
            </p:spPr>
            <p:txBody>
              <a:bodyPr wrap="none" rtlCol="0">
                <a:spAutoFit/>
              </a:bodyPr>
              <a:lstStyle/>
              <a:p>
                <a:pPr fontAlgn="base">
                  <a:spcBef>
                    <a:spcPct val="20000"/>
                  </a:spcBef>
                  <a:spcAft>
                    <a:spcPct val="0"/>
                  </a:spcAft>
                  <a:defRPr/>
                </a:pPr>
                <a:r>
                  <a:rPr lang="en-US" sz="800">
                    <a:solidFill>
                      <a:srgbClr val="060D0D"/>
                    </a:solidFill>
                    <a:latin typeface="Arial" pitchFamily="-80" charset="0"/>
                  </a:rPr>
                  <a:t>High</a:t>
                </a:r>
              </a:p>
            </p:txBody>
          </p:sp>
          <p:sp>
            <p:nvSpPr>
              <p:cNvPr id="55" name="TextBox 54">
                <a:extLst>
                  <a:ext uri="{FF2B5EF4-FFF2-40B4-BE49-F238E27FC236}">
                    <a16:creationId xmlns:a16="http://schemas.microsoft.com/office/drawing/2014/main" id="{24900C2A-31D0-C969-F219-69C58EE99BE3}"/>
                  </a:ext>
                </a:extLst>
              </p:cNvPr>
              <p:cNvSpPr txBox="1"/>
              <p:nvPr/>
            </p:nvSpPr>
            <p:spPr>
              <a:xfrm rot="16200000">
                <a:off x="2731775" y="2761081"/>
                <a:ext cx="567158" cy="170971"/>
              </a:xfrm>
              <a:prstGeom prst="rect">
                <a:avLst/>
              </a:prstGeom>
              <a:noFill/>
            </p:spPr>
            <p:txBody>
              <a:bodyPr wrap="none" rtlCol="0">
                <a:spAutoFit/>
              </a:bodyPr>
              <a:lstStyle/>
              <a:p>
                <a:pPr fontAlgn="base">
                  <a:spcBef>
                    <a:spcPct val="20000"/>
                  </a:spcBef>
                  <a:spcAft>
                    <a:spcPct val="0"/>
                  </a:spcAft>
                  <a:defRPr/>
                </a:pPr>
                <a:r>
                  <a:rPr lang="en-US" sz="800">
                    <a:solidFill>
                      <a:srgbClr val="060D0D"/>
                    </a:solidFill>
                    <a:latin typeface="Arial" pitchFamily="-80" charset="0"/>
                  </a:rPr>
                  <a:t>Actual CE</a:t>
                </a:r>
              </a:p>
            </p:txBody>
          </p:sp>
          <p:cxnSp>
            <p:nvCxnSpPr>
              <p:cNvPr id="56" name="Straight Connector 55">
                <a:extLst>
                  <a:ext uri="{FF2B5EF4-FFF2-40B4-BE49-F238E27FC236}">
                    <a16:creationId xmlns:a16="http://schemas.microsoft.com/office/drawing/2014/main" id="{D9C6AEF6-1AB2-4CFE-928E-664E2CDFEF89}"/>
                  </a:ext>
                </a:extLst>
              </p:cNvPr>
              <p:cNvCxnSpPr>
                <a:cxnSpLocks/>
              </p:cNvCxnSpPr>
              <p:nvPr/>
            </p:nvCxnSpPr>
            <p:spPr>
              <a:xfrm>
                <a:off x="3074125" y="2368731"/>
                <a:ext cx="0" cy="1010195"/>
              </a:xfrm>
              <a:prstGeom prst="line">
                <a:avLst/>
              </a:prstGeom>
              <a:ln>
                <a:solidFill>
                  <a:schemeClr val="bg1">
                    <a:lumMod val="50000"/>
                  </a:schemeClr>
                </a:solidFill>
              </a:ln>
            </p:spPr>
            <p:style>
              <a:lnRef idx="1">
                <a:schemeClr val="accent2"/>
              </a:lnRef>
              <a:fillRef idx="0">
                <a:schemeClr val="accent2"/>
              </a:fillRef>
              <a:effectRef idx="0">
                <a:schemeClr val="accent2"/>
              </a:effectRef>
              <a:fontRef idx="minor">
                <a:schemeClr val="tx1"/>
              </a:fontRef>
            </p:style>
          </p:cxnSp>
          <p:cxnSp>
            <p:nvCxnSpPr>
              <p:cNvPr id="57" name="Straight Connector 56">
                <a:extLst>
                  <a:ext uri="{FF2B5EF4-FFF2-40B4-BE49-F238E27FC236}">
                    <a16:creationId xmlns:a16="http://schemas.microsoft.com/office/drawing/2014/main" id="{5567CF41-2168-9CDF-47A3-FB15F39D22BB}"/>
                  </a:ext>
                </a:extLst>
              </p:cNvPr>
              <p:cNvCxnSpPr>
                <a:cxnSpLocks/>
              </p:cNvCxnSpPr>
              <p:nvPr/>
            </p:nvCxnSpPr>
            <p:spPr>
              <a:xfrm flipH="1">
                <a:off x="3069771" y="3383281"/>
                <a:ext cx="971007" cy="0"/>
              </a:xfrm>
              <a:prstGeom prst="line">
                <a:avLst/>
              </a:prstGeom>
              <a:ln>
                <a:solidFill>
                  <a:schemeClr val="bg1">
                    <a:lumMod val="50000"/>
                  </a:schemeClr>
                </a:solidFill>
              </a:ln>
            </p:spPr>
            <p:style>
              <a:lnRef idx="1">
                <a:schemeClr val="accent2"/>
              </a:lnRef>
              <a:fillRef idx="0">
                <a:schemeClr val="accent2"/>
              </a:fillRef>
              <a:effectRef idx="0">
                <a:schemeClr val="accent2"/>
              </a:effectRef>
              <a:fontRef idx="minor">
                <a:schemeClr val="tx1"/>
              </a:fontRef>
            </p:style>
          </p:cxnSp>
        </p:grpSp>
        <p:sp>
          <p:nvSpPr>
            <p:cNvPr id="50" name="TextBox 49">
              <a:extLst>
                <a:ext uri="{FF2B5EF4-FFF2-40B4-BE49-F238E27FC236}">
                  <a16:creationId xmlns:a16="http://schemas.microsoft.com/office/drawing/2014/main" id="{D8729937-E0DF-60CB-BF1F-A67FAFAB8549}"/>
                </a:ext>
              </a:extLst>
            </p:cNvPr>
            <p:cNvSpPr txBox="1"/>
            <p:nvPr/>
          </p:nvSpPr>
          <p:spPr>
            <a:xfrm>
              <a:off x="3344092" y="3266973"/>
              <a:ext cx="864339" cy="230832"/>
            </a:xfrm>
            <a:prstGeom prst="rect">
              <a:avLst/>
            </a:prstGeom>
            <a:noFill/>
          </p:spPr>
          <p:txBody>
            <a:bodyPr wrap="none" rtlCol="0">
              <a:spAutoFit/>
            </a:bodyPr>
            <a:lstStyle/>
            <a:p>
              <a:pPr fontAlgn="base">
                <a:spcBef>
                  <a:spcPct val="20000"/>
                </a:spcBef>
                <a:spcAft>
                  <a:spcPct val="0"/>
                </a:spcAft>
                <a:defRPr/>
              </a:pPr>
              <a:r>
                <a:rPr lang="en-US" sz="900">
                  <a:solidFill>
                    <a:srgbClr val="060D0D"/>
                  </a:solidFill>
                  <a:latin typeface="Arial" pitchFamily="-80" charset="0"/>
                </a:rPr>
                <a:t>Predicted CE</a:t>
              </a:r>
            </a:p>
          </p:txBody>
        </p:sp>
      </p:grpSp>
      <p:sp>
        <p:nvSpPr>
          <p:cNvPr id="58" name="Rectangle 57">
            <a:extLst>
              <a:ext uri="{FF2B5EF4-FFF2-40B4-BE49-F238E27FC236}">
                <a16:creationId xmlns:a16="http://schemas.microsoft.com/office/drawing/2014/main" id="{03BB138E-A02A-666F-0E48-5DC2C5F543F2}"/>
              </a:ext>
            </a:extLst>
          </p:cNvPr>
          <p:cNvSpPr/>
          <p:nvPr/>
        </p:nvSpPr>
        <p:spPr>
          <a:xfrm>
            <a:off x="10830825" y="5612275"/>
            <a:ext cx="178043" cy="583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base">
              <a:spcBef>
                <a:spcPct val="20000"/>
              </a:spcBef>
              <a:spcAft>
                <a:spcPct val="0"/>
              </a:spcAft>
              <a:defRPr/>
            </a:pPr>
            <a:endParaRPr lang="en-US">
              <a:solidFill>
                <a:srgbClr val="FFFFFF"/>
              </a:solidFill>
              <a:latin typeface="Arial" panose="020B0604020202020204" pitchFamily="34" charset="0"/>
              <a:cs typeface="Arial" panose="020B0604020202020204" pitchFamily="34" charset="0"/>
            </a:endParaRPr>
          </a:p>
        </p:txBody>
      </p:sp>
      <p:pic>
        <p:nvPicPr>
          <p:cNvPr id="59" name="Picture 2" descr="Curved arrow icon free png - Top png files on PNG.is">
            <a:extLst>
              <a:ext uri="{FF2B5EF4-FFF2-40B4-BE49-F238E27FC236}">
                <a16:creationId xmlns:a16="http://schemas.microsoft.com/office/drawing/2014/main" id="{F226D907-73C2-AB77-2BE8-9D1F31FD66DB}"/>
              </a:ext>
            </a:extLst>
          </p:cNvPr>
          <p:cNvPicPr>
            <a:picLocks noChangeAspect="1" noChangeArrowheads="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19157277" flipH="1" flipV="1">
            <a:off x="5743785" y="3957232"/>
            <a:ext cx="282407" cy="302578"/>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2" descr="Curved arrow icon free png - Top png files on PNG.is">
            <a:extLst>
              <a:ext uri="{FF2B5EF4-FFF2-40B4-BE49-F238E27FC236}">
                <a16:creationId xmlns:a16="http://schemas.microsoft.com/office/drawing/2014/main" id="{AED0E430-AB7D-996F-6B59-1E46174F719F}"/>
              </a:ext>
            </a:extLst>
          </p:cNvPr>
          <p:cNvPicPr>
            <a:picLocks noChangeAspect="1" noChangeArrowheads="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19157277">
            <a:off x="9304298" y="3905609"/>
            <a:ext cx="283195" cy="303423"/>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2" descr="Curved arrow icon free png - Top png files on PNG.is">
            <a:extLst>
              <a:ext uri="{FF2B5EF4-FFF2-40B4-BE49-F238E27FC236}">
                <a16:creationId xmlns:a16="http://schemas.microsoft.com/office/drawing/2014/main" id="{505173A6-A402-E0B6-42C9-8A51386B72BB}"/>
              </a:ext>
            </a:extLst>
          </p:cNvPr>
          <p:cNvPicPr>
            <a:picLocks noChangeAspect="1" noChangeArrowheads="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19157277">
            <a:off x="3186020" y="3949052"/>
            <a:ext cx="283195" cy="303423"/>
          </a:xfrm>
          <a:prstGeom prst="rect">
            <a:avLst/>
          </a:prstGeom>
          <a:noFill/>
          <a:extLst>
            <a:ext uri="{909E8E84-426E-40DD-AFC4-6F175D3DCCD1}">
              <a14:hiddenFill xmlns:a14="http://schemas.microsoft.com/office/drawing/2010/main">
                <a:solidFill>
                  <a:srgbClr val="FFFFFF"/>
                </a:solidFill>
              </a14:hiddenFill>
            </a:ext>
          </a:extLst>
        </p:spPr>
      </p:pic>
      <p:sp>
        <p:nvSpPr>
          <p:cNvPr id="62" name="TextBox 61">
            <a:extLst>
              <a:ext uri="{FF2B5EF4-FFF2-40B4-BE49-F238E27FC236}">
                <a16:creationId xmlns:a16="http://schemas.microsoft.com/office/drawing/2014/main" id="{774F2314-4FBF-1CC7-DEE5-F5CE58B6ECA5}"/>
              </a:ext>
            </a:extLst>
          </p:cNvPr>
          <p:cNvSpPr txBox="1"/>
          <p:nvPr/>
        </p:nvSpPr>
        <p:spPr>
          <a:xfrm>
            <a:off x="444909" y="988692"/>
            <a:ext cx="2202171" cy="369332"/>
          </a:xfrm>
          <a:prstGeom prst="rect">
            <a:avLst/>
          </a:prstGeom>
          <a:noFill/>
        </p:spPr>
        <p:txBody>
          <a:bodyPr wrap="square">
            <a:spAutoFit/>
          </a:bodyPr>
          <a:lstStyle/>
          <a:p>
            <a:pPr fontAlgn="base">
              <a:spcBef>
                <a:spcPct val="20000"/>
              </a:spcBef>
              <a:spcAft>
                <a:spcPct val="0"/>
              </a:spcAft>
              <a:defRPr/>
            </a:pPr>
            <a:r>
              <a:rPr lang="en-US" b="1">
                <a:solidFill>
                  <a:srgbClr val="060D0D">
                    <a:lumMod val="75000"/>
                    <a:lumOff val="25000"/>
                  </a:srgbClr>
                </a:solidFill>
                <a:latin typeface="Arial" pitchFamily="-80" charset="0"/>
              </a:rPr>
              <a:t> Target Evaluation</a:t>
            </a:r>
            <a:endParaRPr lang="en-US">
              <a:solidFill>
                <a:srgbClr val="060D0D"/>
              </a:solidFill>
              <a:latin typeface="Arial" pitchFamily="-80" charset="0"/>
            </a:endParaRPr>
          </a:p>
        </p:txBody>
      </p:sp>
      <p:sp>
        <p:nvSpPr>
          <p:cNvPr id="63" name="TextBox 62">
            <a:extLst>
              <a:ext uri="{FF2B5EF4-FFF2-40B4-BE49-F238E27FC236}">
                <a16:creationId xmlns:a16="http://schemas.microsoft.com/office/drawing/2014/main" id="{00555811-D5ED-4CE2-8B93-F6C9A081848C}"/>
              </a:ext>
            </a:extLst>
          </p:cNvPr>
          <p:cNvSpPr txBox="1"/>
          <p:nvPr/>
        </p:nvSpPr>
        <p:spPr>
          <a:xfrm>
            <a:off x="9595398" y="996389"/>
            <a:ext cx="2181691" cy="369332"/>
          </a:xfrm>
          <a:prstGeom prst="rect">
            <a:avLst/>
          </a:prstGeom>
          <a:noFill/>
        </p:spPr>
        <p:txBody>
          <a:bodyPr wrap="square">
            <a:spAutoFit/>
          </a:bodyPr>
          <a:lstStyle/>
          <a:p>
            <a:pPr fontAlgn="base">
              <a:spcBef>
                <a:spcPct val="20000"/>
              </a:spcBef>
              <a:spcAft>
                <a:spcPct val="0"/>
              </a:spcAft>
              <a:defRPr/>
            </a:pPr>
            <a:r>
              <a:rPr lang="en-US" b="1">
                <a:solidFill>
                  <a:srgbClr val="060D0D">
                    <a:lumMod val="75000"/>
                    <a:lumOff val="25000"/>
                  </a:srgbClr>
                </a:solidFill>
                <a:latin typeface="Arial" pitchFamily="-80" charset="0"/>
              </a:rPr>
              <a:t>Lead Optimization</a:t>
            </a:r>
            <a:endParaRPr lang="en-US">
              <a:solidFill>
                <a:srgbClr val="060D0D"/>
              </a:solidFill>
              <a:latin typeface="Arial" pitchFamily="-80" charset="0"/>
            </a:endParaRPr>
          </a:p>
        </p:txBody>
      </p:sp>
      <p:sp>
        <p:nvSpPr>
          <p:cNvPr id="64" name="Rectangle 63">
            <a:extLst>
              <a:ext uri="{FF2B5EF4-FFF2-40B4-BE49-F238E27FC236}">
                <a16:creationId xmlns:a16="http://schemas.microsoft.com/office/drawing/2014/main" id="{F1C55203-44B0-23CF-C8BE-7DE11FDF8BE2}"/>
              </a:ext>
            </a:extLst>
          </p:cNvPr>
          <p:cNvSpPr/>
          <p:nvPr/>
        </p:nvSpPr>
        <p:spPr>
          <a:xfrm>
            <a:off x="6812734" y="986336"/>
            <a:ext cx="1542741" cy="3908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base">
              <a:spcBef>
                <a:spcPct val="20000"/>
              </a:spcBef>
              <a:spcAft>
                <a:spcPct val="0"/>
              </a:spcAft>
              <a:defRPr/>
            </a:pPr>
            <a:endParaRPr lang="en-US">
              <a:solidFill>
                <a:srgbClr val="FFFFFF"/>
              </a:solidFill>
              <a:latin typeface="Arial" panose="020B0604020202020204" pitchFamily="34" charset="0"/>
              <a:cs typeface="Arial" panose="020B0604020202020204" pitchFamily="34" charset="0"/>
            </a:endParaRPr>
          </a:p>
        </p:txBody>
      </p:sp>
      <p:sp>
        <p:nvSpPr>
          <p:cNvPr id="65" name="TextBox 64">
            <a:extLst>
              <a:ext uri="{FF2B5EF4-FFF2-40B4-BE49-F238E27FC236}">
                <a16:creationId xmlns:a16="http://schemas.microsoft.com/office/drawing/2014/main" id="{F97512B1-2C0C-6243-5CFC-D9F5E3EF8D06}"/>
              </a:ext>
            </a:extLst>
          </p:cNvPr>
          <p:cNvSpPr txBox="1"/>
          <p:nvPr/>
        </p:nvSpPr>
        <p:spPr>
          <a:xfrm>
            <a:off x="3788776" y="991579"/>
            <a:ext cx="1732156" cy="369332"/>
          </a:xfrm>
          <a:prstGeom prst="rect">
            <a:avLst/>
          </a:prstGeom>
          <a:noFill/>
        </p:spPr>
        <p:txBody>
          <a:bodyPr wrap="square">
            <a:spAutoFit/>
          </a:bodyPr>
          <a:lstStyle/>
          <a:p>
            <a:pPr fontAlgn="base">
              <a:spcBef>
                <a:spcPct val="20000"/>
              </a:spcBef>
              <a:spcAft>
                <a:spcPct val="0"/>
              </a:spcAft>
              <a:defRPr/>
            </a:pPr>
            <a:r>
              <a:rPr lang="en-US" b="1">
                <a:solidFill>
                  <a:srgbClr val="060D0D">
                    <a:lumMod val="75000"/>
                    <a:lumOff val="25000"/>
                  </a:srgbClr>
                </a:solidFill>
                <a:latin typeface="Arial" pitchFamily="-80" charset="0"/>
              </a:rPr>
              <a:t>Hit Discovery</a:t>
            </a:r>
            <a:endParaRPr lang="en-US">
              <a:solidFill>
                <a:srgbClr val="060D0D"/>
              </a:solidFill>
              <a:latin typeface="Arial" pitchFamily="-80" charset="0"/>
            </a:endParaRPr>
          </a:p>
        </p:txBody>
      </p:sp>
      <p:sp>
        <p:nvSpPr>
          <p:cNvPr id="66" name="TextBox 65">
            <a:extLst>
              <a:ext uri="{FF2B5EF4-FFF2-40B4-BE49-F238E27FC236}">
                <a16:creationId xmlns:a16="http://schemas.microsoft.com/office/drawing/2014/main" id="{4BF24F53-5932-DAC4-CD1B-11EB47FE546C}"/>
              </a:ext>
            </a:extLst>
          </p:cNvPr>
          <p:cNvSpPr txBox="1"/>
          <p:nvPr/>
        </p:nvSpPr>
        <p:spPr>
          <a:xfrm>
            <a:off x="6873148" y="985238"/>
            <a:ext cx="1430447" cy="369332"/>
          </a:xfrm>
          <a:prstGeom prst="rect">
            <a:avLst/>
          </a:prstGeom>
          <a:noFill/>
        </p:spPr>
        <p:txBody>
          <a:bodyPr wrap="square">
            <a:spAutoFit/>
          </a:bodyPr>
          <a:lstStyle/>
          <a:p>
            <a:pPr fontAlgn="base">
              <a:spcBef>
                <a:spcPct val="20000"/>
              </a:spcBef>
              <a:spcAft>
                <a:spcPct val="0"/>
              </a:spcAft>
              <a:defRPr/>
            </a:pPr>
            <a:r>
              <a:rPr lang="en-US" b="1">
                <a:solidFill>
                  <a:srgbClr val="060D0D">
                    <a:lumMod val="75000"/>
                    <a:lumOff val="25000"/>
                  </a:srgbClr>
                </a:solidFill>
                <a:latin typeface="Arial" pitchFamily="-80" charset="0"/>
              </a:rPr>
              <a:t>Hit-to-Lead</a:t>
            </a:r>
            <a:endParaRPr lang="en-US">
              <a:solidFill>
                <a:srgbClr val="060D0D"/>
              </a:solidFill>
              <a:latin typeface="Arial" pitchFamily="-80" charset="0"/>
            </a:endParaRPr>
          </a:p>
        </p:txBody>
      </p:sp>
      <p:pic>
        <p:nvPicPr>
          <p:cNvPr id="67" name="Picture 66">
            <a:extLst>
              <a:ext uri="{FF2B5EF4-FFF2-40B4-BE49-F238E27FC236}">
                <a16:creationId xmlns:a16="http://schemas.microsoft.com/office/drawing/2014/main" id="{4547A49A-B53B-B577-58AA-8256C997D8AC}"/>
              </a:ext>
            </a:extLst>
          </p:cNvPr>
          <p:cNvPicPr>
            <a:picLocks noChangeAspect="1"/>
          </p:cNvPicPr>
          <p:nvPr/>
        </p:nvPicPr>
        <p:blipFill>
          <a:blip r:embed="rId21"/>
          <a:srcRect t="10428" b="3815"/>
          <a:stretch/>
        </p:blipFill>
        <p:spPr>
          <a:xfrm>
            <a:off x="9865614" y="1316736"/>
            <a:ext cx="1533906" cy="1389888"/>
          </a:xfrm>
          <a:prstGeom prst="rect">
            <a:avLst/>
          </a:prstGeom>
        </p:spPr>
      </p:pic>
      <p:pic>
        <p:nvPicPr>
          <p:cNvPr id="68" name="Picture 67">
            <a:extLst>
              <a:ext uri="{FF2B5EF4-FFF2-40B4-BE49-F238E27FC236}">
                <a16:creationId xmlns:a16="http://schemas.microsoft.com/office/drawing/2014/main" id="{C5DBBEDC-B896-C4A0-8643-E52DAE5B3A34}"/>
              </a:ext>
            </a:extLst>
          </p:cNvPr>
          <p:cNvPicPr>
            <a:picLocks noChangeAspect="1"/>
          </p:cNvPicPr>
          <p:nvPr/>
        </p:nvPicPr>
        <p:blipFill>
          <a:blip r:embed="rId22"/>
          <a:stretch>
            <a:fillRect/>
          </a:stretch>
        </p:blipFill>
        <p:spPr>
          <a:xfrm>
            <a:off x="9788906" y="3243194"/>
            <a:ext cx="1769110" cy="934090"/>
          </a:xfrm>
          <a:prstGeom prst="rect">
            <a:avLst/>
          </a:prstGeom>
        </p:spPr>
      </p:pic>
      <p:pic>
        <p:nvPicPr>
          <p:cNvPr id="69" name="Picture 68">
            <a:extLst>
              <a:ext uri="{FF2B5EF4-FFF2-40B4-BE49-F238E27FC236}">
                <a16:creationId xmlns:a16="http://schemas.microsoft.com/office/drawing/2014/main" id="{476AD994-E660-2F1A-E0A0-EF08114F7696}"/>
              </a:ext>
            </a:extLst>
          </p:cNvPr>
          <p:cNvPicPr>
            <a:picLocks noChangeAspect="1"/>
          </p:cNvPicPr>
          <p:nvPr/>
        </p:nvPicPr>
        <p:blipFill>
          <a:blip r:embed="rId23"/>
          <a:stretch>
            <a:fillRect/>
          </a:stretch>
        </p:blipFill>
        <p:spPr>
          <a:xfrm>
            <a:off x="9570444" y="4657344"/>
            <a:ext cx="1963188" cy="1234003"/>
          </a:xfrm>
          <a:prstGeom prst="rect">
            <a:avLst/>
          </a:prstGeom>
        </p:spPr>
      </p:pic>
      <p:sp>
        <p:nvSpPr>
          <p:cNvPr id="70" name="TextBox 69">
            <a:extLst>
              <a:ext uri="{FF2B5EF4-FFF2-40B4-BE49-F238E27FC236}">
                <a16:creationId xmlns:a16="http://schemas.microsoft.com/office/drawing/2014/main" id="{B304996E-432D-0BB1-6A67-F6C04E8DD904}"/>
              </a:ext>
            </a:extLst>
          </p:cNvPr>
          <p:cNvSpPr txBox="1"/>
          <p:nvPr/>
        </p:nvSpPr>
        <p:spPr>
          <a:xfrm>
            <a:off x="9090411" y="4143478"/>
            <a:ext cx="3101589" cy="556563"/>
          </a:xfrm>
          <a:prstGeom prst="rect">
            <a:avLst/>
          </a:prstGeom>
          <a:noFill/>
        </p:spPr>
        <p:txBody>
          <a:bodyPr wrap="square">
            <a:spAutoFit/>
          </a:bodyPr>
          <a:lstStyle/>
          <a:p>
            <a:pPr algn="ctr" fontAlgn="base">
              <a:spcBef>
                <a:spcPts val="500"/>
              </a:spcBef>
              <a:spcAft>
                <a:spcPct val="0"/>
              </a:spcAft>
              <a:defRPr/>
            </a:pPr>
            <a:r>
              <a:rPr lang="en-US" sz="1400" b="1">
                <a:solidFill>
                  <a:srgbClr val="060D0D"/>
                </a:solidFill>
                <a:latin typeface="Arial" panose="020B0604020202020204" pitchFamily="34" charset="0"/>
                <a:cs typeface="Arial" panose="020B0604020202020204" pitchFamily="34" charset="0"/>
              </a:rPr>
              <a:t>Degrader Simulations</a:t>
            </a:r>
          </a:p>
          <a:p>
            <a:pPr algn="ctr" fontAlgn="base">
              <a:spcBef>
                <a:spcPts val="500"/>
              </a:spcBef>
              <a:spcAft>
                <a:spcPct val="0"/>
              </a:spcAft>
              <a:defRPr/>
            </a:pPr>
            <a:r>
              <a:rPr lang="en-US" sz="1200">
                <a:solidFill>
                  <a:srgbClr val="060D0D"/>
                </a:solidFill>
                <a:latin typeface="Arial" panose="020B0604020202020204" pitchFamily="34" charset="0"/>
                <a:cs typeface="Arial" panose="020B0604020202020204" pitchFamily="34" charset="0"/>
              </a:rPr>
              <a:t>Physics-based optimization</a:t>
            </a:r>
          </a:p>
        </p:txBody>
      </p:sp>
      <p:sp>
        <p:nvSpPr>
          <p:cNvPr id="71" name="TextBox 70">
            <a:extLst>
              <a:ext uri="{FF2B5EF4-FFF2-40B4-BE49-F238E27FC236}">
                <a16:creationId xmlns:a16="http://schemas.microsoft.com/office/drawing/2014/main" id="{5D984551-CC06-4057-81FE-B2BE7639E804}"/>
              </a:ext>
            </a:extLst>
          </p:cNvPr>
          <p:cNvSpPr txBox="1"/>
          <p:nvPr/>
        </p:nvSpPr>
        <p:spPr>
          <a:xfrm>
            <a:off x="9090411" y="5819878"/>
            <a:ext cx="3101589" cy="556563"/>
          </a:xfrm>
          <a:prstGeom prst="rect">
            <a:avLst/>
          </a:prstGeom>
          <a:noFill/>
        </p:spPr>
        <p:txBody>
          <a:bodyPr wrap="square">
            <a:spAutoFit/>
          </a:bodyPr>
          <a:lstStyle/>
          <a:p>
            <a:pPr algn="ctr" fontAlgn="base">
              <a:spcBef>
                <a:spcPts val="500"/>
              </a:spcBef>
              <a:spcAft>
                <a:spcPct val="0"/>
              </a:spcAft>
              <a:defRPr/>
            </a:pPr>
            <a:r>
              <a:rPr lang="en-US" sz="1400" b="1">
                <a:solidFill>
                  <a:srgbClr val="060D0D"/>
                </a:solidFill>
                <a:latin typeface="Arial" panose="020B0604020202020204" pitchFamily="34" charset="0"/>
                <a:cs typeface="Arial" panose="020B0604020202020204" pitchFamily="34" charset="0"/>
              </a:rPr>
              <a:t>ADMET</a:t>
            </a:r>
          </a:p>
          <a:p>
            <a:pPr algn="ctr" fontAlgn="base">
              <a:spcBef>
                <a:spcPts val="500"/>
              </a:spcBef>
              <a:spcAft>
                <a:spcPct val="0"/>
              </a:spcAft>
              <a:defRPr/>
            </a:pPr>
            <a:r>
              <a:rPr lang="en-US" sz="1200">
                <a:solidFill>
                  <a:srgbClr val="060D0D"/>
                </a:solidFill>
                <a:latin typeface="Arial" panose="020B0604020202020204" pitchFamily="34" charset="0"/>
                <a:cs typeface="Arial" panose="020B0604020202020204" pitchFamily="34" charset="0"/>
              </a:rPr>
              <a:t>ML and </a:t>
            </a:r>
            <a:r>
              <a:rPr lang="en-US" sz="1200" err="1">
                <a:solidFill>
                  <a:srgbClr val="060D0D"/>
                </a:solidFill>
                <a:latin typeface="Arial" panose="020B0604020202020204" pitchFamily="34" charset="0"/>
                <a:cs typeface="Arial" panose="020B0604020202020204" pitchFamily="34" charset="0"/>
              </a:rPr>
              <a:t>Helisite</a:t>
            </a:r>
            <a:r>
              <a:rPr lang="en-US" sz="1200">
                <a:solidFill>
                  <a:srgbClr val="060D0D"/>
                </a:solidFill>
                <a:latin typeface="Arial" panose="020B0604020202020204" pitchFamily="34" charset="0"/>
                <a:cs typeface="Arial" panose="020B0604020202020204" pitchFamily="34" charset="0"/>
              </a:rPr>
              <a:t> models</a:t>
            </a:r>
          </a:p>
        </p:txBody>
      </p:sp>
      <p:grpSp>
        <p:nvGrpSpPr>
          <p:cNvPr id="72" name="Group 71">
            <a:extLst>
              <a:ext uri="{FF2B5EF4-FFF2-40B4-BE49-F238E27FC236}">
                <a16:creationId xmlns:a16="http://schemas.microsoft.com/office/drawing/2014/main" id="{C75E1655-E7C2-3359-74D9-32A8679C3E1A}"/>
              </a:ext>
            </a:extLst>
          </p:cNvPr>
          <p:cNvGrpSpPr/>
          <p:nvPr/>
        </p:nvGrpSpPr>
        <p:grpSpPr>
          <a:xfrm>
            <a:off x="3712700" y="3952583"/>
            <a:ext cx="2029732" cy="1940698"/>
            <a:chOff x="3859004" y="4230624"/>
            <a:chExt cx="1676165" cy="1541770"/>
          </a:xfrm>
        </p:grpSpPr>
        <p:pic>
          <p:nvPicPr>
            <p:cNvPr id="73" name="Picture 72">
              <a:extLst>
                <a:ext uri="{FF2B5EF4-FFF2-40B4-BE49-F238E27FC236}">
                  <a16:creationId xmlns:a16="http://schemas.microsoft.com/office/drawing/2014/main" id="{E427CC8D-3826-510A-8C7A-28AFB9914873}"/>
                </a:ext>
              </a:extLst>
            </p:cNvPr>
            <p:cNvPicPr>
              <a:picLocks noChangeAspect="1"/>
            </p:cNvPicPr>
            <p:nvPr/>
          </p:nvPicPr>
          <p:blipFill>
            <a:blip r:embed="rId24"/>
            <a:srcRect l="20823" t="6769" b="3820"/>
            <a:stretch/>
          </p:blipFill>
          <p:spPr>
            <a:xfrm>
              <a:off x="4096513" y="4230624"/>
              <a:ext cx="1438656" cy="1339610"/>
            </a:xfrm>
            <a:prstGeom prst="rect">
              <a:avLst/>
            </a:prstGeom>
          </p:spPr>
        </p:pic>
        <p:sp>
          <p:nvSpPr>
            <p:cNvPr id="74" name="TextBox 73">
              <a:extLst>
                <a:ext uri="{FF2B5EF4-FFF2-40B4-BE49-F238E27FC236}">
                  <a16:creationId xmlns:a16="http://schemas.microsoft.com/office/drawing/2014/main" id="{F1659714-6B61-E824-C575-E1DC613883F4}"/>
                </a:ext>
              </a:extLst>
            </p:cNvPr>
            <p:cNvSpPr txBox="1"/>
            <p:nvPr/>
          </p:nvSpPr>
          <p:spPr>
            <a:xfrm>
              <a:off x="4291584" y="5510784"/>
              <a:ext cx="920445" cy="261610"/>
            </a:xfrm>
            <a:prstGeom prst="rect">
              <a:avLst/>
            </a:prstGeom>
            <a:noFill/>
          </p:spPr>
          <p:txBody>
            <a:bodyPr wrap="none" rtlCol="0">
              <a:spAutoFit/>
            </a:bodyPr>
            <a:lstStyle/>
            <a:p>
              <a:r>
                <a:rPr lang="en-US" sz="1100"/>
                <a:t>Actual </a:t>
              </a:r>
              <a:r>
                <a:rPr lang="en-US" sz="1100" err="1"/>
                <a:t>LogD</a:t>
              </a:r>
              <a:endParaRPr lang="en-US" sz="1100"/>
            </a:p>
          </p:txBody>
        </p:sp>
        <p:sp>
          <p:nvSpPr>
            <p:cNvPr id="75" name="TextBox 74">
              <a:extLst>
                <a:ext uri="{FF2B5EF4-FFF2-40B4-BE49-F238E27FC236}">
                  <a16:creationId xmlns:a16="http://schemas.microsoft.com/office/drawing/2014/main" id="{C7481D2D-7F7A-2AE4-918F-316A1A0EE72B}"/>
                </a:ext>
              </a:extLst>
            </p:cNvPr>
            <p:cNvSpPr txBox="1"/>
            <p:nvPr/>
          </p:nvSpPr>
          <p:spPr>
            <a:xfrm rot="16200000">
              <a:off x="3433406" y="4797552"/>
              <a:ext cx="1112805" cy="261610"/>
            </a:xfrm>
            <a:prstGeom prst="rect">
              <a:avLst/>
            </a:prstGeom>
            <a:noFill/>
          </p:spPr>
          <p:txBody>
            <a:bodyPr wrap="none" rtlCol="0">
              <a:spAutoFit/>
            </a:bodyPr>
            <a:lstStyle/>
            <a:p>
              <a:r>
                <a:rPr lang="en-US" sz="1100"/>
                <a:t>Predicted </a:t>
              </a:r>
              <a:r>
                <a:rPr lang="en-US" sz="1100" err="1"/>
                <a:t>LogD</a:t>
              </a:r>
              <a:endParaRPr lang="en-US" sz="1100"/>
            </a:p>
          </p:txBody>
        </p:sp>
      </p:grpSp>
      <p:sp>
        <p:nvSpPr>
          <p:cNvPr id="77" name="TextBox 76">
            <a:extLst>
              <a:ext uri="{FF2B5EF4-FFF2-40B4-BE49-F238E27FC236}">
                <a16:creationId xmlns:a16="http://schemas.microsoft.com/office/drawing/2014/main" id="{713A7F77-2007-08D7-AB97-0B523854C3CF}"/>
              </a:ext>
            </a:extLst>
          </p:cNvPr>
          <p:cNvSpPr txBox="1"/>
          <p:nvPr/>
        </p:nvSpPr>
        <p:spPr>
          <a:xfrm>
            <a:off x="5178483" y="2619449"/>
            <a:ext cx="1959256" cy="523196"/>
          </a:xfrm>
          <a:prstGeom prst="rect">
            <a:avLst/>
          </a:prstGeom>
          <a:noFill/>
        </p:spPr>
        <p:txBody>
          <a:bodyPr wrap="square" lIns="91416" tIns="45708" rIns="91416" bIns="45708" anchor="t">
            <a:spAutoFit/>
          </a:bodyPr>
          <a:lstStyle/>
          <a:p>
            <a:pPr marL="0" marR="0" lvl="0" indent="0" algn="ctr" defTabSz="914126" rtl="0" eaLnBrk="1" fontAlgn="base" latinLnBrk="0" hangingPunct="1">
              <a:lnSpc>
                <a:spcPct val="100000"/>
              </a:lnSpc>
              <a:spcBef>
                <a:spcPct val="20000"/>
              </a:spcBef>
              <a:spcAft>
                <a:spcPct val="0"/>
              </a:spcAft>
              <a:buClrTx/>
              <a:buSzTx/>
              <a:buFontTx/>
              <a:buNone/>
              <a:tabLst/>
              <a:defRPr/>
            </a:pPr>
            <a:r>
              <a:rPr kumimoji="0" lang="en-US" sz="1400" b="1" i="0" u="none" strike="noStrike" kern="1200" cap="none" spc="0" normalizeH="0" baseline="0" noProof="0">
                <a:ln>
                  <a:noFill/>
                </a:ln>
                <a:solidFill>
                  <a:srgbClr val="060D0D"/>
                </a:solidFill>
                <a:effectLst/>
                <a:uLnTx/>
                <a:uFillTx/>
                <a:latin typeface="Arial"/>
                <a:ea typeface="+mn-ea"/>
                <a:cs typeface="Arial"/>
              </a:rPr>
              <a:t>In Silico De Novo Helicon Design</a:t>
            </a:r>
            <a:endParaRPr kumimoji="0" lang="en-US" sz="1400" b="1" i="0" u="none" strike="noStrike" kern="1200" cap="none" spc="0" normalizeH="0" baseline="0" noProof="0">
              <a:ln>
                <a:noFill/>
              </a:ln>
              <a:solidFill>
                <a:srgbClr val="060D0D"/>
              </a:solidFill>
              <a:effectLst/>
              <a:uLnTx/>
              <a:uFillTx/>
              <a:latin typeface="Arial" panose="020B0604020202020204" pitchFamily="34" charset="0"/>
              <a:ea typeface="+mn-ea"/>
              <a:cs typeface="Arial" panose="020B0604020202020204" pitchFamily="34" charset="0"/>
            </a:endParaRPr>
          </a:p>
        </p:txBody>
      </p:sp>
      <p:sp>
        <p:nvSpPr>
          <p:cNvPr id="78" name="TextBox 77">
            <a:extLst>
              <a:ext uri="{FF2B5EF4-FFF2-40B4-BE49-F238E27FC236}">
                <a16:creationId xmlns:a16="http://schemas.microsoft.com/office/drawing/2014/main" id="{AC79DBF5-782C-64D4-9DD8-3B04E5F76972}"/>
              </a:ext>
            </a:extLst>
          </p:cNvPr>
          <p:cNvSpPr txBox="1"/>
          <p:nvPr/>
        </p:nvSpPr>
        <p:spPr>
          <a:xfrm>
            <a:off x="5895531" y="3199981"/>
            <a:ext cx="1029136" cy="720173"/>
          </a:xfrm>
          <a:prstGeom prst="rect">
            <a:avLst/>
          </a:prstGeom>
          <a:noFill/>
        </p:spPr>
        <p:txBody>
          <a:bodyPr wrap="square" lIns="91416" tIns="45708" rIns="91416" bIns="45708" anchor="t">
            <a:spAutoFit/>
          </a:bodyPr>
          <a:lstStyle/>
          <a:p>
            <a:pPr marL="0" marR="0" lvl="0" indent="0" algn="l" defTabSz="914126" rtl="0" eaLnBrk="1" fontAlgn="base" latinLnBrk="0" hangingPunct="1">
              <a:lnSpc>
                <a:spcPct val="100000"/>
              </a:lnSpc>
              <a:spcBef>
                <a:spcPct val="20000"/>
              </a:spcBef>
              <a:spcAft>
                <a:spcPct val="0"/>
              </a:spcAft>
              <a:buClrTx/>
              <a:buSzTx/>
              <a:buFontTx/>
              <a:buNone/>
              <a:tabLst/>
              <a:defRPr/>
            </a:pPr>
            <a:r>
              <a:rPr kumimoji="0" lang="en-US" sz="1200" i="0" u="none" strike="noStrike" kern="1200" cap="none" spc="0" normalizeH="0" baseline="0" noProof="0">
                <a:ln>
                  <a:noFill/>
                </a:ln>
                <a:solidFill>
                  <a:srgbClr val="C00000"/>
                </a:solidFill>
                <a:effectLst/>
                <a:uLnTx/>
                <a:uFillTx/>
                <a:latin typeface="Arial"/>
                <a:ea typeface="+mn-ea"/>
                <a:cs typeface="Arial"/>
              </a:rPr>
              <a:t>&gt;10</a:t>
            </a:r>
            <a:r>
              <a:rPr kumimoji="0" lang="en-US" sz="1200" i="0" u="none" strike="noStrike" kern="1200" cap="none" spc="0" normalizeH="0" baseline="30000" noProof="0">
                <a:ln>
                  <a:noFill/>
                </a:ln>
                <a:solidFill>
                  <a:srgbClr val="C00000"/>
                </a:solidFill>
                <a:effectLst/>
                <a:uLnTx/>
                <a:uFillTx/>
                <a:latin typeface="Arial"/>
                <a:ea typeface="+mn-ea"/>
                <a:cs typeface="Arial"/>
              </a:rPr>
              <a:t>45</a:t>
            </a:r>
          </a:p>
          <a:p>
            <a:pPr marL="0" marR="0" lvl="0" indent="0" algn="l" defTabSz="914126" rtl="0" eaLnBrk="1" fontAlgn="base" latinLnBrk="0" hangingPunct="1">
              <a:lnSpc>
                <a:spcPct val="100000"/>
              </a:lnSpc>
              <a:spcBef>
                <a:spcPct val="20000"/>
              </a:spcBef>
              <a:spcAft>
                <a:spcPct val="0"/>
              </a:spcAft>
              <a:buClrTx/>
              <a:buSzTx/>
              <a:buFontTx/>
              <a:buNone/>
              <a:tabLst/>
              <a:defRPr/>
            </a:pPr>
            <a:r>
              <a:rPr kumimoji="0" lang="en-US" sz="1200" i="0" u="none" strike="noStrike" kern="1200" cap="none" spc="0" normalizeH="0" baseline="0" noProof="0">
                <a:ln>
                  <a:noFill/>
                </a:ln>
                <a:solidFill>
                  <a:srgbClr val="C00000"/>
                </a:solidFill>
                <a:effectLst/>
                <a:uLnTx/>
                <a:uFillTx/>
                <a:latin typeface="Arial"/>
                <a:ea typeface="+mn-ea"/>
                <a:cs typeface="Arial"/>
              </a:rPr>
              <a:t>11</a:t>
            </a:r>
          </a:p>
          <a:p>
            <a:pPr marL="0" marR="0" lvl="0" indent="0" algn="l" defTabSz="914126" rtl="0" eaLnBrk="1" fontAlgn="base" latinLnBrk="0" hangingPunct="1">
              <a:lnSpc>
                <a:spcPct val="100000"/>
              </a:lnSpc>
              <a:spcBef>
                <a:spcPct val="20000"/>
              </a:spcBef>
              <a:spcAft>
                <a:spcPct val="0"/>
              </a:spcAft>
              <a:buClrTx/>
              <a:buSzTx/>
              <a:buFontTx/>
              <a:buNone/>
              <a:tabLst/>
              <a:defRPr/>
            </a:pPr>
            <a:r>
              <a:rPr kumimoji="0" lang="en-US" sz="1200" i="0" u="none" strike="noStrike" kern="1200" cap="none" spc="0" normalizeH="0" baseline="0" noProof="0">
                <a:ln>
                  <a:noFill/>
                </a:ln>
                <a:solidFill>
                  <a:srgbClr val="C00000"/>
                </a:solidFill>
                <a:effectLst/>
                <a:uLnTx/>
                <a:uFillTx/>
                <a:latin typeface="Arial"/>
                <a:ea typeface="+mn-ea"/>
                <a:cs typeface="Arial"/>
              </a:rPr>
              <a:t>&gt;75%</a:t>
            </a:r>
          </a:p>
        </p:txBody>
      </p:sp>
      <p:pic>
        <p:nvPicPr>
          <p:cNvPr id="82" name="Picture 2">
            <a:extLst>
              <a:ext uri="{FF2B5EF4-FFF2-40B4-BE49-F238E27FC236}">
                <a16:creationId xmlns:a16="http://schemas.microsoft.com/office/drawing/2014/main" id="{85766CB8-75B9-D373-FCAB-00E60C6973CE}"/>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5110998" y="1302227"/>
            <a:ext cx="1581454" cy="1154386"/>
          </a:xfrm>
          <a:prstGeom prst="rect">
            <a:avLst/>
          </a:prstGeom>
          <a:noFill/>
          <a:effectLst>
            <a:softEdge rad="49255"/>
          </a:effectLst>
          <a:extLst>
            <a:ext uri="{909E8E84-426E-40DD-AFC4-6F175D3DCCD1}">
              <a14:hiddenFill xmlns:a14="http://schemas.microsoft.com/office/drawing/2010/main">
                <a:solidFill>
                  <a:srgbClr val="FFFFFF"/>
                </a:solidFill>
              </a14:hiddenFill>
            </a:ext>
          </a:extLst>
        </p:spPr>
      </p:pic>
      <p:pic>
        <p:nvPicPr>
          <p:cNvPr id="83" name="Picture 82" descr="A yellow spiral structure with blue and orange tubes&#10;&#10;Description automatically generated">
            <a:extLst>
              <a:ext uri="{FF2B5EF4-FFF2-40B4-BE49-F238E27FC236}">
                <a16:creationId xmlns:a16="http://schemas.microsoft.com/office/drawing/2014/main" id="{BA9E7321-D3D0-FD71-245A-9FCF21DA2AC2}"/>
              </a:ext>
            </a:extLst>
          </p:cNvPr>
          <p:cNvPicPr>
            <a:picLocks noChangeAspect="1"/>
          </p:cNvPicPr>
          <p:nvPr/>
        </p:nvPicPr>
        <p:blipFill rotWithShape="1">
          <a:blip r:embed="rId26" cstate="print">
            <a:extLst>
              <a:ext uri="{28A0092B-C50C-407E-A947-70E740481C1C}">
                <a14:useLocalDpi xmlns:a14="http://schemas.microsoft.com/office/drawing/2010/main" val="0"/>
              </a:ext>
            </a:extLst>
          </a:blip>
          <a:srcRect l="19409" t="16305" r="13428" b="3874"/>
          <a:stretch/>
        </p:blipFill>
        <p:spPr>
          <a:xfrm rot="16200000" flipH="1">
            <a:off x="5502780" y="920544"/>
            <a:ext cx="963769" cy="1909001"/>
          </a:xfrm>
          <a:prstGeom prst="rect">
            <a:avLst/>
          </a:prstGeom>
        </p:spPr>
      </p:pic>
      <p:sp>
        <p:nvSpPr>
          <p:cNvPr id="76" name="Footer Placeholder 21">
            <a:extLst>
              <a:ext uri="{FF2B5EF4-FFF2-40B4-BE49-F238E27FC236}">
                <a16:creationId xmlns:a16="http://schemas.microsoft.com/office/drawing/2014/main" id="{2DCFCB48-3779-7B4C-FCAB-B460D0196893}"/>
              </a:ext>
            </a:extLst>
          </p:cNvPr>
          <p:cNvSpPr>
            <a:spLocks noGrp="1"/>
          </p:cNvSpPr>
          <p:nvPr>
            <p:ph type="ftr" sz="quarter" idx="3"/>
          </p:nvPr>
        </p:nvSpPr>
        <p:spPr>
          <a:xfrm>
            <a:off x="640080" y="6356350"/>
            <a:ext cx="4135120" cy="365125"/>
          </a:xfrm>
        </p:spPr>
        <p:txBody>
          <a:bodyPr/>
          <a:lstStyle/>
          <a:p>
            <a:r>
              <a:rPr lang="en-US"/>
              <a:t>PARABILIS - MAKING THE NEXT GENERATION OF MEDICINES</a:t>
            </a:r>
          </a:p>
        </p:txBody>
      </p:sp>
      <p:sp>
        <p:nvSpPr>
          <p:cNvPr id="4" name="Rectangle 3">
            <a:extLst>
              <a:ext uri="{FF2B5EF4-FFF2-40B4-BE49-F238E27FC236}">
                <a16:creationId xmlns:a16="http://schemas.microsoft.com/office/drawing/2014/main" id="{9DC90D85-3984-CA97-34FE-008025863399}"/>
              </a:ext>
            </a:extLst>
          </p:cNvPr>
          <p:cNvSpPr/>
          <p:nvPr/>
        </p:nvSpPr>
        <p:spPr>
          <a:xfrm>
            <a:off x="112912" y="3938818"/>
            <a:ext cx="12079088" cy="291918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78677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85B187-C47F-3F4C-3C28-C08BD3F4ABB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973CF1C-20A0-7A13-822B-56AC231D9238}"/>
              </a:ext>
            </a:extLst>
          </p:cNvPr>
          <p:cNvSpPr>
            <a:spLocks noGrp="1"/>
          </p:cNvSpPr>
          <p:nvPr>
            <p:ph type="title"/>
          </p:nvPr>
        </p:nvSpPr>
        <p:spPr/>
        <p:txBody>
          <a:bodyPr>
            <a:normAutofit fontScale="90000"/>
          </a:bodyPr>
          <a:lstStyle/>
          <a:p>
            <a:r>
              <a:rPr lang="en-US">
                <a:latin typeface="Arial Bold"/>
                <a:cs typeface="Arial"/>
              </a:rPr>
              <a:t>Seamless Integration of Custom Experiments and Computations Enables Rapid Helicon Discovery and Optimization</a:t>
            </a:r>
            <a:endParaRPr lang="en-US"/>
          </a:p>
        </p:txBody>
      </p:sp>
      <p:sp>
        <p:nvSpPr>
          <p:cNvPr id="3" name="Slide Number Placeholder 2">
            <a:extLst>
              <a:ext uri="{FF2B5EF4-FFF2-40B4-BE49-F238E27FC236}">
                <a16:creationId xmlns:a16="http://schemas.microsoft.com/office/drawing/2014/main" id="{89F23DE5-D384-4153-0476-79663F6CA57C}"/>
              </a:ext>
            </a:extLst>
          </p:cNvPr>
          <p:cNvSpPr>
            <a:spLocks noGrp="1"/>
          </p:cNvSpPr>
          <p:nvPr>
            <p:ph type="sldNum" sz="quarter" idx="12"/>
          </p:nvPr>
        </p:nvSpPr>
        <p:spPr/>
        <p:txBody>
          <a:bodyPr/>
          <a:lstStyle/>
          <a:p>
            <a:fld id="{4EB18272-EACE-1E49-9A3E-A8ED852E9F04}" type="slidenum">
              <a:rPr lang="en-US" smtClean="0"/>
              <a:t>5</a:t>
            </a:fld>
            <a:endParaRPr lang="en-US"/>
          </a:p>
        </p:txBody>
      </p:sp>
      <p:pic>
        <p:nvPicPr>
          <p:cNvPr id="5" name="Picture 2" descr="Curved arrow icon free png - Top png files on PNG.is">
            <a:extLst>
              <a:ext uri="{FF2B5EF4-FFF2-40B4-BE49-F238E27FC236}">
                <a16:creationId xmlns:a16="http://schemas.microsoft.com/office/drawing/2014/main" id="{184BE6CD-0ACC-B1FA-16BA-02C7E99CA0BC}"/>
              </a:ext>
            </a:extLst>
          </p:cNvPr>
          <p:cNvPicPr>
            <a:picLocks noChangeAspect="1" noChangeArrowheads="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19157277" flipH="1" flipV="1">
            <a:off x="8756502" y="3936896"/>
            <a:ext cx="282407" cy="30257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Curved arrow icon free png - Top png files on PNG.is">
            <a:extLst>
              <a:ext uri="{FF2B5EF4-FFF2-40B4-BE49-F238E27FC236}">
                <a16:creationId xmlns:a16="http://schemas.microsoft.com/office/drawing/2014/main" id="{44173372-109C-3347-D32C-DC8761C66998}"/>
              </a:ext>
            </a:extLst>
          </p:cNvPr>
          <p:cNvPicPr>
            <a:picLocks noChangeAspect="1" noChangeArrowheads="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19157277" flipH="1" flipV="1">
            <a:off x="11707181" y="3936355"/>
            <a:ext cx="282407" cy="302578"/>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6005FF5A-A050-7D18-BB90-D6AA146C604D}"/>
              </a:ext>
            </a:extLst>
          </p:cNvPr>
          <p:cNvSpPr/>
          <p:nvPr/>
        </p:nvSpPr>
        <p:spPr>
          <a:xfrm>
            <a:off x="117349" y="4054152"/>
            <a:ext cx="2790246" cy="2311168"/>
          </a:xfrm>
          <a:prstGeom prst="rect">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base">
              <a:spcBef>
                <a:spcPct val="20000"/>
              </a:spcBef>
              <a:spcAft>
                <a:spcPct val="0"/>
              </a:spcAft>
              <a:defRPr/>
            </a:pPr>
            <a:endParaRPr lang="en-US">
              <a:solidFill>
                <a:srgbClr val="FFFFFF"/>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69622BEE-C190-93BF-1E8B-E93EDE8F80F3}"/>
              </a:ext>
            </a:extLst>
          </p:cNvPr>
          <p:cNvSpPr/>
          <p:nvPr/>
        </p:nvSpPr>
        <p:spPr>
          <a:xfrm>
            <a:off x="9152935" y="1167499"/>
            <a:ext cx="2864107" cy="5197820"/>
          </a:xfrm>
          <a:prstGeom prst="rect">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base">
              <a:spcBef>
                <a:spcPct val="20000"/>
              </a:spcBef>
              <a:spcAft>
                <a:spcPct val="0"/>
              </a:spcAft>
              <a:defRPr/>
            </a:pPr>
            <a:endParaRPr lang="en-US">
              <a:solidFill>
                <a:srgbClr val="FFFFFF"/>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2F3C9F73-F554-1FF2-7CDD-17908DFB7B65}"/>
              </a:ext>
            </a:extLst>
          </p:cNvPr>
          <p:cNvSpPr/>
          <p:nvPr/>
        </p:nvSpPr>
        <p:spPr>
          <a:xfrm>
            <a:off x="9595397" y="986336"/>
            <a:ext cx="2181691" cy="3908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base">
              <a:spcBef>
                <a:spcPct val="20000"/>
              </a:spcBef>
              <a:spcAft>
                <a:spcPct val="0"/>
              </a:spcAft>
              <a:defRPr/>
            </a:pPr>
            <a:endParaRPr lang="en-US">
              <a:solidFill>
                <a:srgbClr val="FFFFFF"/>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EB722E30-D5F0-C14F-20C0-3714EA87B510}"/>
              </a:ext>
            </a:extLst>
          </p:cNvPr>
          <p:cNvSpPr/>
          <p:nvPr/>
        </p:nvSpPr>
        <p:spPr>
          <a:xfrm>
            <a:off x="2908205" y="1173359"/>
            <a:ext cx="6241771" cy="5191961"/>
          </a:xfrm>
          <a:prstGeom prst="rect">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base">
              <a:spcBef>
                <a:spcPct val="20000"/>
              </a:spcBef>
              <a:spcAft>
                <a:spcPct val="0"/>
              </a:spcAft>
              <a:defRPr/>
            </a:pPr>
            <a:endParaRPr lang="en-US">
              <a:solidFill>
                <a:srgbClr val="FFFFFF"/>
              </a:solidFill>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019052E4-C72C-8656-3C81-CB1870D764B0}"/>
              </a:ext>
            </a:extLst>
          </p:cNvPr>
          <p:cNvSpPr/>
          <p:nvPr/>
        </p:nvSpPr>
        <p:spPr>
          <a:xfrm>
            <a:off x="3764753" y="1060548"/>
            <a:ext cx="1707380" cy="3908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base">
              <a:spcBef>
                <a:spcPct val="20000"/>
              </a:spcBef>
              <a:spcAft>
                <a:spcPct val="0"/>
              </a:spcAft>
              <a:defRPr/>
            </a:pPr>
            <a:endParaRPr lang="en-US">
              <a:solidFill>
                <a:srgbClr val="FFFFFF"/>
              </a:solidFill>
              <a:latin typeface="Arial" panose="020B0604020202020204" pitchFamily="34" charset="0"/>
              <a:cs typeface="Arial" panose="020B0604020202020204" pitchFamily="34" charset="0"/>
            </a:endParaRPr>
          </a:p>
        </p:txBody>
      </p:sp>
      <p:sp>
        <p:nvSpPr>
          <p:cNvPr id="12" name="Rectangle 11">
            <a:extLst>
              <a:ext uri="{FF2B5EF4-FFF2-40B4-BE49-F238E27FC236}">
                <a16:creationId xmlns:a16="http://schemas.microsoft.com/office/drawing/2014/main" id="{2D25E4D9-3AA2-FA3E-B3AC-ACDBE7202A76}"/>
              </a:ext>
            </a:extLst>
          </p:cNvPr>
          <p:cNvSpPr/>
          <p:nvPr/>
        </p:nvSpPr>
        <p:spPr>
          <a:xfrm>
            <a:off x="112912" y="1173359"/>
            <a:ext cx="2802168" cy="2892352"/>
          </a:xfrm>
          <a:prstGeom prst="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base">
              <a:spcBef>
                <a:spcPct val="20000"/>
              </a:spcBef>
              <a:spcAft>
                <a:spcPct val="0"/>
              </a:spcAft>
              <a:defRPr/>
            </a:pPr>
            <a:endParaRPr lang="en-US">
              <a:solidFill>
                <a:srgbClr val="FFFFFF"/>
              </a:solidFill>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C3BB6F1A-A4E1-A96B-E374-A1A47532E6F3}"/>
              </a:ext>
            </a:extLst>
          </p:cNvPr>
          <p:cNvSpPr/>
          <p:nvPr/>
        </p:nvSpPr>
        <p:spPr>
          <a:xfrm>
            <a:off x="9655809" y="1025122"/>
            <a:ext cx="2091285" cy="3908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base">
              <a:spcBef>
                <a:spcPct val="20000"/>
              </a:spcBef>
              <a:spcAft>
                <a:spcPct val="0"/>
              </a:spcAft>
              <a:defRPr/>
            </a:pPr>
            <a:endParaRPr lang="en-US">
              <a:solidFill>
                <a:srgbClr val="FFFFFF"/>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2D0A6180-2A9D-26D2-AE5C-AA75F3817D5A}"/>
              </a:ext>
            </a:extLst>
          </p:cNvPr>
          <p:cNvSpPr/>
          <p:nvPr/>
        </p:nvSpPr>
        <p:spPr>
          <a:xfrm>
            <a:off x="524589" y="1068124"/>
            <a:ext cx="2042810" cy="3908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base">
              <a:spcBef>
                <a:spcPct val="20000"/>
              </a:spcBef>
              <a:spcAft>
                <a:spcPct val="0"/>
              </a:spcAft>
              <a:defRPr/>
            </a:pPr>
            <a:endParaRPr lang="en-US">
              <a:solidFill>
                <a:srgbClr val="FFFFFF"/>
              </a:solidFill>
              <a:latin typeface="Arial" panose="020B0604020202020204" pitchFamily="34" charset="0"/>
              <a:cs typeface="Arial" panose="020B0604020202020204" pitchFamily="34" charset="0"/>
            </a:endParaRPr>
          </a:p>
        </p:txBody>
      </p:sp>
      <p:pic>
        <p:nvPicPr>
          <p:cNvPr id="15" name="Picture 2" descr="Curved arrow icon free png - Top png files on PNG.is">
            <a:extLst>
              <a:ext uri="{FF2B5EF4-FFF2-40B4-BE49-F238E27FC236}">
                <a16:creationId xmlns:a16="http://schemas.microsoft.com/office/drawing/2014/main" id="{062E5FE7-1909-ED2C-2423-F7AD4969B9B0}"/>
              </a:ext>
            </a:extLst>
          </p:cNvPr>
          <p:cNvPicPr>
            <a:picLocks noChangeAspect="1" noChangeArrowheads="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19157277">
            <a:off x="6096568" y="3935898"/>
            <a:ext cx="283195" cy="303423"/>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Group 15">
            <a:extLst>
              <a:ext uri="{FF2B5EF4-FFF2-40B4-BE49-F238E27FC236}">
                <a16:creationId xmlns:a16="http://schemas.microsoft.com/office/drawing/2014/main" id="{B3416FD7-B6AF-BA28-2D91-99BB1B324FF6}"/>
              </a:ext>
            </a:extLst>
          </p:cNvPr>
          <p:cNvGrpSpPr/>
          <p:nvPr/>
        </p:nvGrpSpPr>
        <p:grpSpPr>
          <a:xfrm rot="14862033">
            <a:off x="3421979" y="1129309"/>
            <a:ext cx="682045" cy="1755048"/>
            <a:chOff x="1941402" y="1729963"/>
            <a:chExt cx="1891377" cy="4925852"/>
          </a:xfrm>
        </p:grpSpPr>
        <p:grpSp>
          <p:nvGrpSpPr>
            <p:cNvPr id="17" name="Group 16">
              <a:extLst>
                <a:ext uri="{FF2B5EF4-FFF2-40B4-BE49-F238E27FC236}">
                  <a16:creationId xmlns:a16="http://schemas.microsoft.com/office/drawing/2014/main" id="{72D53AFC-930C-45A8-1F71-19545454641A}"/>
                </a:ext>
              </a:extLst>
            </p:cNvPr>
            <p:cNvGrpSpPr/>
            <p:nvPr/>
          </p:nvGrpSpPr>
          <p:grpSpPr>
            <a:xfrm flipH="1">
              <a:off x="1941402" y="3811284"/>
              <a:ext cx="1466314" cy="2844531"/>
              <a:chOff x="2993968" y="-3435441"/>
              <a:chExt cx="1502816" cy="3090535"/>
            </a:xfrm>
          </p:grpSpPr>
          <p:pic>
            <p:nvPicPr>
              <p:cNvPr id="19" name="Picture 18" descr="A picture containing dark, smoke, holding, man&#10;&#10;Description automatically generated">
                <a:extLst>
                  <a:ext uri="{FF2B5EF4-FFF2-40B4-BE49-F238E27FC236}">
                    <a16:creationId xmlns:a16="http://schemas.microsoft.com/office/drawing/2014/main" id="{1268D6F9-4E17-6451-BBAF-071256B600A3}"/>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b="7379"/>
              <a:stretch/>
            </p:blipFill>
            <p:spPr>
              <a:xfrm rot="10800000" flipH="1">
                <a:off x="2993968" y="-3435441"/>
                <a:ext cx="1502816" cy="3090535"/>
              </a:xfrm>
              <a:prstGeom prst="rect">
                <a:avLst/>
              </a:prstGeom>
            </p:spPr>
          </p:pic>
          <p:sp>
            <p:nvSpPr>
              <p:cNvPr id="20" name="Rounded Rectangle 19">
                <a:extLst>
                  <a:ext uri="{FF2B5EF4-FFF2-40B4-BE49-F238E27FC236}">
                    <a16:creationId xmlns:a16="http://schemas.microsoft.com/office/drawing/2014/main" id="{97D27050-AAE2-E20B-BAE0-4AE61C69E2A0}"/>
                  </a:ext>
                </a:extLst>
              </p:cNvPr>
              <p:cNvSpPr/>
              <p:nvPr/>
            </p:nvSpPr>
            <p:spPr>
              <a:xfrm rot="10800000">
                <a:off x="3689813" y="-2894454"/>
                <a:ext cx="181418" cy="2172817"/>
              </a:xfrm>
              <a:prstGeom prst="roundRect">
                <a:avLst>
                  <a:gd name="adj" fmla="val 50000"/>
                </a:avLst>
              </a:prstGeom>
              <a:solidFill>
                <a:schemeClr val="bg2">
                  <a:lumMod val="20000"/>
                  <a:lumOff val="80000"/>
                </a:schemeClr>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base">
                  <a:spcBef>
                    <a:spcPct val="20000"/>
                  </a:spcBef>
                  <a:spcAft>
                    <a:spcPct val="0"/>
                  </a:spcAft>
                  <a:defRPr/>
                </a:pPr>
                <a:endParaRPr lang="en-US">
                  <a:solidFill>
                    <a:srgbClr val="595959"/>
                  </a:solidFill>
                  <a:latin typeface="Arial" panose="020B0604020202020204" pitchFamily="34" charset="0"/>
                  <a:cs typeface="Arial" panose="020B0604020202020204" pitchFamily="34" charset="0"/>
                </a:endParaRPr>
              </a:p>
            </p:txBody>
          </p:sp>
          <p:pic>
            <p:nvPicPr>
              <p:cNvPr id="21" name="Picture 20">
                <a:extLst>
                  <a:ext uri="{FF2B5EF4-FFF2-40B4-BE49-F238E27FC236}">
                    <a16:creationId xmlns:a16="http://schemas.microsoft.com/office/drawing/2014/main" id="{380A9F81-7ED0-8ECA-749B-48752E20D7D4}"/>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rot="10800000" flipH="1">
                <a:off x="3715066" y="-2766119"/>
                <a:ext cx="137963" cy="1925054"/>
              </a:xfrm>
              <a:prstGeom prst="rect">
                <a:avLst/>
              </a:prstGeom>
            </p:spPr>
          </p:pic>
        </p:grpSp>
        <p:pic>
          <p:nvPicPr>
            <p:cNvPr id="18" name="Picture 17" descr="A picture containing indoor, sitting, dark, small&#10;&#10;Description automatically generated">
              <a:extLst>
                <a:ext uri="{FF2B5EF4-FFF2-40B4-BE49-F238E27FC236}">
                  <a16:creationId xmlns:a16="http://schemas.microsoft.com/office/drawing/2014/main" id="{C18192D7-EBF3-9A65-502A-3D05DC3190D9}"/>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rot="2279790">
              <a:off x="2168395" y="1729963"/>
              <a:ext cx="1664384" cy="2831424"/>
            </a:xfrm>
            <a:prstGeom prst="rect">
              <a:avLst/>
            </a:prstGeom>
          </p:spPr>
        </p:pic>
      </p:grpSp>
      <p:grpSp>
        <p:nvGrpSpPr>
          <p:cNvPr id="22" name="Group 21">
            <a:extLst>
              <a:ext uri="{FF2B5EF4-FFF2-40B4-BE49-F238E27FC236}">
                <a16:creationId xmlns:a16="http://schemas.microsoft.com/office/drawing/2014/main" id="{4BD97536-B241-D49F-0449-ABF172511566}"/>
              </a:ext>
            </a:extLst>
          </p:cNvPr>
          <p:cNvGrpSpPr/>
          <p:nvPr/>
        </p:nvGrpSpPr>
        <p:grpSpPr>
          <a:xfrm>
            <a:off x="7439323" y="1445953"/>
            <a:ext cx="1388254" cy="991392"/>
            <a:chOff x="4742935" y="2185316"/>
            <a:chExt cx="2787969" cy="2148049"/>
          </a:xfrm>
        </p:grpSpPr>
        <p:pic>
          <p:nvPicPr>
            <p:cNvPr id="23" name="Picture 22">
              <a:extLst>
                <a:ext uri="{FF2B5EF4-FFF2-40B4-BE49-F238E27FC236}">
                  <a16:creationId xmlns:a16="http://schemas.microsoft.com/office/drawing/2014/main" id="{358ECFAF-7F62-E650-85EB-02EF1B4DEE43}"/>
                </a:ext>
              </a:extLst>
            </p:cNvPr>
            <p:cNvPicPr>
              <a:picLocks noChangeAspect="1"/>
            </p:cNvPicPr>
            <p:nvPr/>
          </p:nvPicPr>
          <p:blipFill>
            <a:blip r:embed="rId8"/>
            <a:stretch>
              <a:fillRect/>
            </a:stretch>
          </p:blipFill>
          <p:spPr>
            <a:xfrm rot="6419951">
              <a:off x="6024957" y="2976573"/>
              <a:ext cx="897149" cy="1234721"/>
            </a:xfrm>
            <a:prstGeom prst="rect">
              <a:avLst/>
            </a:prstGeom>
          </p:spPr>
        </p:pic>
        <p:pic>
          <p:nvPicPr>
            <p:cNvPr id="24" name="Picture 23">
              <a:extLst>
                <a:ext uri="{FF2B5EF4-FFF2-40B4-BE49-F238E27FC236}">
                  <a16:creationId xmlns:a16="http://schemas.microsoft.com/office/drawing/2014/main" id="{27927DA1-B3EE-DC48-C9CA-EE91107A7103}"/>
                </a:ext>
              </a:extLst>
            </p:cNvPr>
            <p:cNvPicPr>
              <a:picLocks noChangeAspect="1"/>
            </p:cNvPicPr>
            <p:nvPr/>
          </p:nvPicPr>
          <p:blipFill>
            <a:blip r:embed="rId9"/>
            <a:stretch>
              <a:fillRect/>
            </a:stretch>
          </p:blipFill>
          <p:spPr>
            <a:xfrm rot="18952341" flipH="1">
              <a:off x="4742935" y="3118410"/>
              <a:ext cx="890796" cy="1088401"/>
            </a:xfrm>
            <a:prstGeom prst="rect">
              <a:avLst/>
            </a:prstGeom>
          </p:spPr>
        </p:pic>
        <p:pic>
          <p:nvPicPr>
            <p:cNvPr id="25" name="Picture 24">
              <a:extLst>
                <a:ext uri="{FF2B5EF4-FFF2-40B4-BE49-F238E27FC236}">
                  <a16:creationId xmlns:a16="http://schemas.microsoft.com/office/drawing/2014/main" id="{08E87D3A-7F4D-3164-0F55-5AA5D0AD3345}"/>
                </a:ext>
              </a:extLst>
            </p:cNvPr>
            <p:cNvPicPr>
              <a:picLocks noChangeAspect="1"/>
            </p:cNvPicPr>
            <p:nvPr/>
          </p:nvPicPr>
          <p:blipFill>
            <a:blip r:embed="rId10"/>
            <a:stretch>
              <a:fillRect/>
            </a:stretch>
          </p:blipFill>
          <p:spPr>
            <a:xfrm flipH="1">
              <a:off x="6777799" y="2600503"/>
              <a:ext cx="753105" cy="783774"/>
            </a:xfrm>
            <a:prstGeom prst="rect">
              <a:avLst/>
            </a:prstGeom>
          </p:spPr>
        </p:pic>
        <p:pic>
          <p:nvPicPr>
            <p:cNvPr id="26" name="Picture 25">
              <a:extLst>
                <a:ext uri="{FF2B5EF4-FFF2-40B4-BE49-F238E27FC236}">
                  <a16:creationId xmlns:a16="http://schemas.microsoft.com/office/drawing/2014/main" id="{3D5206B7-B4C3-1B39-755E-E6C3C032958E}"/>
                </a:ext>
              </a:extLst>
            </p:cNvPr>
            <p:cNvPicPr>
              <a:picLocks noChangeAspect="1"/>
            </p:cNvPicPr>
            <p:nvPr/>
          </p:nvPicPr>
          <p:blipFill>
            <a:blip r:embed="rId11"/>
            <a:stretch>
              <a:fillRect/>
            </a:stretch>
          </p:blipFill>
          <p:spPr>
            <a:xfrm rot="6419951">
              <a:off x="6383929" y="3575734"/>
              <a:ext cx="809299" cy="660432"/>
            </a:xfrm>
            <a:prstGeom prst="rect">
              <a:avLst/>
            </a:prstGeom>
          </p:spPr>
        </p:pic>
        <p:pic>
          <p:nvPicPr>
            <p:cNvPr id="27" name="Picture 26">
              <a:extLst>
                <a:ext uri="{FF2B5EF4-FFF2-40B4-BE49-F238E27FC236}">
                  <a16:creationId xmlns:a16="http://schemas.microsoft.com/office/drawing/2014/main" id="{413140F5-9DEE-4822-AE3F-50F31FF89A7D}"/>
                </a:ext>
              </a:extLst>
            </p:cNvPr>
            <p:cNvPicPr>
              <a:picLocks noChangeAspect="1"/>
            </p:cNvPicPr>
            <p:nvPr/>
          </p:nvPicPr>
          <p:blipFill>
            <a:blip r:embed="rId12"/>
            <a:stretch>
              <a:fillRect/>
            </a:stretch>
          </p:blipFill>
          <p:spPr>
            <a:xfrm>
              <a:off x="4901840" y="2728464"/>
              <a:ext cx="1023251" cy="908007"/>
            </a:xfrm>
            <a:prstGeom prst="rect">
              <a:avLst/>
            </a:prstGeom>
          </p:spPr>
        </p:pic>
        <p:pic>
          <p:nvPicPr>
            <p:cNvPr id="28" name="Picture 27">
              <a:extLst>
                <a:ext uri="{FF2B5EF4-FFF2-40B4-BE49-F238E27FC236}">
                  <a16:creationId xmlns:a16="http://schemas.microsoft.com/office/drawing/2014/main" id="{3812F7BF-BDDB-B6A8-F1A7-E3EF1D46D990}"/>
                </a:ext>
              </a:extLst>
            </p:cNvPr>
            <p:cNvPicPr>
              <a:picLocks noChangeAspect="1"/>
            </p:cNvPicPr>
            <p:nvPr/>
          </p:nvPicPr>
          <p:blipFill>
            <a:blip r:embed="rId13"/>
            <a:stretch>
              <a:fillRect/>
            </a:stretch>
          </p:blipFill>
          <p:spPr>
            <a:xfrm rot="12773058">
              <a:off x="5542183" y="3522566"/>
              <a:ext cx="829140" cy="810799"/>
            </a:xfrm>
            <a:prstGeom prst="rect">
              <a:avLst/>
            </a:prstGeom>
          </p:spPr>
        </p:pic>
        <p:pic>
          <p:nvPicPr>
            <p:cNvPr id="29" name="Picture 28">
              <a:extLst>
                <a:ext uri="{FF2B5EF4-FFF2-40B4-BE49-F238E27FC236}">
                  <a16:creationId xmlns:a16="http://schemas.microsoft.com/office/drawing/2014/main" id="{79C3782E-EA4A-EE5D-9E0A-4FBFAA11643A}"/>
                </a:ext>
              </a:extLst>
            </p:cNvPr>
            <p:cNvPicPr>
              <a:picLocks noChangeAspect="1"/>
            </p:cNvPicPr>
            <p:nvPr/>
          </p:nvPicPr>
          <p:blipFill>
            <a:blip r:embed="rId14"/>
            <a:stretch>
              <a:fillRect/>
            </a:stretch>
          </p:blipFill>
          <p:spPr>
            <a:xfrm rot="14923702">
              <a:off x="5716618" y="3095349"/>
              <a:ext cx="1245071" cy="654590"/>
            </a:xfrm>
            <a:prstGeom prst="rect">
              <a:avLst/>
            </a:prstGeom>
          </p:spPr>
        </p:pic>
        <p:pic>
          <p:nvPicPr>
            <p:cNvPr id="30" name="Picture 29">
              <a:extLst>
                <a:ext uri="{FF2B5EF4-FFF2-40B4-BE49-F238E27FC236}">
                  <a16:creationId xmlns:a16="http://schemas.microsoft.com/office/drawing/2014/main" id="{BF237364-598B-2D1A-D51A-7D49DB1EADDA}"/>
                </a:ext>
              </a:extLst>
            </p:cNvPr>
            <p:cNvPicPr>
              <a:picLocks noChangeAspect="1"/>
            </p:cNvPicPr>
            <p:nvPr/>
          </p:nvPicPr>
          <p:blipFill>
            <a:blip r:embed="rId15"/>
            <a:stretch>
              <a:fillRect/>
            </a:stretch>
          </p:blipFill>
          <p:spPr>
            <a:xfrm rot="6419951">
              <a:off x="5484455" y="1976197"/>
              <a:ext cx="777780" cy="1196017"/>
            </a:xfrm>
            <a:prstGeom prst="rect">
              <a:avLst/>
            </a:prstGeom>
          </p:spPr>
        </p:pic>
      </p:grpSp>
      <p:sp>
        <p:nvSpPr>
          <p:cNvPr id="31" name="Triangle 30">
            <a:extLst>
              <a:ext uri="{FF2B5EF4-FFF2-40B4-BE49-F238E27FC236}">
                <a16:creationId xmlns:a16="http://schemas.microsoft.com/office/drawing/2014/main" id="{9E8B0C87-4EAE-595F-6BF8-07A1DA562890}"/>
              </a:ext>
            </a:extLst>
          </p:cNvPr>
          <p:cNvSpPr/>
          <p:nvPr/>
        </p:nvSpPr>
        <p:spPr>
          <a:xfrm rot="5400000">
            <a:off x="5954436" y="1060548"/>
            <a:ext cx="228600" cy="228600"/>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base">
              <a:spcBef>
                <a:spcPct val="20000"/>
              </a:spcBef>
              <a:spcAft>
                <a:spcPct val="0"/>
              </a:spcAft>
              <a:defRPr/>
            </a:pPr>
            <a:endParaRPr lang="en-US">
              <a:solidFill>
                <a:srgbClr val="FFFFFF"/>
              </a:solidFill>
              <a:latin typeface="Arial" panose="020B0604020202020204" pitchFamily="34" charset="0"/>
              <a:cs typeface="Arial" panose="020B0604020202020204" pitchFamily="34" charset="0"/>
            </a:endParaRPr>
          </a:p>
        </p:txBody>
      </p:sp>
      <p:sp>
        <p:nvSpPr>
          <p:cNvPr id="32" name="Triangle 31">
            <a:extLst>
              <a:ext uri="{FF2B5EF4-FFF2-40B4-BE49-F238E27FC236}">
                <a16:creationId xmlns:a16="http://schemas.microsoft.com/office/drawing/2014/main" id="{2D6DCB58-2CF4-75B8-C4B8-B393B357A2D4}"/>
              </a:ext>
            </a:extLst>
          </p:cNvPr>
          <p:cNvSpPr/>
          <p:nvPr/>
        </p:nvSpPr>
        <p:spPr>
          <a:xfrm rot="5400000">
            <a:off x="2814714" y="1060548"/>
            <a:ext cx="228600" cy="228600"/>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base">
              <a:spcBef>
                <a:spcPct val="20000"/>
              </a:spcBef>
              <a:spcAft>
                <a:spcPct val="0"/>
              </a:spcAft>
              <a:defRPr/>
            </a:pPr>
            <a:endParaRPr lang="en-US">
              <a:solidFill>
                <a:srgbClr val="FFFFFF"/>
              </a:solidFill>
              <a:latin typeface="Arial" panose="020B0604020202020204" pitchFamily="34" charset="0"/>
              <a:cs typeface="Arial" panose="020B0604020202020204" pitchFamily="34" charset="0"/>
            </a:endParaRPr>
          </a:p>
        </p:txBody>
      </p:sp>
      <p:sp>
        <p:nvSpPr>
          <p:cNvPr id="33" name="Triangle 32">
            <a:extLst>
              <a:ext uri="{FF2B5EF4-FFF2-40B4-BE49-F238E27FC236}">
                <a16:creationId xmlns:a16="http://schemas.microsoft.com/office/drawing/2014/main" id="{FA5634E6-A954-EC92-1E99-90633466F4F0}"/>
              </a:ext>
            </a:extLst>
          </p:cNvPr>
          <p:cNvSpPr/>
          <p:nvPr/>
        </p:nvSpPr>
        <p:spPr>
          <a:xfrm rot="5400000">
            <a:off x="9040798" y="1056249"/>
            <a:ext cx="228600" cy="228600"/>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base">
              <a:spcBef>
                <a:spcPct val="20000"/>
              </a:spcBef>
              <a:spcAft>
                <a:spcPct val="0"/>
              </a:spcAft>
              <a:defRPr/>
            </a:pPr>
            <a:endParaRPr lang="en-US">
              <a:solidFill>
                <a:srgbClr val="FFFFFF"/>
              </a:solidFill>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CDF70BFE-C7A0-DAB2-599D-98D24B44D506}"/>
              </a:ext>
            </a:extLst>
          </p:cNvPr>
          <p:cNvSpPr txBox="1"/>
          <p:nvPr/>
        </p:nvSpPr>
        <p:spPr>
          <a:xfrm>
            <a:off x="2857485" y="3185495"/>
            <a:ext cx="2498956" cy="720197"/>
          </a:xfrm>
          <a:prstGeom prst="rect">
            <a:avLst/>
          </a:prstGeom>
          <a:noFill/>
        </p:spPr>
        <p:txBody>
          <a:bodyPr wrap="square" lIns="91440" tIns="45720" rIns="91440" bIns="45720" anchor="t">
            <a:spAutoFit/>
          </a:bodyPr>
          <a:lstStyle/>
          <a:p>
            <a:pPr algn="ctr" fontAlgn="base">
              <a:spcBef>
                <a:spcPct val="20000"/>
              </a:spcBef>
              <a:spcAft>
                <a:spcPct val="0"/>
              </a:spcAft>
              <a:defRPr/>
            </a:pPr>
            <a:r>
              <a:rPr lang="en-US" sz="1200">
                <a:solidFill>
                  <a:srgbClr val="060D0D"/>
                </a:solidFill>
                <a:latin typeface="Arial"/>
                <a:cs typeface="Arial"/>
              </a:rPr>
              <a:t>Library sizes:  </a:t>
            </a:r>
            <a:r>
              <a:rPr lang="en-US" sz="1200">
                <a:solidFill>
                  <a:srgbClr val="C00000"/>
                </a:solidFill>
                <a:latin typeface="Arial"/>
                <a:cs typeface="Arial"/>
              </a:rPr>
              <a:t>10</a:t>
            </a:r>
            <a:r>
              <a:rPr lang="en-US" sz="1200" baseline="30000">
                <a:solidFill>
                  <a:srgbClr val="C00000"/>
                </a:solidFill>
                <a:latin typeface="Arial"/>
                <a:cs typeface="Arial"/>
              </a:rPr>
              <a:t>8</a:t>
            </a:r>
            <a:r>
              <a:rPr lang="en-US" sz="1200">
                <a:solidFill>
                  <a:srgbClr val="C00000"/>
                </a:solidFill>
                <a:latin typeface="Arial"/>
                <a:cs typeface="Arial"/>
              </a:rPr>
              <a:t> – 10</a:t>
            </a:r>
            <a:r>
              <a:rPr lang="en-US" sz="1200" baseline="30000">
                <a:solidFill>
                  <a:srgbClr val="C00000"/>
                </a:solidFill>
                <a:latin typeface="Arial"/>
                <a:cs typeface="Arial"/>
              </a:rPr>
              <a:t>12</a:t>
            </a:r>
          </a:p>
          <a:p>
            <a:pPr algn="ctr" fontAlgn="base">
              <a:spcBef>
                <a:spcPct val="20000"/>
              </a:spcBef>
              <a:spcAft>
                <a:spcPct val="0"/>
              </a:spcAft>
              <a:defRPr/>
            </a:pPr>
            <a:r>
              <a:rPr lang="en-US" sz="1200">
                <a:solidFill>
                  <a:srgbClr val="060D0D"/>
                </a:solidFill>
                <a:latin typeface="Arial"/>
                <a:cs typeface="Arial"/>
              </a:rPr>
              <a:t>Targets screened:  </a:t>
            </a:r>
            <a:r>
              <a:rPr lang="en-US" sz="1200">
                <a:solidFill>
                  <a:srgbClr val="C00000"/>
                </a:solidFill>
                <a:latin typeface="Arial"/>
                <a:cs typeface="Arial"/>
              </a:rPr>
              <a:t>~140</a:t>
            </a:r>
          </a:p>
          <a:p>
            <a:pPr algn="ctr" fontAlgn="base">
              <a:spcBef>
                <a:spcPct val="20000"/>
              </a:spcBef>
              <a:spcAft>
                <a:spcPct val="0"/>
              </a:spcAft>
              <a:defRPr/>
            </a:pPr>
            <a:r>
              <a:rPr lang="en-US" sz="1200">
                <a:solidFill>
                  <a:srgbClr val="060D0D"/>
                </a:solidFill>
                <a:latin typeface="Arial"/>
                <a:cs typeface="Arial"/>
              </a:rPr>
              <a:t>Target hit rate:  </a:t>
            </a:r>
            <a:r>
              <a:rPr lang="en-US" sz="1200">
                <a:solidFill>
                  <a:srgbClr val="C00000"/>
                </a:solidFill>
                <a:latin typeface="Arial"/>
                <a:cs typeface="Arial"/>
              </a:rPr>
              <a:t>&gt;60%</a:t>
            </a:r>
          </a:p>
        </p:txBody>
      </p:sp>
      <p:sp>
        <p:nvSpPr>
          <p:cNvPr id="35" name="TextBox 34">
            <a:extLst>
              <a:ext uri="{FF2B5EF4-FFF2-40B4-BE49-F238E27FC236}">
                <a16:creationId xmlns:a16="http://schemas.microsoft.com/office/drawing/2014/main" id="{D884637D-A2E9-B6CC-9488-3271685A7F87}"/>
              </a:ext>
            </a:extLst>
          </p:cNvPr>
          <p:cNvSpPr txBox="1"/>
          <p:nvPr/>
        </p:nvSpPr>
        <p:spPr>
          <a:xfrm>
            <a:off x="6828078" y="3186591"/>
            <a:ext cx="2498956" cy="720197"/>
          </a:xfrm>
          <a:prstGeom prst="rect">
            <a:avLst/>
          </a:prstGeom>
          <a:noFill/>
        </p:spPr>
        <p:txBody>
          <a:bodyPr wrap="square" lIns="91440" tIns="45720" rIns="91440" bIns="45720" rtlCol="0" anchor="t">
            <a:spAutoFit/>
          </a:bodyPr>
          <a:lstStyle/>
          <a:p>
            <a:pPr algn="ctr" fontAlgn="base">
              <a:spcBef>
                <a:spcPct val="20000"/>
              </a:spcBef>
              <a:spcAft>
                <a:spcPct val="0"/>
              </a:spcAft>
              <a:defRPr/>
            </a:pPr>
            <a:r>
              <a:rPr lang="en-US" sz="1200">
                <a:solidFill>
                  <a:srgbClr val="060D0D"/>
                </a:solidFill>
                <a:latin typeface="Arial"/>
                <a:cs typeface="Arial"/>
              </a:rPr>
              <a:t>Library sizes:  </a:t>
            </a:r>
            <a:r>
              <a:rPr lang="en-US" sz="1200">
                <a:solidFill>
                  <a:srgbClr val="C00000"/>
                </a:solidFill>
                <a:latin typeface="Arial"/>
                <a:cs typeface="Arial"/>
              </a:rPr>
              <a:t>10,000s</a:t>
            </a:r>
            <a:endParaRPr lang="en-US" sz="1200">
              <a:solidFill>
                <a:srgbClr val="060D0D"/>
              </a:solidFill>
              <a:latin typeface="Arial"/>
              <a:cs typeface="Arial"/>
            </a:endParaRPr>
          </a:p>
          <a:p>
            <a:pPr algn="ctr" fontAlgn="base">
              <a:spcBef>
                <a:spcPct val="20000"/>
              </a:spcBef>
              <a:spcAft>
                <a:spcPct val="0"/>
              </a:spcAft>
              <a:defRPr/>
            </a:pPr>
            <a:r>
              <a:rPr lang="en-US" sz="1200">
                <a:solidFill>
                  <a:srgbClr val="060D0D"/>
                </a:solidFill>
                <a:latin typeface="Arial"/>
              </a:rPr>
              <a:t>Helicons tested:  </a:t>
            </a:r>
            <a:r>
              <a:rPr lang="en-US" sz="1200">
                <a:solidFill>
                  <a:srgbClr val="C00000"/>
                </a:solidFill>
                <a:latin typeface="Arial"/>
              </a:rPr>
              <a:t>&gt;300,000</a:t>
            </a:r>
          </a:p>
          <a:p>
            <a:pPr algn="ctr" fontAlgn="base">
              <a:spcBef>
                <a:spcPct val="20000"/>
              </a:spcBef>
              <a:spcAft>
                <a:spcPct val="0"/>
              </a:spcAft>
              <a:defRPr/>
            </a:pPr>
            <a:r>
              <a:rPr lang="en-US" sz="1200">
                <a:solidFill>
                  <a:srgbClr val="060D0D"/>
                </a:solidFill>
                <a:latin typeface="Arial"/>
              </a:rPr>
              <a:t>Total data points:  </a:t>
            </a:r>
            <a:r>
              <a:rPr lang="en-US" sz="1200">
                <a:solidFill>
                  <a:srgbClr val="C00000"/>
                </a:solidFill>
                <a:latin typeface="Arial"/>
              </a:rPr>
              <a:t>&gt;10</a:t>
            </a:r>
            <a:r>
              <a:rPr lang="en-US" sz="1200" baseline="30000">
                <a:solidFill>
                  <a:srgbClr val="C00000"/>
                </a:solidFill>
                <a:latin typeface="Arial"/>
              </a:rPr>
              <a:t>6</a:t>
            </a:r>
            <a:endParaRPr lang="en-US" sz="1200" baseline="30000">
              <a:solidFill>
                <a:srgbClr val="060D0D"/>
              </a:solidFill>
              <a:latin typeface="Arial"/>
            </a:endParaRPr>
          </a:p>
        </p:txBody>
      </p:sp>
      <p:sp>
        <p:nvSpPr>
          <p:cNvPr id="36" name="TextBox 35">
            <a:extLst>
              <a:ext uri="{FF2B5EF4-FFF2-40B4-BE49-F238E27FC236}">
                <a16:creationId xmlns:a16="http://schemas.microsoft.com/office/drawing/2014/main" id="{E94734CE-EAC1-155B-8F49-1871386F2FA7}"/>
              </a:ext>
            </a:extLst>
          </p:cNvPr>
          <p:cNvSpPr txBox="1"/>
          <p:nvPr/>
        </p:nvSpPr>
        <p:spPr>
          <a:xfrm>
            <a:off x="2857483" y="2619449"/>
            <a:ext cx="2498956" cy="523220"/>
          </a:xfrm>
          <a:prstGeom prst="rect">
            <a:avLst/>
          </a:prstGeom>
          <a:noFill/>
        </p:spPr>
        <p:txBody>
          <a:bodyPr wrap="square">
            <a:spAutoFit/>
          </a:bodyPr>
          <a:lstStyle/>
          <a:p>
            <a:pPr algn="ctr" fontAlgn="base">
              <a:spcBef>
                <a:spcPct val="20000"/>
              </a:spcBef>
              <a:spcAft>
                <a:spcPct val="0"/>
              </a:spcAft>
              <a:defRPr/>
            </a:pPr>
            <a:r>
              <a:rPr lang="en-US" sz="1400" b="1">
                <a:solidFill>
                  <a:srgbClr val="060D0D"/>
                </a:solidFill>
                <a:latin typeface="Arial" panose="020B0604020202020204" pitchFamily="34" charset="0"/>
                <a:cs typeface="Arial" panose="020B0604020202020204" pitchFamily="34" charset="0"/>
              </a:rPr>
              <a:t>Highly-Parallelized Helical Phage &amp; mRNA Display</a:t>
            </a:r>
          </a:p>
        </p:txBody>
      </p:sp>
      <p:sp>
        <p:nvSpPr>
          <p:cNvPr id="37" name="TextBox 36">
            <a:extLst>
              <a:ext uri="{FF2B5EF4-FFF2-40B4-BE49-F238E27FC236}">
                <a16:creationId xmlns:a16="http://schemas.microsoft.com/office/drawing/2014/main" id="{15065FE8-43B3-DC30-1439-A7965F91FD96}"/>
              </a:ext>
            </a:extLst>
          </p:cNvPr>
          <p:cNvSpPr txBox="1"/>
          <p:nvPr/>
        </p:nvSpPr>
        <p:spPr>
          <a:xfrm>
            <a:off x="6876847" y="2619449"/>
            <a:ext cx="2498956" cy="523220"/>
          </a:xfrm>
          <a:prstGeom prst="rect">
            <a:avLst/>
          </a:prstGeom>
          <a:noFill/>
        </p:spPr>
        <p:txBody>
          <a:bodyPr wrap="square" lIns="91440" tIns="45720" rIns="91440" bIns="45720" anchor="t">
            <a:spAutoFit/>
          </a:bodyPr>
          <a:lstStyle/>
          <a:p>
            <a:pPr algn="ctr" fontAlgn="base">
              <a:spcBef>
                <a:spcPct val="20000"/>
              </a:spcBef>
              <a:spcAft>
                <a:spcPct val="0"/>
              </a:spcAft>
              <a:defRPr/>
            </a:pPr>
            <a:r>
              <a:rPr lang="en-US" sz="1400" b="1">
                <a:solidFill>
                  <a:srgbClr val="060D0D"/>
                </a:solidFill>
                <a:latin typeface="Arial"/>
                <a:cs typeface="Arial"/>
              </a:rPr>
              <a:t>Multiplexed Mass Spec Library Screening</a:t>
            </a:r>
            <a:endParaRPr lang="en-US" sz="1400" b="1">
              <a:solidFill>
                <a:srgbClr val="060D0D"/>
              </a:solidFill>
              <a:latin typeface="Arial" panose="020B0604020202020204" pitchFamily="34" charset="0"/>
              <a:cs typeface="Arial" panose="020B0604020202020204" pitchFamily="34" charset="0"/>
            </a:endParaRPr>
          </a:p>
        </p:txBody>
      </p:sp>
      <p:sp>
        <p:nvSpPr>
          <p:cNvPr id="38" name="TextBox 37">
            <a:extLst>
              <a:ext uri="{FF2B5EF4-FFF2-40B4-BE49-F238E27FC236}">
                <a16:creationId xmlns:a16="http://schemas.microsoft.com/office/drawing/2014/main" id="{65EB0109-D5D1-CDFB-14B7-BDFC307268D5}"/>
              </a:ext>
            </a:extLst>
          </p:cNvPr>
          <p:cNvSpPr txBox="1"/>
          <p:nvPr/>
        </p:nvSpPr>
        <p:spPr>
          <a:xfrm>
            <a:off x="241249" y="2677341"/>
            <a:ext cx="2498956" cy="1007968"/>
          </a:xfrm>
          <a:prstGeom prst="rect">
            <a:avLst/>
          </a:prstGeom>
          <a:noFill/>
        </p:spPr>
        <p:txBody>
          <a:bodyPr wrap="square">
            <a:spAutoFit/>
          </a:bodyPr>
          <a:lstStyle/>
          <a:p>
            <a:pPr algn="ctr" fontAlgn="base">
              <a:spcBef>
                <a:spcPts val="936"/>
              </a:spcBef>
              <a:spcAft>
                <a:spcPct val="0"/>
              </a:spcAft>
              <a:defRPr/>
            </a:pPr>
            <a:r>
              <a:rPr lang="en-US" sz="1400" b="1">
                <a:solidFill>
                  <a:srgbClr val="060D0D"/>
                </a:solidFill>
                <a:latin typeface="Arial" panose="020B0604020202020204" pitchFamily="34" charset="0"/>
                <a:cs typeface="Arial" panose="020B0604020202020204" pitchFamily="34" charset="0"/>
              </a:rPr>
              <a:t>ML-Based Prediction of Helicon Binding Sites</a:t>
            </a:r>
          </a:p>
          <a:p>
            <a:pPr algn="ctr" fontAlgn="base">
              <a:spcBef>
                <a:spcPts val="936"/>
              </a:spcBef>
              <a:spcAft>
                <a:spcPct val="0"/>
              </a:spcAft>
              <a:defRPr/>
            </a:pPr>
            <a:r>
              <a:rPr lang="en-US" sz="1200">
                <a:solidFill>
                  <a:srgbClr val="060D0D"/>
                </a:solidFill>
                <a:latin typeface="Arial" panose="020B0604020202020204" pitchFamily="34" charset="0"/>
                <a:cs typeface="Arial" panose="020B0604020202020204" pitchFamily="34" charset="0"/>
              </a:rPr>
              <a:t>Accurate for both positive and negative predictions</a:t>
            </a:r>
          </a:p>
        </p:txBody>
      </p:sp>
      <p:pic>
        <p:nvPicPr>
          <p:cNvPr id="39" name="Picture 38">
            <a:extLst>
              <a:ext uri="{FF2B5EF4-FFF2-40B4-BE49-F238E27FC236}">
                <a16:creationId xmlns:a16="http://schemas.microsoft.com/office/drawing/2014/main" id="{F9BECC3E-E4A2-15C1-2CEA-2CD18CD4BE66}"/>
              </a:ext>
            </a:extLst>
          </p:cNvPr>
          <p:cNvPicPr>
            <a:picLocks noChangeAspect="1"/>
          </p:cNvPicPr>
          <p:nvPr/>
        </p:nvPicPr>
        <p:blipFill>
          <a:blip r:embed="rId16"/>
          <a:stretch>
            <a:fillRect/>
          </a:stretch>
        </p:blipFill>
        <p:spPr>
          <a:xfrm>
            <a:off x="895968" y="1407704"/>
            <a:ext cx="1217183" cy="1217183"/>
          </a:xfrm>
          <a:prstGeom prst="rect">
            <a:avLst/>
          </a:prstGeom>
        </p:spPr>
      </p:pic>
      <p:sp>
        <p:nvSpPr>
          <p:cNvPr id="40" name="TextBox 39">
            <a:extLst>
              <a:ext uri="{FF2B5EF4-FFF2-40B4-BE49-F238E27FC236}">
                <a16:creationId xmlns:a16="http://schemas.microsoft.com/office/drawing/2014/main" id="{BEE9A5C1-D31C-BE6E-527D-355C02856602}"/>
              </a:ext>
            </a:extLst>
          </p:cNvPr>
          <p:cNvSpPr txBox="1"/>
          <p:nvPr/>
        </p:nvSpPr>
        <p:spPr>
          <a:xfrm>
            <a:off x="3536034" y="5838927"/>
            <a:ext cx="5024846" cy="556563"/>
          </a:xfrm>
          <a:prstGeom prst="rect">
            <a:avLst/>
          </a:prstGeom>
          <a:noFill/>
        </p:spPr>
        <p:txBody>
          <a:bodyPr wrap="square">
            <a:spAutoFit/>
          </a:bodyPr>
          <a:lstStyle/>
          <a:p>
            <a:pPr algn="ctr" fontAlgn="base">
              <a:spcBef>
                <a:spcPts val="500"/>
              </a:spcBef>
              <a:spcAft>
                <a:spcPct val="0"/>
              </a:spcAft>
              <a:defRPr/>
            </a:pPr>
            <a:r>
              <a:rPr lang="en-US" sz="1400" b="1">
                <a:solidFill>
                  <a:srgbClr val="060D0D"/>
                </a:solidFill>
                <a:latin typeface="Arial" panose="020B0604020202020204" pitchFamily="34" charset="0"/>
                <a:cs typeface="Arial" panose="020B0604020202020204" pitchFamily="34" charset="0"/>
              </a:rPr>
              <a:t>ML-Based Property Predictions to Inform Design</a:t>
            </a:r>
          </a:p>
          <a:p>
            <a:pPr algn="ctr" fontAlgn="base">
              <a:spcBef>
                <a:spcPts val="500"/>
              </a:spcBef>
              <a:spcAft>
                <a:spcPct val="0"/>
              </a:spcAft>
              <a:defRPr/>
            </a:pPr>
            <a:r>
              <a:rPr lang="en-US" sz="1200">
                <a:solidFill>
                  <a:srgbClr val="060D0D"/>
                </a:solidFill>
                <a:latin typeface="Arial" panose="020B0604020202020204" pitchFamily="34" charset="0"/>
                <a:cs typeface="Arial" panose="020B0604020202020204" pitchFamily="34" charset="0"/>
              </a:rPr>
              <a:t>Built with in-house data collected across dozens of chemical series</a:t>
            </a:r>
          </a:p>
        </p:txBody>
      </p:sp>
      <p:sp>
        <p:nvSpPr>
          <p:cNvPr id="41" name="TextBox 40">
            <a:extLst>
              <a:ext uri="{FF2B5EF4-FFF2-40B4-BE49-F238E27FC236}">
                <a16:creationId xmlns:a16="http://schemas.microsoft.com/office/drawing/2014/main" id="{FD02E659-C78F-A9C7-B447-D02155AFB080}"/>
              </a:ext>
            </a:extLst>
          </p:cNvPr>
          <p:cNvSpPr txBox="1"/>
          <p:nvPr/>
        </p:nvSpPr>
        <p:spPr>
          <a:xfrm>
            <a:off x="315976" y="5819878"/>
            <a:ext cx="2367422" cy="523220"/>
          </a:xfrm>
          <a:prstGeom prst="rect">
            <a:avLst/>
          </a:prstGeom>
          <a:noFill/>
        </p:spPr>
        <p:txBody>
          <a:bodyPr wrap="square">
            <a:spAutoFit/>
          </a:bodyPr>
          <a:lstStyle/>
          <a:p>
            <a:pPr algn="ctr" fontAlgn="base">
              <a:spcBef>
                <a:spcPts val="500"/>
              </a:spcBef>
              <a:spcAft>
                <a:spcPct val="0"/>
              </a:spcAft>
              <a:defRPr/>
            </a:pPr>
            <a:r>
              <a:rPr lang="en-US" sz="1400" b="1">
                <a:solidFill>
                  <a:srgbClr val="060D0D"/>
                </a:solidFill>
                <a:latin typeface="Arial" panose="020B0604020202020204" pitchFamily="34" charset="0"/>
                <a:cs typeface="Arial" panose="020B0604020202020204" pitchFamily="34" charset="0"/>
              </a:rPr>
              <a:t>Foundational ML &amp; Simulation Capabilities</a:t>
            </a:r>
          </a:p>
        </p:txBody>
      </p:sp>
      <p:sp>
        <p:nvSpPr>
          <p:cNvPr id="42" name="TextBox 41">
            <a:extLst>
              <a:ext uri="{FF2B5EF4-FFF2-40B4-BE49-F238E27FC236}">
                <a16:creationId xmlns:a16="http://schemas.microsoft.com/office/drawing/2014/main" id="{00A3E21C-A6D9-827F-4BC9-B34D47DF1F39}"/>
              </a:ext>
            </a:extLst>
          </p:cNvPr>
          <p:cNvSpPr txBox="1"/>
          <p:nvPr/>
        </p:nvSpPr>
        <p:spPr>
          <a:xfrm>
            <a:off x="9090411" y="2674342"/>
            <a:ext cx="3101589" cy="556563"/>
          </a:xfrm>
          <a:prstGeom prst="rect">
            <a:avLst/>
          </a:prstGeom>
          <a:noFill/>
        </p:spPr>
        <p:txBody>
          <a:bodyPr wrap="square">
            <a:spAutoFit/>
          </a:bodyPr>
          <a:lstStyle/>
          <a:p>
            <a:pPr algn="ctr" fontAlgn="base">
              <a:spcBef>
                <a:spcPts val="500"/>
              </a:spcBef>
              <a:spcAft>
                <a:spcPct val="0"/>
              </a:spcAft>
              <a:defRPr/>
            </a:pPr>
            <a:r>
              <a:rPr lang="en-US" sz="1400" b="1">
                <a:solidFill>
                  <a:srgbClr val="060D0D"/>
                </a:solidFill>
                <a:latin typeface="Arial" panose="020B0604020202020204" pitchFamily="34" charset="0"/>
                <a:cs typeface="Arial" panose="020B0604020202020204" pitchFamily="34" charset="0"/>
              </a:rPr>
              <a:t>Generative Design</a:t>
            </a:r>
          </a:p>
          <a:p>
            <a:pPr algn="ctr" fontAlgn="base">
              <a:spcBef>
                <a:spcPts val="500"/>
              </a:spcBef>
              <a:spcAft>
                <a:spcPct val="0"/>
              </a:spcAft>
              <a:defRPr/>
            </a:pPr>
            <a:r>
              <a:rPr lang="en-US" sz="1200">
                <a:solidFill>
                  <a:srgbClr val="060D0D"/>
                </a:solidFill>
                <a:latin typeface="Arial" panose="020B0604020202020204" pitchFamily="34" charset="0"/>
                <a:cs typeface="Arial" panose="020B0604020202020204" pitchFamily="34" charset="0"/>
              </a:rPr>
              <a:t>ML-driven multiparameter optimization</a:t>
            </a:r>
          </a:p>
        </p:txBody>
      </p:sp>
      <p:sp>
        <p:nvSpPr>
          <p:cNvPr id="43" name="Rectangle 42">
            <a:extLst>
              <a:ext uri="{FF2B5EF4-FFF2-40B4-BE49-F238E27FC236}">
                <a16:creationId xmlns:a16="http://schemas.microsoft.com/office/drawing/2014/main" id="{81EC8C8A-927A-F6B3-95FF-1D2D79FAE1D8}"/>
              </a:ext>
            </a:extLst>
          </p:cNvPr>
          <p:cNvSpPr/>
          <p:nvPr/>
        </p:nvSpPr>
        <p:spPr>
          <a:xfrm>
            <a:off x="10485439" y="5544198"/>
            <a:ext cx="178043" cy="936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base">
              <a:spcBef>
                <a:spcPct val="20000"/>
              </a:spcBef>
              <a:spcAft>
                <a:spcPct val="0"/>
              </a:spcAft>
              <a:defRPr/>
            </a:pPr>
            <a:endParaRPr lang="en-US">
              <a:solidFill>
                <a:srgbClr val="FFFFFF"/>
              </a:solidFill>
              <a:latin typeface="Arial" panose="020B0604020202020204" pitchFamily="34" charset="0"/>
              <a:cs typeface="Arial" panose="020B0604020202020204" pitchFamily="34" charset="0"/>
            </a:endParaRPr>
          </a:p>
        </p:txBody>
      </p:sp>
      <p:grpSp>
        <p:nvGrpSpPr>
          <p:cNvPr id="44" name="Group 43">
            <a:extLst>
              <a:ext uri="{FF2B5EF4-FFF2-40B4-BE49-F238E27FC236}">
                <a16:creationId xmlns:a16="http://schemas.microsoft.com/office/drawing/2014/main" id="{6F3D5567-A187-FCDD-5001-D940E7D171F7}"/>
              </a:ext>
            </a:extLst>
          </p:cNvPr>
          <p:cNvGrpSpPr/>
          <p:nvPr/>
        </p:nvGrpSpPr>
        <p:grpSpPr>
          <a:xfrm>
            <a:off x="738461" y="4119446"/>
            <a:ext cx="1570017" cy="779908"/>
            <a:chOff x="717260" y="4146878"/>
            <a:chExt cx="1678169" cy="900454"/>
          </a:xfrm>
        </p:grpSpPr>
        <p:pic>
          <p:nvPicPr>
            <p:cNvPr id="45" name="Picture 2" descr="Discriminative and Generative Models 2">
              <a:extLst>
                <a:ext uri="{FF2B5EF4-FFF2-40B4-BE49-F238E27FC236}">
                  <a16:creationId xmlns:a16="http://schemas.microsoft.com/office/drawing/2014/main" id="{32919970-F5B2-BB6A-EF38-514D55B4E60C}"/>
                </a:ext>
              </a:extLst>
            </p:cNvPr>
            <p:cNvPicPr>
              <a:picLocks noChangeAspect="1" noChangeArrowheads="1"/>
            </p:cNvPicPr>
            <p:nvPr/>
          </p:nvPicPr>
          <p:blipFill rotWithShape="1">
            <a:blip r:embed="rId17" cstate="print">
              <a:extLst>
                <a:ext uri="{28A0092B-C50C-407E-A947-70E740481C1C}">
                  <a14:useLocalDpi xmlns:a14="http://schemas.microsoft.com/office/drawing/2010/main" val="0"/>
                </a:ext>
              </a:extLst>
            </a:blip>
            <a:srcRect t="18136" r="52215"/>
            <a:stretch/>
          </p:blipFill>
          <p:spPr bwMode="auto">
            <a:xfrm>
              <a:off x="717260" y="4146878"/>
              <a:ext cx="816165" cy="900454"/>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2" descr="Discriminative and Generative Models 2">
              <a:extLst>
                <a:ext uri="{FF2B5EF4-FFF2-40B4-BE49-F238E27FC236}">
                  <a16:creationId xmlns:a16="http://schemas.microsoft.com/office/drawing/2014/main" id="{B4827A8D-2BA3-B482-D285-A671265C0B15}"/>
                </a:ext>
              </a:extLst>
            </p:cNvPr>
            <p:cNvPicPr>
              <a:picLocks noChangeAspect="1" noChangeArrowheads="1"/>
            </p:cNvPicPr>
            <p:nvPr/>
          </p:nvPicPr>
          <p:blipFill rotWithShape="1">
            <a:blip r:embed="rId18" cstate="print">
              <a:extLst>
                <a:ext uri="{28A0092B-C50C-407E-A947-70E740481C1C}">
                  <a14:useLocalDpi xmlns:a14="http://schemas.microsoft.com/office/drawing/2010/main" val="0"/>
                </a:ext>
              </a:extLst>
            </a:blip>
            <a:srcRect l="46665" t="11180"/>
            <a:stretch/>
          </p:blipFill>
          <p:spPr bwMode="auto">
            <a:xfrm>
              <a:off x="1572908" y="4156042"/>
              <a:ext cx="822521" cy="882127"/>
            </a:xfrm>
            <a:prstGeom prst="rect">
              <a:avLst/>
            </a:prstGeom>
            <a:noFill/>
            <a:extLst>
              <a:ext uri="{909E8E84-426E-40DD-AFC4-6F175D3DCCD1}">
                <a14:hiddenFill xmlns:a14="http://schemas.microsoft.com/office/drawing/2010/main">
                  <a:solidFill>
                    <a:srgbClr val="FFFFFF"/>
                  </a:solidFill>
                </a14:hiddenFill>
              </a:ext>
            </a:extLst>
          </p:spPr>
        </p:pic>
      </p:grpSp>
      <p:pic>
        <p:nvPicPr>
          <p:cNvPr id="47" name="Picture 2">
            <a:extLst>
              <a:ext uri="{FF2B5EF4-FFF2-40B4-BE49-F238E27FC236}">
                <a16:creationId xmlns:a16="http://schemas.microsoft.com/office/drawing/2014/main" id="{20043F99-4272-D752-AD84-E03E7FC62FCB}"/>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249066" y="4931371"/>
            <a:ext cx="2609478" cy="842231"/>
          </a:xfrm>
          <a:prstGeom prst="rect">
            <a:avLst/>
          </a:prstGeom>
          <a:noFill/>
          <a:extLst>
            <a:ext uri="{909E8E84-426E-40DD-AFC4-6F175D3DCCD1}">
              <a14:hiddenFill xmlns:a14="http://schemas.microsoft.com/office/drawing/2010/main">
                <a:solidFill>
                  <a:srgbClr val="FFFFFF"/>
                </a:solidFill>
              </a14:hiddenFill>
            </a:ext>
          </a:extLst>
        </p:spPr>
      </p:pic>
      <p:grpSp>
        <p:nvGrpSpPr>
          <p:cNvPr id="48" name="Group 47">
            <a:extLst>
              <a:ext uri="{FF2B5EF4-FFF2-40B4-BE49-F238E27FC236}">
                <a16:creationId xmlns:a16="http://schemas.microsoft.com/office/drawing/2014/main" id="{8FCC2D54-3573-5E50-58F8-8F1BAD204B08}"/>
              </a:ext>
            </a:extLst>
          </p:cNvPr>
          <p:cNvGrpSpPr/>
          <p:nvPr/>
        </p:nvGrpSpPr>
        <p:grpSpPr>
          <a:xfrm>
            <a:off x="6603484" y="4206923"/>
            <a:ext cx="1399880" cy="1510992"/>
            <a:chOff x="3014036" y="1986813"/>
            <a:chExt cx="1399880" cy="1510992"/>
          </a:xfrm>
        </p:grpSpPr>
        <p:grpSp>
          <p:nvGrpSpPr>
            <p:cNvPr id="49" name="Group 48">
              <a:extLst>
                <a:ext uri="{FF2B5EF4-FFF2-40B4-BE49-F238E27FC236}">
                  <a16:creationId xmlns:a16="http://schemas.microsoft.com/office/drawing/2014/main" id="{A03D78BF-7E53-F7A0-F2B1-181B36867F57}"/>
                </a:ext>
              </a:extLst>
            </p:cNvPr>
            <p:cNvGrpSpPr/>
            <p:nvPr/>
          </p:nvGrpSpPr>
          <p:grpSpPr>
            <a:xfrm>
              <a:off x="3014036" y="1986813"/>
              <a:ext cx="1399880" cy="1370950"/>
              <a:chOff x="2929868" y="2316366"/>
              <a:chExt cx="1110910" cy="1209011"/>
            </a:xfrm>
          </p:grpSpPr>
          <p:pic>
            <p:nvPicPr>
              <p:cNvPr id="51" name="Picture 50">
                <a:extLst>
                  <a:ext uri="{FF2B5EF4-FFF2-40B4-BE49-F238E27FC236}">
                    <a16:creationId xmlns:a16="http://schemas.microsoft.com/office/drawing/2014/main" id="{F3EEA522-FD9F-1878-0642-CDB7794274A4}"/>
                  </a:ext>
                </a:extLst>
              </p:cNvPr>
              <p:cNvPicPr>
                <a:picLocks noChangeAspect="1"/>
              </p:cNvPicPr>
              <p:nvPr/>
            </p:nvPicPr>
            <p:blipFill rotWithShape="1">
              <a:blip r:embed="rId20"/>
              <a:srcRect l="23636" b="16691"/>
              <a:stretch/>
            </p:blipFill>
            <p:spPr>
              <a:xfrm>
                <a:off x="2984351" y="2316366"/>
                <a:ext cx="1021591" cy="1051455"/>
              </a:xfrm>
              <a:prstGeom prst="rect">
                <a:avLst/>
              </a:prstGeom>
            </p:spPr>
          </p:pic>
          <p:sp>
            <p:nvSpPr>
              <p:cNvPr id="52" name="TextBox 51">
                <a:extLst>
                  <a:ext uri="{FF2B5EF4-FFF2-40B4-BE49-F238E27FC236}">
                    <a16:creationId xmlns:a16="http://schemas.microsoft.com/office/drawing/2014/main" id="{CC5A6D20-3DCF-DAA4-972A-2D02C13D8A2E}"/>
                  </a:ext>
                </a:extLst>
              </p:cNvPr>
              <p:cNvSpPr txBox="1"/>
              <p:nvPr/>
            </p:nvSpPr>
            <p:spPr>
              <a:xfrm>
                <a:off x="3013166" y="3326674"/>
                <a:ext cx="296654" cy="189995"/>
              </a:xfrm>
              <a:prstGeom prst="rect">
                <a:avLst/>
              </a:prstGeom>
              <a:noFill/>
            </p:spPr>
            <p:txBody>
              <a:bodyPr wrap="none" rtlCol="0">
                <a:spAutoFit/>
              </a:bodyPr>
              <a:lstStyle/>
              <a:p>
                <a:pPr fontAlgn="base">
                  <a:spcBef>
                    <a:spcPct val="20000"/>
                  </a:spcBef>
                  <a:spcAft>
                    <a:spcPct val="0"/>
                  </a:spcAft>
                  <a:defRPr/>
                </a:pPr>
                <a:r>
                  <a:rPr lang="en-US" sz="800">
                    <a:solidFill>
                      <a:srgbClr val="060D0D"/>
                    </a:solidFill>
                    <a:latin typeface="Arial" pitchFamily="-80" charset="0"/>
                  </a:rPr>
                  <a:t>Low</a:t>
                </a:r>
              </a:p>
            </p:txBody>
          </p:sp>
          <p:sp>
            <p:nvSpPr>
              <p:cNvPr id="53" name="TextBox 52">
                <a:extLst>
                  <a:ext uri="{FF2B5EF4-FFF2-40B4-BE49-F238E27FC236}">
                    <a16:creationId xmlns:a16="http://schemas.microsoft.com/office/drawing/2014/main" id="{5CC9B6EE-2407-0DB5-D54B-E1565401CDBB}"/>
                  </a:ext>
                </a:extLst>
              </p:cNvPr>
              <p:cNvSpPr txBox="1"/>
              <p:nvPr/>
            </p:nvSpPr>
            <p:spPr>
              <a:xfrm>
                <a:off x="3339737" y="3331028"/>
                <a:ext cx="305560" cy="189995"/>
              </a:xfrm>
              <a:prstGeom prst="rect">
                <a:avLst/>
              </a:prstGeom>
              <a:noFill/>
            </p:spPr>
            <p:txBody>
              <a:bodyPr wrap="none" rtlCol="0">
                <a:spAutoFit/>
              </a:bodyPr>
              <a:lstStyle/>
              <a:p>
                <a:pPr fontAlgn="base">
                  <a:spcBef>
                    <a:spcPct val="20000"/>
                  </a:spcBef>
                  <a:spcAft>
                    <a:spcPct val="0"/>
                  </a:spcAft>
                  <a:defRPr/>
                </a:pPr>
                <a:r>
                  <a:rPr lang="en-US" sz="800">
                    <a:solidFill>
                      <a:srgbClr val="060D0D"/>
                    </a:solidFill>
                    <a:latin typeface="Arial" pitchFamily="-80" charset="0"/>
                  </a:rPr>
                  <a:t>Med</a:t>
                </a:r>
              </a:p>
            </p:txBody>
          </p:sp>
          <p:sp>
            <p:nvSpPr>
              <p:cNvPr id="54" name="TextBox 53">
                <a:extLst>
                  <a:ext uri="{FF2B5EF4-FFF2-40B4-BE49-F238E27FC236}">
                    <a16:creationId xmlns:a16="http://schemas.microsoft.com/office/drawing/2014/main" id="{85367309-E4C5-ED1D-AFBA-3D5317F1B261}"/>
                  </a:ext>
                </a:extLst>
              </p:cNvPr>
              <p:cNvSpPr txBox="1"/>
              <p:nvPr/>
            </p:nvSpPr>
            <p:spPr>
              <a:xfrm>
                <a:off x="3666308" y="3335382"/>
                <a:ext cx="314464" cy="189995"/>
              </a:xfrm>
              <a:prstGeom prst="rect">
                <a:avLst/>
              </a:prstGeom>
              <a:noFill/>
            </p:spPr>
            <p:txBody>
              <a:bodyPr wrap="none" rtlCol="0">
                <a:spAutoFit/>
              </a:bodyPr>
              <a:lstStyle/>
              <a:p>
                <a:pPr fontAlgn="base">
                  <a:spcBef>
                    <a:spcPct val="20000"/>
                  </a:spcBef>
                  <a:spcAft>
                    <a:spcPct val="0"/>
                  </a:spcAft>
                  <a:defRPr/>
                </a:pPr>
                <a:r>
                  <a:rPr lang="en-US" sz="800">
                    <a:solidFill>
                      <a:srgbClr val="060D0D"/>
                    </a:solidFill>
                    <a:latin typeface="Arial" pitchFamily="-80" charset="0"/>
                  </a:rPr>
                  <a:t>High</a:t>
                </a:r>
              </a:p>
            </p:txBody>
          </p:sp>
          <p:sp>
            <p:nvSpPr>
              <p:cNvPr id="55" name="TextBox 54">
                <a:extLst>
                  <a:ext uri="{FF2B5EF4-FFF2-40B4-BE49-F238E27FC236}">
                    <a16:creationId xmlns:a16="http://schemas.microsoft.com/office/drawing/2014/main" id="{9CE6B531-0613-2BCE-0DBD-33EFB0D7D60A}"/>
                  </a:ext>
                </a:extLst>
              </p:cNvPr>
              <p:cNvSpPr txBox="1"/>
              <p:nvPr/>
            </p:nvSpPr>
            <p:spPr>
              <a:xfrm rot="16200000">
                <a:off x="2731775" y="2761081"/>
                <a:ext cx="567158" cy="170971"/>
              </a:xfrm>
              <a:prstGeom prst="rect">
                <a:avLst/>
              </a:prstGeom>
              <a:noFill/>
            </p:spPr>
            <p:txBody>
              <a:bodyPr wrap="none" rtlCol="0">
                <a:spAutoFit/>
              </a:bodyPr>
              <a:lstStyle/>
              <a:p>
                <a:pPr fontAlgn="base">
                  <a:spcBef>
                    <a:spcPct val="20000"/>
                  </a:spcBef>
                  <a:spcAft>
                    <a:spcPct val="0"/>
                  </a:spcAft>
                  <a:defRPr/>
                </a:pPr>
                <a:r>
                  <a:rPr lang="en-US" sz="800">
                    <a:solidFill>
                      <a:srgbClr val="060D0D"/>
                    </a:solidFill>
                    <a:latin typeface="Arial" pitchFamily="-80" charset="0"/>
                  </a:rPr>
                  <a:t>Actual CE</a:t>
                </a:r>
              </a:p>
            </p:txBody>
          </p:sp>
          <p:cxnSp>
            <p:nvCxnSpPr>
              <p:cNvPr id="56" name="Straight Connector 55">
                <a:extLst>
                  <a:ext uri="{FF2B5EF4-FFF2-40B4-BE49-F238E27FC236}">
                    <a16:creationId xmlns:a16="http://schemas.microsoft.com/office/drawing/2014/main" id="{401A691B-6209-272E-8750-B50C9567B909}"/>
                  </a:ext>
                </a:extLst>
              </p:cNvPr>
              <p:cNvCxnSpPr>
                <a:cxnSpLocks/>
              </p:cNvCxnSpPr>
              <p:nvPr/>
            </p:nvCxnSpPr>
            <p:spPr>
              <a:xfrm>
                <a:off x="3074125" y="2368731"/>
                <a:ext cx="0" cy="1010195"/>
              </a:xfrm>
              <a:prstGeom prst="line">
                <a:avLst/>
              </a:prstGeom>
              <a:ln>
                <a:solidFill>
                  <a:schemeClr val="bg1">
                    <a:lumMod val="50000"/>
                  </a:schemeClr>
                </a:solidFill>
              </a:ln>
            </p:spPr>
            <p:style>
              <a:lnRef idx="1">
                <a:schemeClr val="accent2"/>
              </a:lnRef>
              <a:fillRef idx="0">
                <a:schemeClr val="accent2"/>
              </a:fillRef>
              <a:effectRef idx="0">
                <a:schemeClr val="accent2"/>
              </a:effectRef>
              <a:fontRef idx="minor">
                <a:schemeClr val="tx1"/>
              </a:fontRef>
            </p:style>
          </p:cxnSp>
          <p:cxnSp>
            <p:nvCxnSpPr>
              <p:cNvPr id="57" name="Straight Connector 56">
                <a:extLst>
                  <a:ext uri="{FF2B5EF4-FFF2-40B4-BE49-F238E27FC236}">
                    <a16:creationId xmlns:a16="http://schemas.microsoft.com/office/drawing/2014/main" id="{E096E629-FA85-E3CC-91F1-A92D8007A980}"/>
                  </a:ext>
                </a:extLst>
              </p:cNvPr>
              <p:cNvCxnSpPr>
                <a:cxnSpLocks/>
              </p:cNvCxnSpPr>
              <p:nvPr/>
            </p:nvCxnSpPr>
            <p:spPr>
              <a:xfrm flipH="1">
                <a:off x="3069771" y="3383281"/>
                <a:ext cx="971007" cy="0"/>
              </a:xfrm>
              <a:prstGeom prst="line">
                <a:avLst/>
              </a:prstGeom>
              <a:ln>
                <a:solidFill>
                  <a:schemeClr val="bg1">
                    <a:lumMod val="50000"/>
                  </a:schemeClr>
                </a:solidFill>
              </a:ln>
            </p:spPr>
            <p:style>
              <a:lnRef idx="1">
                <a:schemeClr val="accent2"/>
              </a:lnRef>
              <a:fillRef idx="0">
                <a:schemeClr val="accent2"/>
              </a:fillRef>
              <a:effectRef idx="0">
                <a:schemeClr val="accent2"/>
              </a:effectRef>
              <a:fontRef idx="minor">
                <a:schemeClr val="tx1"/>
              </a:fontRef>
            </p:style>
          </p:cxnSp>
        </p:grpSp>
        <p:sp>
          <p:nvSpPr>
            <p:cNvPr id="50" name="TextBox 49">
              <a:extLst>
                <a:ext uri="{FF2B5EF4-FFF2-40B4-BE49-F238E27FC236}">
                  <a16:creationId xmlns:a16="http://schemas.microsoft.com/office/drawing/2014/main" id="{0C0CFAA2-8D99-AD1E-AAC2-1B4A6D594463}"/>
                </a:ext>
              </a:extLst>
            </p:cNvPr>
            <p:cNvSpPr txBox="1"/>
            <p:nvPr/>
          </p:nvSpPr>
          <p:spPr>
            <a:xfrm>
              <a:off x="3344092" y="3266973"/>
              <a:ext cx="864339" cy="230832"/>
            </a:xfrm>
            <a:prstGeom prst="rect">
              <a:avLst/>
            </a:prstGeom>
            <a:noFill/>
          </p:spPr>
          <p:txBody>
            <a:bodyPr wrap="none" rtlCol="0">
              <a:spAutoFit/>
            </a:bodyPr>
            <a:lstStyle/>
            <a:p>
              <a:pPr fontAlgn="base">
                <a:spcBef>
                  <a:spcPct val="20000"/>
                </a:spcBef>
                <a:spcAft>
                  <a:spcPct val="0"/>
                </a:spcAft>
                <a:defRPr/>
              </a:pPr>
              <a:r>
                <a:rPr lang="en-US" sz="900">
                  <a:solidFill>
                    <a:srgbClr val="060D0D"/>
                  </a:solidFill>
                  <a:latin typeface="Arial" pitchFamily="-80" charset="0"/>
                </a:rPr>
                <a:t>Predicted CE</a:t>
              </a:r>
            </a:p>
          </p:txBody>
        </p:sp>
      </p:grpSp>
      <p:sp>
        <p:nvSpPr>
          <p:cNvPr id="58" name="Rectangle 57">
            <a:extLst>
              <a:ext uri="{FF2B5EF4-FFF2-40B4-BE49-F238E27FC236}">
                <a16:creationId xmlns:a16="http://schemas.microsoft.com/office/drawing/2014/main" id="{0ECFED60-9AFA-5F27-D07F-C4DA6C8EEE32}"/>
              </a:ext>
            </a:extLst>
          </p:cNvPr>
          <p:cNvSpPr/>
          <p:nvPr/>
        </p:nvSpPr>
        <p:spPr>
          <a:xfrm>
            <a:off x="10830825" y="5612275"/>
            <a:ext cx="178043" cy="583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base">
              <a:spcBef>
                <a:spcPct val="20000"/>
              </a:spcBef>
              <a:spcAft>
                <a:spcPct val="0"/>
              </a:spcAft>
              <a:defRPr/>
            </a:pPr>
            <a:endParaRPr lang="en-US">
              <a:solidFill>
                <a:srgbClr val="FFFFFF"/>
              </a:solidFill>
              <a:latin typeface="Arial" panose="020B0604020202020204" pitchFamily="34" charset="0"/>
              <a:cs typeface="Arial" panose="020B0604020202020204" pitchFamily="34" charset="0"/>
            </a:endParaRPr>
          </a:p>
        </p:txBody>
      </p:sp>
      <p:pic>
        <p:nvPicPr>
          <p:cNvPr id="59" name="Picture 2" descr="Curved arrow icon free png - Top png files on PNG.is">
            <a:extLst>
              <a:ext uri="{FF2B5EF4-FFF2-40B4-BE49-F238E27FC236}">
                <a16:creationId xmlns:a16="http://schemas.microsoft.com/office/drawing/2014/main" id="{D9C0F593-457C-570A-4DEE-E86D1F52AE92}"/>
              </a:ext>
            </a:extLst>
          </p:cNvPr>
          <p:cNvPicPr>
            <a:picLocks noChangeAspect="1" noChangeArrowheads="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19157277" flipH="1" flipV="1">
            <a:off x="5743785" y="3957232"/>
            <a:ext cx="282407" cy="302578"/>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2" descr="Curved arrow icon free png - Top png files on PNG.is">
            <a:extLst>
              <a:ext uri="{FF2B5EF4-FFF2-40B4-BE49-F238E27FC236}">
                <a16:creationId xmlns:a16="http://schemas.microsoft.com/office/drawing/2014/main" id="{E1AD84AC-477C-C5AE-FF41-C51C35F24238}"/>
              </a:ext>
            </a:extLst>
          </p:cNvPr>
          <p:cNvPicPr>
            <a:picLocks noChangeAspect="1" noChangeArrowheads="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19157277">
            <a:off x="9304298" y="3905609"/>
            <a:ext cx="283195" cy="303423"/>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2" descr="Curved arrow icon free png - Top png files on PNG.is">
            <a:extLst>
              <a:ext uri="{FF2B5EF4-FFF2-40B4-BE49-F238E27FC236}">
                <a16:creationId xmlns:a16="http://schemas.microsoft.com/office/drawing/2014/main" id="{021232BE-7920-F4B8-28FF-0AC5D672EE98}"/>
              </a:ext>
            </a:extLst>
          </p:cNvPr>
          <p:cNvPicPr>
            <a:picLocks noChangeAspect="1" noChangeArrowheads="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19157277">
            <a:off x="3186020" y="3949052"/>
            <a:ext cx="283195" cy="303423"/>
          </a:xfrm>
          <a:prstGeom prst="rect">
            <a:avLst/>
          </a:prstGeom>
          <a:noFill/>
          <a:extLst>
            <a:ext uri="{909E8E84-426E-40DD-AFC4-6F175D3DCCD1}">
              <a14:hiddenFill xmlns:a14="http://schemas.microsoft.com/office/drawing/2010/main">
                <a:solidFill>
                  <a:srgbClr val="FFFFFF"/>
                </a:solidFill>
              </a14:hiddenFill>
            </a:ext>
          </a:extLst>
        </p:spPr>
      </p:pic>
      <p:sp>
        <p:nvSpPr>
          <p:cNvPr id="62" name="TextBox 61">
            <a:extLst>
              <a:ext uri="{FF2B5EF4-FFF2-40B4-BE49-F238E27FC236}">
                <a16:creationId xmlns:a16="http://schemas.microsoft.com/office/drawing/2014/main" id="{AA0B3939-A560-71FD-4D2F-3A80A403E6BB}"/>
              </a:ext>
            </a:extLst>
          </p:cNvPr>
          <p:cNvSpPr txBox="1"/>
          <p:nvPr/>
        </p:nvSpPr>
        <p:spPr>
          <a:xfrm>
            <a:off x="444909" y="988692"/>
            <a:ext cx="2202171" cy="369332"/>
          </a:xfrm>
          <a:prstGeom prst="rect">
            <a:avLst/>
          </a:prstGeom>
          <a:noFill/>
        </p:spPr>
        <p:txBody>
          <a:bodyPr wrap="square">
            <a:spAutoFit/>
          </a:bodyPr>
          <a:lstStyle/>
          <a:p>
            <a:pPr fontAlgn="base">
              <a:spcBef>
                <a:spcPct val="20000"/>
              </a:spcBef>
              <a:spcAft>
                <a:spcPct val="0"/>
              </a:spcAft>
              <a:defRPr/>
            </a:pPr>
            <a:r>
              <a:rPr lang="en-US" b="1">
                <a:solidFill>
                  <a:srgbClr val="060D0D">
                    <a:lumMod val="75000"/>
                    <a:lumOff val="25000"/>
                  </a:srgbClr>
                </a:solidFill>
                <a:latin typeface="Arial" pitchFamily="-80" charset="0"/>
              </a:rPr>
              <a:t> Target Evaluation</a:t>
            </a:r>
            <a:endParaRPr lang="en-US">
              <a:solidFill>
                <a:srgbClr val="060D0D"/>
              </a:solidFill>
              <a:latin typeface="Arial" pitchFamily="-80" charset="0"/>
            </a:endParaRPr>
          </a:p>
        </p:txBody>
      </p:sp>
      <p:sp>
        <p:nvSpPr>
          <p:cNvPr id="63" name="TextBox 62">
            <a:extLst>
              <a:ext uri="{FF2B5EF4-FFF2-40B4-BE49-F238E27FC236}">
                <a16:creationId xmlns:a16="http://schemas.microsoft.com/office/drawing/2014/main" id="{012DB7CC-D755-4DED-D3EE-BA04E4B94A80}"/>
              </a:ext>
            </a:extLst>
          </p:cNvPr>
          <p:cNvSpPr txBox="1"/>
          <p:nvPr/>
        </p:nvSpPr>
        <p:spPr>
          <a:xfrm>
            <a:off x="9595398" y="996389"/>
            <a:ext cx="2181691" cy="369332"/>
          </a:xfrm>
          <a:prstGeom prst="rect">
            <a:avLst/>
          </a:prstGeom>
          <a:noFill/>
        </p:spPr>
        <p:txBody>
          <a:bodyPr wrap="square">
            <a:spAutoFit/>
          </a:bodyPr>
          <a:lstStyle/>
          <a:p>
            <a:pPr fontAlgn="base">
              <a:spcBef>
                <a:spcPct val="20000"/>
              </a:spcBef>
              <a:spcAft>
                <a:spcPct val="0"/>
              </a:spcAft>
              <a:defRPr/>
            </a:pPr>
            <a:r>
              <a:rPr lang="en-US" b="1">
                <a:solidFill>
                  <a:srgbClr val="060D0D">
                    <a:lumMod val="75000"/>
                    <a:lumOff val="25000"/>
                  </a:srgbClr>
                </a:solidFill>
                <a:latin typeface="Arial" pitchFamily="-80" charset="0"/>
              </a:rPr>
              <a:t>Lead Optimization</a:t>
            </a:r>
            <a:endParaRPr lang="en-US">
              <a:solidFill>
                <a:srgbClr val="060D0D"/>
              </a:solidFill>
              <a:latin typeface="Arial" pitchFamily="-80" charset="0"/>
            </a:endParaRPr>
          </a:p>
        </p:txBody>
      </p:sp>
      <p:sp>
        <p:nvSpPr>
          <p:cNvPr id="64" name="Rectangle 63">
            <a:extLst>
              <a:ext uri="{FF2B5EF4-FFF2-40B4-BE49-F238E27FC236}">
                <a16:creationId xmlns:a16="http://schemas.microsoft.com/office/drawing/2014/main" id="{654A1988-AC12-D506-004A-DB83A3A3CAB8}"/>
              </a:ext>
            </a:extLst>
          </p:cNvPr>
          <p:cNvSpPr/>
          <p:nvPr/>
        </p:nvSpPr>
        <p:spPr>
          <a:xfrm>
            <a:off x="6812734" y="986336"/>
            <a:ext cx="1542741" cy="3908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base">
              <a:spcBef>
                <a:spcPct val="20000"/>
              </a:spcBef>
              <a:spcAft>
                <a:spcPct val="0"/>
              </a:spcAft>
              <a:defRPr/>
            </a:pPr>
            <a:endParaRPr lang="en-US">
              <a:solidFill>
                <a:srgbClr val="FFFFFF"/>
              </a:solidFill>
              <a:latin typeface="Arial" panose="020B0604020202020204" pitchFamily="34" charset="0"/>
              <a:cs typeface="Arial" panose="020B0604020202020204" pitchFamily="34" charset="0"/>
            </a:endParaRPr>
          </a:p>
        </p:txBody>
      </p:sp>
      <p:sp>
        <p:nvSpPr>
          <p:cNvPr id="65" name="TextBox 64">
            <a:extLst>
              <a:ext uri="{FF2B5EF4-FFF2-40B4-BE49-F238E27FC236}">
                <a16:creationId xmlns:a16="http://schemas.microsoft.com/office/drawing/2014/main" id="{596A1326-CB56-F338-95A8-92A21020EBBC}"/>
              </a:ext>
            </a:extLst>
          </p:cNvPr>
          <p:cNvSpPr txBox="1"/>
          <p:nvPr/>
        </p:nvSpPr>
        <p:spPr>
          <a:xfrm>
            <a:off x="3788776" y="991579"/>
            <a:ext cx="1732156" cy="369332"/>
          </a:xfrm>
          <a:prstGeom prst="rect">
            <a:avLst/>
          </a:prstGeom>
          <a:noFill/>
        </p:spPr>
        <p:txBody>
          <a:bodyPr wrap="square">
            <a:spAutoFit/>
          </a:bodyPr>
          <a:lstStyle/>
          <a:p>
            <a:pPr fontAlgn="base">
              <a:spcBef>
                <a:spcPct val="20000"/>
              </a:spcBef>
              <a:spcAft>
                <a:spcPct val="0"/>
              </a:spcAft>
              <a:defRPr/>
            </a:pPr>
            <a:r>
              <a:rPr lang="en-US" b="1">
                <a:solidFill>
                  <a:srgbClr val="060D0D">
                    <a:lumMod val="75000"/>
                    <a:lumOff val="25000"/>
                  </a:srgbClr>
                </a:solidFill>
                <a:latin typeface="Arial" pitchFamily="-80" charset="0"/>
              </a:rPr>
              <a:t>Hit Discovery</a:t>
            </a:r>
            <a:endParaRPr lang="en-US">
              <a:solidFill>
                <a:srgbClr val="060D0D"/>
              </a:solidFill>
              <a:latin typeface="Arial" pitchFamily="-80" charset="0"/>
            </a:endParaRPr>
          </a:p>
        </p:txBody>
      </p:sp>
      <p:sp>
        <p:nvSpPr>
          <p:cNvPr id="66" name="TextBox 65">
            <a:extLst>
              <a:ext uri="{FF2B5EF4-FFF2-40B4-BE49-F238E27FC236}">
                <a16:creationId xmlns:a16="http://schemas.microsoft.com/office/drawing/2014/main" id="{AB8458A9-622D-49B9-B6AA-5A109BEC6A48}"/>
              </a:ext>
            </a:extLst>
          </p:cNvPr>
          <p:cNvSpPr txBox="1"/>
          <p:nvPr/>
        </p:nvSpPr>
        <p:spPr>
          <a:xfrm>
            <a:off x="6873148" y="985238"/>
            <a:ext cx="1430447" cy="369332"/>
          </a:xfrm>
          <a:prstGeom prst="rect">
            <a:avLst/>
          </a:prstGeom>
          <a:noFill/>
        </p:spPr>
        <p:txBody>
          <a:bodyPr wrap="square">
            <a:spAutoFit/>
          </a:bodyPr>
          <a:lstStyle/>
          <a:p>
            <a:pPr fontAlgn="base">
              <a:spcBef>
                <a:spcPct val="20000"/>
              </a:spcBef>
              <a:spcAft>
                <a:spcPct val="0"/>
              </a:spcAft>
              <a:defRPr/>
            </a:pPr>
            <a:r>
              <a:rPr lang="en-US" b="1">
                <a:solidFill>
                  <a:srgbClr val="060D0D">
                    <a:lumMod val="75000"/>
                    <a:lumOff val="25000"/>
                  </a:srgbClr>
                </a:solidFill>
                <a:latin typeface="Arial" pitchFamily="-80" charset="0"/>
              </a:rPr>
              <a:t>Hit-to-Lead</a:t>
            </a:r>
            <a:endParaRPr lang="en-US">
              <a:solidFill>
                <a:srgbClr val="060D0D"/>
              </a:solidFill>
              <a:latin typeface="Arial" pitchFamily="-80" charset="0"/>
            </a:endParaRPr>
          </a:p>
        </p:txBody>
      </p:sp>
      <p:pic>
        <p:nvPicPr>
          <p:cNvPr id="67" name="Picture 66">
            <a:extLst>
              <a:ext uri="{FF2B5EF4-FFF2-40B4-BE49-F238E27FC236}">
                <a16:creationId xmlns:a16="http://schemas.microsoft.com/office/drawing/2014/main" id="{5419D66F-4EB3-C50C-89EF-8BF3211319A5}"/>
              </a:ext>
            </a:extLst>
          </p:cNvPr>
          <p:cNvPicPr>
            <a:picLocks noChangeAspect="1"/>
          </p:cNvPicPr>
          <p:nvPr/>
        </p:nvPicPr>
        <p:blipFill>
          <a:blip r:embed="rId21"/>
          <a:srcRect t="10428" b="3815"/>
          <a:stretch/>
        </p:blipFill>
        <p:spPr>
          <a:xfrm>
            <a:off x="9865614" y="1316736"/>
            <a:ext cx="1533906" cy="1389888"/>
          </a:xfrm>
          <a:prstGeom prst="rect">
            <a:avLst/>
          </a:prstGeom>
        </p:spPr>
      </p:pic>
      <p:pic>
        <p:nvPicPr>
          <p:cNvPr id="68" name="Picture 67">
            <a:extLst>
              <a:ext uri="{FF2B5EF4-FFF2-40B4-BE49-F238E27FC236}">
                <a16:creationId xmlns:a16="http://schemas.microsoft.com/office/drawing/2014/main" id="{2F46F656-087E-A737-F778-EF27C7A3BC84}"/>
              </a:ext>
            </a:extLst>
          </p:cNvPr>
          <p:cNvPicPr>
            <a:picLocks noChangeAspect="1"/>
          </p:cNvPicPr>
          <p:nvPr/>
        </p:nvPicPr>
        <p:blipFill>
          <a:blip r:embed="rId22"/>
          <a:stretch>
            <a:fillRect/>
          </a:stretch>
        </p:blipFill>
        <p:spPr>
          <a:xfrm>
            <a:off x="9788906" y="3243194"/>
            <a:ext cx="1769110" cy="934090"/>
          </a:xfrm>
          <a:prstGeom prst="rect">
            <a:avLst/>
          </a:prstGeom>
        </p:spPr>
      </p:pic>
      <p:pic>
        <p:nvPicPr>
          <p:cNvPr id="69" name="Picture 68">
            <a:extLst>
              <a:ext uri="{FF2B5EF4-FFF2-40B4-BE49-F238E27FC236}">
                <a16:creationId xmlns:a16="http://schemas.microsoft.com/office/drawing/2014/main" id="{BE09F9E6-25E2-7EBE-525B-2374098FA57B}"/>
              </a:ext>
            </a:extLst>
          </p:cNvPr>
          <p:cNvPicPr>
            <a:picLocks noChangeAspect="1"/>
          </p:cNvPicPr>
          <p:nvPr/>
        </p:nvPicPr>
        <p:blipFill>
          <a:blip r:embed="rId23"/>
          <a:stretch>
            <a:fillRect/>
          </a:stretch>
        </p:blipFill>
        <p:spPr>
          <a:xfrm>
            <a:off x="9570444" y="4657344"/>
            <a:ext cx="1963188" cy="1234003"/>
          </a:xfrm>
          <a:prstGeom prst="rect">
            <a:avLst/>
          </a:prstGeom>
        </p:spPr>
      </p:pic>
      <p:sp>
        <p:nvSpPr>
          <p:cNvPr id="70" name="TextBox 69">
            <a:extLst>
              <a:ext uri="{FF2B5EF4-FFF2-40B4-BE49-F238E27FC236}">
                <a16:creationId xmlns:a16="http://schemas.microsoft.com/office/drawing/2014/main" id="{11DC3C98-77DC-7E02-D6DC-F230314DF66B}"/>
              </a:ext>
            </a:extLst>
          </p:cNvPr>
          <p:cNvSpPr txBox="1"/>
          <p:nvPr/>
        </p:nvSpPr>
        <p:spPr>
          <a:xfrm>
            <a:off x="9090411" y="4143478"/>
            <a:ext cx="3101589" cy="556563"/>
          </a:xfrm>
          <a:prstGeom prst="rect">
            <a:avLst/>
          </a:prstGeom>
          <a:noFill/>
        </p:spPr>
        <p:txBody>
          <a:bodyPr wrap="square">
            <a:spAutoFit/>
          </a:bodyPr>
          <a:lstStyle/>
          <a:p>
            <a:pPr algn="ctr" fontAlgn="base">
              <a:spcBef>
                <a:spcPts val="500"/>
              </a:spcBef>
              <a:spcAft>
                <a:spcPct val="0"/>
              </a:spcAft>
              <a:defRPr/>
            </a:pPr>
            <a:r>
              <a:rPr lang="en-US" sz="1400" b="1">
                <a:solidFill>
                  <a:srgbClr val="060D0D"/>
                </a:solidFill>
                <a:latin typeface="Arial" panose="020B0604020202020204" pitchFamily="34" charset="0"/>
                <a:cs typeface="Arial" panose="020B0604020202020204" pitchFamily="34" charset="0"/>
              </a:rPr>
              <a:t>Degrader Simulations</a:t>
            </a:r>
          </a:p>
          <a:p>
            <a:pPr algn="ctr" fontAlgn="base">
              <a:spcBef>
                <a:spcPts val="500"/>
              </a:spcBef>
              <a:spcAft>
                <a:spcPct val="0"/>
              </a:spcAft>
              <a:defRPr/>
            </a:pPr>
            <a:r>
              <a:rPr lang="en-US" sz="1200">
                <a:solidFill>
                  <a:srgbClr val="060D0D"/>
                </a:solidFill>
                <a:latin typeface="Arial" panose="020B0604020202020204" pitchFamily="34" charset="0"/>
                <a:cs typeface="Arial" panose="020B0604020202020204" pitchFamily="34" charset="0"/>
              </a:rPr>
              <a:t>Physics-based optimization</a:t>
            </a:r>
          </a:p>
        </p:txBody>
      </p:sp>
      <p:sp>
        <p:nvSpPr>
          <p:cNvPr id="71" name="TextBox 70">
            <a:extLst>
              <a:ext uri="{FF2B5EF4-FFF2-40B4-BE49-F238E27FC236}">
                <a16:creationId xmlns:a16="http://schemas.microsoft.com/office/drawing/2014/main" id="{B3389823-BC99-9D24-5732-E769D9C6F599}"/>
              </a:ext>
            </a:extLst>
          </p:cNvPr>
          <p:cNvSpPr txBox="1"/>
          <p:nvPr/>
        </p:nvSpPr>
        <p:spPr>
          <a:xfrm>
            <a:off x="9090411" y="5819878"/>
            <a:ext cx="3101589" cy="556563"/>
          </a:xfrm>
          <a:prstGeom prst="rect">
            <a:avLst/>
          </a:prstGeom>
          <a:noFill/>
        </p:spPr>
        <p:txBody>
          <a:bodyPr wrap="square">
            <a:spAutoFit/>
          </a:bodyPr>
          <a:lstStyle/>
          <a:p>
            <a:pPr algn="ctr" fontAlgn="base">
              <a:spcBef>
                <a:spcPts val="500"/>
              </a:spcBef>
              <a:spcAft>
                <a:spcPct val="0"/>
              </a:spcAft>
              <a:defRPr/>
            </a:pPr>
            <a:r>
              <a:rPr lang="en-US" sz="1400" b="1">
                <a:solidFill>
                  <a:srgbClr val="060D0D"/>
                </a:solidFill>
                <a:latin typeface="Arial" panose="020B0604020202020204" pitchFamily="34" charset="0"/>
                <a:cs typeface="Arial" panose="020B0604020202020204" pitchFamily="34" charset="0"/>
              </a:rPr>
              <a:t>ADMET</a:t>
            </a:r>
          </a:p>
          <a:p>
            <a:pPr algn="ctr" fontAlgn="base">
              <a:spcBef>
                <a:spcPts val="500"/>
              </a:spcBef>
              <a:spcAft>
                <a:spcPct val="0"/>
              </a:spcAft>
              <a:defRPr/>
            </a:pPr>
            <a:r>
              <a:rPr lang="en-US" sz="1200">
                <a:solidFill>
                  <a:srgbClr val="060D0D"/>
                </a:solidFill>
                <a:latin typeface="Arial" panose="020B0604020202020204" pitchFamily="34" charset="0"/>
                <a:cs typeface="Arial" panose="020B0604020202020204" pitchFamily="34" charset="0"/>
              </a:rPr>
              <a:t>ML and </a:t>
            </a:r>
            <a:r>
              <a:rPr lang="en-US" sz="1200" err="1">
                <a:solidFill>
                  <a:srgbClr val="060D0D"/>
                </a:solidFill>
                <a:latin typeface="Arial" panose="020B0604020202020204" pitchFamily="34" charset="0"/>
                <a:cs typeface="Arial" panose="020B0604020202020204" pitchFamily="34" charset="0"/>
              </a:rPr>
              <a:t>Helisite</a:t>
            </a:r>
            <a:r>
              <a:rPr lang="en-US" sz="1200">
                <a:solidFill>
                  <a:srgbClr val="060D0D"/>
                </a:solidFill>
                <a:latin typeface="Arial" panose="020B0604020202020204" pitchFamily="34" charset="0"/>
                <a:cs typeface="Arial" panose="020B0604020202020204" pitchFamily="34" charset="0"/>
              </a:rPr>
              <a:t> models</a:t>
            </a:r>
          </a:p>
        </p:txBody>
      </p:sp>
      <p:grpSp>
        <p:nvGrpSpPr>
          <p:cNvPr id="72" name="Group 71">
            <a:extLst>
              <a:ext uri="{FF2B5EF4-FFF2-40B4-BE49-F238E27FC236}">
                <a16:creationId xmlns:a16="http://schemas.microsoft.com/office/drawing/2014/main" id="{8F436BF2-B371-B142-7A6B-2829A5F7C2B4}"/>
              </a:ext>
            </a:extLst>
          </p:cNvPr>
          <p:cNvGrpSpPr/>
          <p:nvPr/>
        </p:nvGrpSpPr>
        <p:grpSpPr>
          <a:xfrm>
            <a:off x="3712700" y="3952583"/>
            <a:ext cx="2029732" cy="1940698"/>
            <a:chOff x="3859004" y="4230624"/>
            <a:chExt cx="1676165" cy="1541770"/>
          </a:xfrm>
        </p:grpSpPr>
        <p:pic>
          <p:nvPicPr>
            <p:cNvPr id="73" name="Picture 72">
              <a:extLst>
                <a:ext uri="{FF2B5EF4-FFF2-40B4-BE49-F238E27FC236}">
                  <a16:creationId xmlns:a16="http://schemas.microsoft.com/office/drawing/2014/main" id="{DFFF9A25-AA79-8D95-9248-E86516DCFDE7}"/>
                </a:ext>
              </a:extLst>
            </p:cNvPr>
            <p:cNvPicPr>
              <a:picLocks noChangeAspect="1"/>
            </p:cNvPicPr>
            <p:nvPr/>
          </p:nvPicPr>
          <p:blipFill>
            <a:blip r:embed="rId24"/>
            <a:srcRect l="20823" t="6769" b="3820"/>
            <a:stretch/>
          </p:blipFill>
          <p:spPr>
            <a:xfrm>
              <a:off x="4096513" y="4230624"/>
              <a:ext cx="1438656" cy="1339610"/>
            </a:xfrm>
            <a:prstGeom prst="rect">
              <a:avLst/>
            </a:prstGeom>
          </p:spPr>
        </p:pic>
        <p:sp>
          <p:nvSpPr>
            <p:cNvPr id="74" name="TextBox 73">
              <a:extLst>
                <a:ext uri="{FF2B5EF4-FFF2-40B4-BE49-F238E27FC236}">
                  <a16:creationId xmlns:a16="http://schemas.microsoft.com/office/drawing/2014/main" id="{BCE20119-DBEA-DB61-2CE8-7EA905CB8C14}"/>
                </a:ext>
              </a:extLst>
            </p:cNvPr>
            <p:cNvSpPr txBox="1"/>
            <p:nvPr/>
          </p:nvSpPr>
          <p:spPr>
            <a:xfrm>
              <a:off x="4291584" y="5510784"/>
              <a:ext cx="920445" cy="261610"/>
            </a:xfrm>
            <a:prstGeom prst="rect">
              <a:avLst/>
            </a:prstGeom>
            <a:noFill/>
          </p:spPr>
          <p:txBody>
            <a:bodyPr wrap="none" rtlCol="0">
              <a:spAutoFit/>
            </a:bodyPr>
            <a:lstStyle/>
            <a:p>
              <a:r>
                <a:rPr lang="en-US" sz="1100"/>
                <a:t>Actual </a:t>
              </a:r>
              <a:r>
                <a:rPr lang="en-US" sz="1100" err="1"/>
                <a:t>LogD</a:t>
              </a:r>
              <a:endParaRPr lang="en-US" sz="1100"/>
            </a:p>
          </p:txBody>
        </p:sp>
        <p:sp>
          <p:nvSpPr>
            <p:cNvPr id="75" name="TextBox 74">
              <a:extLst>
                <a:ext uri="{FF2B5EF4-FFF2-40B4-BE49-F238E27FC236}">
                  <a16:creationId xmlns:a16="http://schemas.microsoft.com/office/drawing/2014/main" id="{F504B5CA-8AAC-4268-66F2-17FC92E51809}"/>
                </a:ext>
              </a:extLst>
            </p:cNvPr>
            <p:cNvSpPr txBox="1"/>
            <p:nvPr/>
          </p:nvSpPr>
          <p:spPr>
            <a:xfrm rot="16200000">
              <a:off x="3433406" y="4797552"/>
              <a:ext cx="1112805" cy="261610"/>
            </a:xfrm>
            <a:prstGeom prst="rect">
              <a:avLst/>
            </a:prstGeom>
            <a:noFill/>
          </p:spPr>
          <p:txBody>
            <a:bodyPr wrap="none" rtlCol="0">
              <a:spAutoFit/>
            </a:bodyPr>
            <a:lstStyle/>
            <a:p>
              <a:r>
                <a:rPr lang="en-US" sz="1100"/>
                <a:t>Predicted </a:t>
              </a:r>
              <a:r>
                <a:rPr lang="en-US" sz="1100" err="1"/>
                <a:t>LogD</a:t>
              </a:r>
              <a:endParaRPr lang="en-US" sz="1100"/>
            </a:p>
          </p:txBody>
        </p:sp>
      </p:grpSp>
      <p:sp>
        <p:nvSpPr>
          <p:cNvPr id="77" name="TextBox 76">
            <a:extLst>
              <a:ext uri="{FF2B5EF4-FFF2-40B4-BE49-F238E27FC236}">
                <a16:creationId xmlns:a16="http://schemas.microsoft.com/office/drawing/2014/main" id="{622C9514-1F22-A607-4FFB-37A3E7597C95}"/>
              </a:ext>
            </a:extLst>
          </p:cNvPr>
          <p:cNvSpPr txBox="1"/>
          <p:nvPr/>
        </p:nvSpPr>
        <p:spPr>
          <a:xfrm>
            <a:off x="5178483" y="2619449"/>
            <a:ext cx="1959256" cy="523196"/>
          </a:xfrm>
          <a:prstGeom prst="rect">
            <a:avLst/>
          </a:prstGeom>
          <a:noFill/>
        </p:spPr>
        <p:txBody>
          <a:bodyPr wrap="square" lIns="91416" tIns="45708" rIns="91416" bIns="45708" anchor="t">
            <a:spAutoFit/>
          </a:bodyPr>
          <a:lstStyle/>
          <a:p>
            <a:pPr marL="0" marR="0" lvl="0" indent="0" algn="ctr" defTabSz="914126" rtl="0" eaLnBrk="1" fontAlgn="base" latinLnBrk="0" hangingPunct="1">
              <a:lnSpc>
                <a:spcPct val="100000"/>
              </a:lnSpc>
              <a:spcBef>
                <a:spcPct val="20000"/>
              </a:spcBef>
              <a:spcAft>
                <a:spcPct val="0"/>
              </a:spcAft>
              <a:buClrTx/>
              <a:buSzTx/>
              <a:buFontTx/>
              <a:buNone/>
              <a:tabLst/>
              <a:defRPr/>
            </a:pPr>
            <a:r>
              <a:rPr kumimoji="0" lang="en-US" sz="1400" b="1" i="0" u="none" strike="noStrike" kern="1200" cap="none" spc="0" normalizeH="0" baseline="0" noProof="0">
                <a:ln>
                  <a:noFill/>
                </a:ln>
                <a:solidFill>
                  <a:srgbClr val="060D0D"/>
                </a:solidFill>
                <a:effectLst/>
                <a:uLnTx/>
                <a:uFillTx/>
                <a:latin typeface="Arial"/>
                <a:ea typeface="+mn-ea"/>
                <a:cs typeface="Arial"/>
              </a:rPr>
              <a:t>In Silico De Novo Helicon Design</a:t>
            </a:r>
            <a:endParaRPr kumimoji="0" lang="en-US" sz="1400" b="1" i="0" u="none" strike="noStrike" kern="1200" cap="none" spc="0" normalizeH="0" baseline="0" noProof="0">
              <a:ln>
                <a:noFill/>
              </a:ln>
              <a:solidFill>
                <a:srgbClr val="060D0D"/>
              </a:solidFill>
              <a:effectLst/>
              <a:uLnTx/>
              <a:uFillTx/>
              <a:latin typeface="Arial" panose="020B0604020202020204" pitchFamily="34" charset="0"/>
              <a:ea typeface="+mn-ea"/>
              <a:cs typeface="Arial" panose="020B0604020202020204" pitchFamily="34" charset="0"/>
            </a:endParaRPr>
          </a:p>
        </p:txBody>
      </p:sp>
      <p:sp>
        <p:nvSpPr>
          <p:cNvPr id="78" name="TextBox 77">
            <a:extLst>
              <a:ext uri="{FF2B5EF4-FFF2-40B4-BE49-F238E27FC236}">
                <a16:creationId xmlns:a16="http://schemas.microsoft.com/office/drawing/2014/main" id="{973CC4DE-9DBC-DC29-B007-C6A9A62D63C3}"/>
              </a:ext>
            </a:extLst>
          </p:cNvPr>
          <p:cNvSpPr txBox="1"/>
          <p:nvPr/>
        </p:nvSpPr>
        <p:spPr>
          <a:xfrm>
            <a:off x="5895531" y="3199981"/>
            <a:ext cx="1029136" cy="720173"/>
          </a:xfrm>
          <a:prstGeom prst="rect">
            <a:avLst/>
          </a:prstGeom>
          <a:noFill/>
        </p:spPr>
        <p:txBody>
          <a:bodyPr wrap="square" lIns="91416" tIns="45708" rIns="91416" bIns="45708" anchor="t">
            <a:spAutoFit/>
          </a:bodyPr>
          <a:lstStyle/>
          <a:p>
            <a:pPr marL="0" marR="0" lvl="0" indent="0" algn="l" defTabSz="914126" rtl="0" eaLnBrk="1" fontAlgn="base" latinLnBrk="0" hangingPunct="1">
              <a:lnSpc>
                <a:spcPct val="100000"/>
              </a:lnSpc>
              <a:spcBef>
                <a:spcPct val="20000"/>
              </a:spcBef>
              <a:spcAft>
                <a:spcPct val="0"/>
              </a:spcAft>
              <a:buClrTx/>
              <a:buSzTx/>
              <a:buFontTx/>
              <a:buNone/>
              <a:tabLst/>
              <a:defRPr/>
            </a:pPr>
            <a:r>
              <a:rPr kumimoji="0" lang="en-US" sz="1200" i="0" u="none" strike="noStrike" kern="1200" cap="none" spc="0" normalizeH="0" baseline="0" noProof="0">
                <a:ln>
                  <a:noFill/>
                </a:ln>
                <a:solidFill>
                  <a:srgbClr val="C00000"/>
                </a:solidFill>
                <a:effectLst/>
                <a:uLnTx/>
                <a:uFillTx/>
                <a:latin typeface="Arial"/>
                <a:ea typeface="+mn-ea"/>
                <a:cs typeface="Arial"/>
              </a:rPr>
              <a:t>&gt;10</a:t>
            </a:r>
            <a:r>
              <a:rPr kumimoji="0" lang="en-US" sz="1200" i="0" u="none" strike="noStrike" kern="1200" cap="none" spc="0" normalizeH="0" baseline="30000" noProof="0">
                <a:ln>
                  <a:noFill/>
                </a:ln>
                <a:solidFill>
                  <a:srgbClr val="C00000"/>
                </a:solidFill>
                <a:effectLst/>
                <a:uLnTx/>
                <a:uFillTx/>
                <a:latin typeface="Arial"/>
                <a:ea typeface="+mn-ea"/>
                <a:cs typeface="Arial"/>
              </a:rPr>
              <a:t>45</a:t>
            </a:r>
          </a:p>
          <a:p>
            <a:pPr marL="0" marR="0" lvl="0" indent="0" algn="l" defTabSz="914126" rtl="0" eaLnBrk="1" fontAlgn="base" latinLnBrk="0" hangingPunct="1">
              <a:lnSpc>
                <a:spcPct val="100000"/>
              </a:lnSpc>
              <a:spcBef>
                <a:spcPct val="20000"/>
              </a:spcBef>
              <a:spcAft>
                <a:spcPct val="0"/>
              </a:spcAft>
              <a:buClrTx/>
              <a:buSzTx/>
              <a:buFontTx/>
              <a:buNone/>
              <a:tabLst/>
              <a:defRPr/>
            </a:pPr>
            <a:r>
              <a:rPr kumimoji="0" lang="en-US" sz="1200" i="0" u="none" strike="noStrike" kern="1200" cap="none" spc="0" normalizeH="0" baseline="0" noProof="0">
                <a:ln>
                  <a:noFill/>
                </a:ln>
                <a:solidFill>
                  <a:srgbClr val="C00000"/>
                </a:solidFill>
                <a:effectLst/>
                <a:uLnTx/>
                <a:uFillTx/>
                <a:latin typeface="Arial"/>
                <a:ea typeface="+mn-ea"/>
                <a:cs typeface="Arial"/>
              </a:rPr>
              <a:t>11</a:t>
            </a:r>
          </a:p>
          <a:p>
            <a:pPr marL="0" marR="0" lvl="0" indent="0" algn="l" defTabSz="914126" rtl="0" eaLnBrk="1" fontAlgn="base" latinLnBrk="0" hangingPunct="1">
              <a:lnSpc>
                <a:spcPct val="100000"/>
              </a:lnSpc>
              <a:spcBef>
                <a:spcPct val="20000"/>
              </a:spcBef>
              <a:spcAft>
                <a:spcPct val="0"/>
              </a:spcAft>
              <a:buClrTx/>
              <a:buSzTx/>
              <a:buFontTx/>
              <a:buNone/>
              <a:tabLst/>
              <a:defRPr/>
            </a:pPr>
            <a:r>
              <a:rPr kumimoji="0" lang="en-US" sz="1200" i="0" u="none" strike="noStrike" kern="1200" cap="none" spc="0" normalizeH="0" baseline="0" noProof="0">
                <a:ln>
                  <a:noFill/>
                </a:ln>
                <a:solidFill>
                  <a:srgbClr val="C00000"/>
                </a:solidFill>
                <a:effectLst/>
                <a:uLnTx/>
                <a:uFillTx/>
                <a:latin typeface="Arial"/>
                <a:ea typeface="+mn-ea"/>
                <a:cs typeface="Arial"/>
              </a:rPr>
              <a:t>&gt;75%</a:t>
            </a:r>
          </a:p>
        </p:txBody>
      </p:sp>
      <p:pic>
        <p:nvPicPr>
          <p:cNvPr id="82" name="Picture 2">
            <a:extLst>
              <a:ext uri="{FF2B5EF4-FFF2-40B4-BE49-F238E27FC236}">
                <a16:creationId xmlns:a16="http://schemas.microsoft.com/office/drawing/2014/main" id="{519B27DA-D8CD-E1F4-DF7F-FD2DA4275C07}"/>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5110998" y="1302227"/>
            <a:ext cx="1581454" cy="1154386"/>
          </a:xfrm>
          <a:prstGeom prst="rect">
            <a:avLst/>
          </a:prstGeom>
          <a:noFill/>
          <a:effectLst>
            <a:softEdge rad="49255"/>
          </a:effectLst>
          <a:extLst>
            <a:ext uri="{909E8E84-426E-40DD-AFC4-6F175D3DCCD1}">
              <a14:hiddenFill xmlns:a14="http://schemas.microsoft.com/office/drawing/2010/main">
                <a:solidFill>
                  <a:srgbClr val="FFFFFF"/>
                </a:solidFill>
              </a14:hiddenFill>
            </a:ext>
          </a:extLst>
        </p:spPr>
      </p:pic>
      <p:pic>
        <p:nvPicPr>
          <p:cNvPr id="83" name="Picture 82" descr="A yellow spiral structure with blue and orange tubes&#10;&#10;Description automatically generated">
            <a:extLst>
              <a:ext uri="{FF2B5EF4-FFF2-40B4-BE49-F238E27FC236}">
                <a16:creationId xmlns:a16="http://schemas.microsoft.com/office/drawing/2014/main" id="{49FCB157-2C2F-DF9F-C409-1D56DF2730C6}"/>
              </a:ext>
            </a:extLst>
          </p:cNvPr>
          <p:cNvPicPr>
            <a:picLocks noChangeAspect="1"/>
          </p:cNvPicPr>
          <p:nvPr/>
        </p:nvPicPr>
        <p:blipFill rotWithShape="1">
          <a:blip r:embed="rId26" cstate="print">
            <a:extLst>
              <a:ext uri="{28A0092B-C50C-407E-A947-70E740481C1C}">
                <a14:useLocalDpi xmlns:a14="http://schemas.microsoft.com/office/drawing/2010/main" val="0"/>
              </a:ext>
            </a:extLst>
          </a:blip>
          <a:srcRect l="19409" t="16305" r="13428" b="3874"/>
          <a:stretch/>
        </p:blipFill>
        <p:spPr>
          <a:xfrm rot="16200000" flipH="1">
            <a:off x="5502780" y="920544"/>
            <a:ext cx="963769" cy="1909001"/>
          </a:xfrm>
          <a:prstGeom prst="rect">
            <a:avLst/>
          </a:prstGeom>
        </p:spPr>
      </p:pic>
      <p:sp>
        <p:nvSpPr>
          <p:cNvPr id="76" name="Footer Placeholder 21">
            <a:extLst>
              <a:ext uri="{FF2B5EF4-FFF2-40B4-BE49-F238E27FC236}">
                <a16:creationId xmlns:a16="http://schemas.microsoft.com/office/drawing/2014/main" id="{E473E3CB-F122-38A4-D392-227A121D5A4B}"/>
              </a:ext>
            </a:extLst>
          </p:cNvPr>
          <p:cNvSpPr>
            <a:spLocks noGrp="1"/>
          </p:cNvSpPr>
          <p:nvPr>
            <p:ph type="ftr" sz="quarter" idx="3"/>
          </p:nvPr>
        </p:nvSpPr>
        <p:spPr>
          <a:xfrm>
            <a:off x="640080" y="6356350"/>
            <a:ext cx="4135120" cy="365125"/>
          </a:xfrm>
        </p:spPr>
        <p:txBody>
          <a:bodyPr/>
          <a:lstStyle/>
          <a:p>
            <a:r>
              <a:rPr lang="en-US"/>
              <a:t>PARABILIS - MAKING THE NEXT GENERATION OF MEDICINES</a:t>
            </a:r>
          </a:p>
        </p:txBody>
      </p:sp>
    </p:spTree>
    <p:extLst>
      <p:ext uri="{BB962C8B-B14F-4D97-AF65-F5344CB8AC3E}">
        <p14:creationId xmlns:p14="http://schemas.microsoft.com/office/powerpoint/2010/main" val="24908143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9DC499-0722-E5A1-3627-14755201A01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144C2A0-16FD-CFAC-19FF-A5996A5CE9EA}"/>
              </a:ext>
            </a:extLst>
          </p:cNvPr>
          <p:cNvSpPr>
            <a:spLocks noGrp="1"/>
          </p:cNvSpPr>
          <p:nvPr>
            <p:ph type="title"/>
          </p:nvPr>
        </p:nvSpPr>
        <p:spPr/>
        <p:txBody>
          <a:bodyPr>
            <a:normAutofit fontScale="90000"/>
          </a:bodyPr>
          <a:lstStyle/>
          <a:p>
            <a:r>
              <a:rPr lang="en-US" dirty="0">
                <a:solidFill>
                  <a:schemeClr val="tx1"/>
                </a:solidFill>
              </a:rPr>
              <a:t>More efficient </a:t>
            </a:r>
            <a:r>
              <a:rPr lang="en-US" dirty="0"/>
              <a:t>drug discovery for Helicon peptides requires a custom ecosystem of compatible tools &amp; capabilities</a:t>
            </a:r>
          </a:p>
        </p:txBody>
      </p:sp>
      <p:sp>
        <p:nvSpPr>
          <p:cNvPr id="5" name="Slide Number Placeholder 4">
            <a:extLst>
              <a:ext uri="{FF2B5EF4-FFF2-40B4-BE49-F238E27FC236}">
                <a16:creationId xmlns:a16="http://schemas.microsoft.com/office/drawing/2014/main" id="{85E7897B-5AA5-3A2F-C3C6-8C7B62140264}"/>
              </a:ext>
            </a:extLst>
          </p:cNvPr>
          <p:cNvSpPr>
            <a:spLocks noGrp="1"/>
          </p:cNvSpPr>
          <p:nvPr>
            <p:ph type="sldNum" sz="quarter" idx="4"/>
          </p:nvPr>
        </p:nvSpPr>
        <p:spPr/>
        <p:txBody>
          <a:bodyPr/>
          <a:lstStyle/>
          <a:p>
            <a:fld id="{4EB18272-EACE-1E49-9A3E-A8ED852E9F04}" type="slidenum">
              <a:rPr lang="en-US" smtClean="0"/>
              <a:pPr/>
              <a:t>6</a:t>
            </a:fld>
            <a:endParaRPr lang="en-US"/>
          </a:p>
        </p:txBody>
      </p:sp>
      <p:grpSp>
        <p:nvGrpSpPr>
          <p:cNvPr id="44" name="Group 43">
            <a:extLst>
              <a:ext uri="{FF2B5EF4-FFF2-40B4-BE49-F238E27FC236}">
                <a16:creationId xmlns:a16="http://schemas.microsoft.com/office/drawing/2014/main" id="{C9D14976-1694-EEE8-B8D2-812CC1D330A3}"/>
              </a:ext>
            </a:extLst>
          </p:cNvPr>
          <p:cNvGrpSpPr/>
          <p:nvPr/>
        </p:nvGrpSpPr>
        <p:grpSpPr>
          <a:xfrm>
            <a:off x="5205837" y="1151227"/>
            <a:ext cx="5011838" cy="5069256"/>
            <a:chOff x="0" y="1287095"/>
            <a:chExt cx="5011838" cy="5069256"/>
          </a:xfrm>
        </p:grpSpPr>
        <p:sp>
          <p:nvSpPr>
            <p:cNvPr id="28" name="Right Arrow 27">
              <a:extLst>
                <a:ext uri="{FF2B5EF4-FFF2-40B4-BE49-F238E27FC236}">
                  <a16:creationId xmlns:a16="http://schemas.microsoft.com/office/drawing/2014/main" id="{8B1D66A2-81C8-BFF0-0624-603DB5998A46}"/>
                </a:ext>
              </a:extLst>
            </p:cNvPr>
            <p:cNvSpPr/>
            <p:nvPr/>
          </p:nvSpPr>
          <p:spPr>
            <a:xfrm rot="5400000">
              <a:off x="2557726" y="1986663"/>
              <a:ext cx="230293" cy="43785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3" name="Group 42">
              <a:extLst>
                <a:ext uri="{FF2B5EF4-FFF2-40B4-BE49-F238E27FC236}">
                  <a16:creationId xmlns:a16="http://schemas.microsoft.com/office/drawing/2014/main" id="{A925FD67-B599-554E-5ABA-803ECE5CB2C5}"/>
                </a:ext>
              </a:extLst>
            </p:cNvPr>
            <p:cNvGrpSpPr/>
            <p:nvPr/>
          </p:nvGrpSpPr>
          <p:grpSpPr>
            <a:xfrm>
              <a:off x="0" y="1287095"/>
              <a:ext cx="5011838" cy="5069256"/>
              <a:chOff x="0" y="1287095"/>
              <a:chExt cx="5011838" cy="5069256"/>
            </a:xfrm>
          </p:grpSpPr>
          <p:sp>
            <p:nvSpPr>
              <p:cNvPr id="29" name="Right Arrow 28">
                <a:extLst>
                  <a:ext uri="{FF2B5EF4-FFF2-40B4-BE49-F238E27FC236}">
                    <a16:creationId xmlns:a16="http://schemas.microsoft.com/office/drawing/2014/main" id="{B5BB799F-0867-5130-D374-D2A50BE56830}"/>
                  </a:ext>
                </a:extLst>
              </p:cNvPr>
              <p:cNvSpPr/>
              <p:nvPr/>
            </p:nvSpPr>
            <p:spPr>
              <a:xfrm rot="5400000">
                <a:off x="2560528" y="4621910"/>
                <a:ext cx="230293" cy="43785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2" name="Group 41">
                <a:extLst>
                  <a:ext uri="{FF2B5EF4-FFF2-40B4-BE49-F238E27FC236}">
                    <a16:creationId xmlns:a16="http://schemas.microsoft.com/office/drawing/2014/main" id="{88FD268A-8E60-545B-C76C-C2A9C966CA1E}"/>
                  </a:ext>
                </a:extLst>
              </p:cNvPr>
              <p:cNvGrpSpPr/>
              <p:nvPr/>
            </p:nvGrpSpPr>
            <p:grpSpPr>
              <a:xfrm>
                <a:off x="0" y="1287095"/>
                <a:ext cx="5011838" cy="5069256"/>
                <a:chOff x="0" y="1287095"/>
                <a:chExt cx="5011838" cy="5069256"/>
              </a:xfrm>
            </p:grpSpPr>
            <p:pic>
              <p:nvPicPr>
                <p:cNvPr id="6" name="Picture 5" descr="A drawing of a cartoon character&#10;&#10;Description automatically generated">
                  <a:extLst>
                    <a:ext uri="{FF2B5EF4-FFF2-40B4-BE49-F238E27FC236}">
                      <a16:creationId xmlns:a16="http://schemas.microsoft.com/office/drawing/2014/main" id="{B78096D9-A258-2FC5-A87E-3DFBD7E087D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4067" r="12454" b="5250"/>
                <a:stretch/>
              </p:blipFill>
              <p:spPr>
                <a:xfrm rot="16200000">
                  <a:off x="1927839" y="4497929"/>
                  <a:ext cx="1240342" cy="2476501"/>
                </a:xfrm>
                <a:prstGeom prst="rect">
                  <a:avLst/>
                </a:prstGeom>
              </p:spPr>
            </p:pic>
            <p:sp>
              <p:nvSpPr>
                <p:cNvPr id="21" name="Rectangle 20">
                  <a:extLst>
                    <a:ext uri="{FF2B5EF4-FFF2-40B4-BE49-F238E27FC236}">
                      <a16:creationId xmlns:a16="http://schemas.microsoft.com/office/drawing/2014/main" id="{35067EDF-D33D-0D34-4E07-460300E66BC7}"/>
                    </a:ext>
                  </a:extLst>
                </p:cNvPr>
                <p:cNvSpPr/>
                <p:nvPr/>
              </p:nvSpPr>
              <p:spPr>
                <a:xfrm>
                  <a:off x="929447" y="1287095"/>
                  <a:ext cx="4082391" cy="279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a:extLst>
                    <a:ext uri="{FF2B5EF4-FFF2-40B4-BE49-F238E27FC236}">
                      <a16:creationId xmlns:a16="http://schemas.microsoft.com/office/drawing/2014/main" id="{EBCC2A54-C8BD-40A3-6514-5A1962916AFF}"/>
                    </a:ext>
                  </a:extLst>
                </p:cNvPr>
                <p:cNvPicPr>
                  <a:picLocks noChangeAspect="1"/>
                </p:cNvPicPr>
                <p:nvPr/>
              </p:nvPicPr>
              <p:blipFill>
                <a:blip r:embed="rId4"/>
                <a:stretch>
                  <a:fillRect/>
                </a:stretch>
              </p:blipFill>
              <p:spPr>
                <a:xfrm>
                  <a:off x="1434623" y="2320832"/>
                  <a:ext cx="2476500" cy="2337445"/>
                </a:xfrm>
                <a:prstGeom prst="rect">
                  <a:avLst/>
                </a:prstGeom>
              </p:spPr>
            </p:pic>
            <p:sp>
              <p:nvSpPr>
                <p:cNvPr id="24" name="TextBox 23">
                  <a:extLst>
                    <a:ext uri="{FF2B5EF4-FFF2-40B4-BE49-F238E27FC236}">
                      <a16:creationId xmlns:a16="http://schemas.microsoft.com/office/drawing/2014/main" id="{1456DD52-51BB-8758-CD7E-030E4A933762}"/>
                    </a:ext>
                  </a:extLst>
                </p:cNvPr>
                <p:cNvSpPr txBox="1"/>
                <p:nvPr/>
              </p:nvSpPr>
              <p:spPr>
                <a:xfrm>
                  <a:off x="0" y="1544043"/>
                  <a:ext cx="471604" cy="369332"/>
                </a:xfrm>
                <a:prstGeom prst="rect">
                  <a:avLst/>
                </a:prstGeom>
                <a:noFill/>
              </p:spPr>
              <p:txBody>
                <a:bodyPr wrap="none" rtlCol="0">
                  <a:spAutoFit/>
                </a:bodyPr>
                <a:lstStyle/>
                <a:p>
                  <a:r>
                    <a:rPr lang="en-US" b="1"/>
                    <a:t>1D</a:t>
                  </a:r>
                </a:p>
              </p:txBody>
            </p:sp>
            <p:sp>
              <p:nvSpPr>
                <p:cNvPr id="25" name="TextBox 24">
                  <a:extLst>
                    <a:ext uri="{FF2B5EF4-FFF2-40B4-BE49-F238E27FC236}">
                      <a16:creationId xmlns:a16="http://schemas.microsoft.com/office/drawing/2014/main" id="{7F69210E-27A0-BA23-5519-50CFE010134C}"/>
                    </a:ext>
                  </a:extLst>
                </p:cNvPr>
                <p:cNvSpPr txBox="1"/>
                <p:nvPr/>
              </p:nvSpPr>
              <p:spPr>
                <a:xfrm>
                  <a:off x="0" y="3229235"/>
                  <a:ext cx="471604" cy="369332"/>
                </a:xfrm>
                <a:prstGeom prst="rect">
                  <a:avLst/>
                </a:prstGeom>
                <a:noFill/>
              </p:spPr>
              <p:txBody>
                <a:bodyPr wrap="none" rtlCol="0">
                  <a:spAutoFit/>
                </a:bodyPr>
                <a:lstStyle/>
                <a:p>
                  <a:r>
                    <a:rPr lang="en-US" b="1"/>
                    <a:t>2D</a:t>
                  </a:r>
                </a:p>
              </p:txBody>
            </p:sp>
            <p:sp>
              <p:nvSpPr>
                <p:cNvPr id="26" name="TextBox 25">
                  <a:extLst>
                    <a:ext uri="{FF2B5EF4-FFF2-40B4-BE49-F238E27FC236}">
                      <a16:creationId xmlns:a16="http://schemas.microsoft.com/office/drawing/2014/main" id="{A362E6A7-DA83-B880-70BB-9F3D3BE04D4A}"/>
                    </a:ext>
                  </a:extLst>
                </p:cNvPr>
                <p:cNvSpPr txBox="1"/>
                <p:nvPr/>
              </p:nvSpPr>
              <p:spPr>
                <a:xfrm>
                  <a:off x="0" y="5421290"/>
                  <a:ext cx="471604" cy="369332"/>
                </a:xfrm>
                <a:prstGeom prst="rect">
                  <a:avLst/>
                </a:prstGeom>
                <a:noFill/>
              </p:spPr>
              <p:txBody>
                <a:bodyPr wrap="none" rtlCol="0">
                  <a:spAutoFit/>
                </a:bodyPr>
                <a:lstStyle/>
                <a:p>
                  <a:r>
                    <a:rPr lang="en-US" b="1"/>
                    <a:t>3D</a:t>
                  </a:r>
                </a:p>
              </p:txBody>
            </p:sp>
            <p:sp>
              <p:nvSpPr>
                <p:cNvPr id="34" name="TextBox 33">
                  <a:extLst>
                    <a:ext uri="{FF2B5EF4-FFF2-40B4-BE49-F238E27FC236}">
                      <a16:creationId xmlns:a16="http://schemas.microsoft.com/office/drawing/2014/main" id="{EF8A0A61-501E-9112-B252-25EBFC0E8121}"/>
                    </a:ext>
                  </a:extLst>
                </p:cNvPr>
                <p:cNvSpPr txBox="1"/>
                <p:nvPr/>
              </p:nvSpPr>
              <p:spPr>
                <a:xfrm>
                  <a:off x="0" y="4659323"/>
                  <a:ext cx="2476501" cy="369332"/>
                </a:xfrm>
                <a:prstGeom prst="rect">
                  <a:avLst/>
                </a:prstGeom>
                <a:noFill/>
              </p:spPr>
              <p:txBody>
                <a:bodyPr wrap="square">
                  <a:spAutoFit/>
                </a:bodyPr>
                <a:lstStyle/>
                <a:p>
                  <a:r>
                    <a:rPr lang="en-US" b="1"/>
                    <a:t>Conformer generation</a:t>
                  </a:r>
                </a:p>
              </p:txBody>
            </p:sp>
            <p:sp>
              <p:nvSpPr>
                <p:cNvPr id="35" name="TextBox 34">
                  <a:extLst>
                    <a:ext uri="{FF2B5EF4-FFF2-40B4-BE49-F238E27FC236}">
                      <a16:creationId xmlns:a16="http://schemas.microsoft.com/office/drawing/2014/main" id="{1C7ECF7E-2282-AB39-1316-BEBADBE642CF}"/>
                    </a:ext>
                  </a:extLst>
                </p:cNvPr>
                <p:cNvSpPr txBox="1"/>
                <p:nvPr/>
              </p:nvSpPr>
              <p:spPr>
                <a:xfrm>
                  <a:off x="593630" y="2011676"/>
                  <a:ext cx="1860313" cy="369332"/>
                </a:xfrm>
                <a:prstGeom prst="rect">
                  <a:avLst/>
                </a:prstGeom>
                <a:noFill/>
              </p:spPr>
              <p:txBody>
                <a:bodyPr wrap="square">
                  <a:spAutoFit/>
                </a:bodyPr>
                <a:lstStyle/>
                <a:p>
                  <a:r>
                    <a:rPr lang="en-US" b="1"/>
                    <a:t>Enumeration</a:t>
                  </a:r>
                </a:p>
              </p:txBody>
            </p:sp>
          </p:grpSp>
        </p:grpSp>
      </p:grpSp>
      <p:pic>
        <p:nvPicPr>
          <p:cNvPr id="2" name="Picture 1">
            <a:extLst>
              <a:ext uri="{FF2B5EF4-FFF2-40B4-BE49-F238E27FC236}">
                <a16:creationId xmlns:a16="http://schemas.microsoft.com/office/drawing/2014/main" id="{1BF0505B-21B3-4E56-725E-52B9D0B5864A}"/>
              </a:ext>
            </a:extLst>
          </p:cNvPr>
          <p:cNvPicPr>
            <a:picLocks noChangeAspect="1"/>
          </p:cNvPicPr>
          <p:nvPr/>
        </p:nvPicPr>
        <p:blipFill>
          <a:blip r:embed="rId5"/>
          <a:stretch>
            <a:fillRect/>
          </a:stretch>
        </p:blipFill>
        <p:spPr>
          <a:xfrm>
            <a:off x="0" y="1833154"/>
            <a:ext cx="4925872" cy="3256085"/>
          </a:xfrm>
          <a:prstGeom prst="rect">
            <a:avLst/>
          </a:prstGeom>
        </p:spPr>
      </p:pic>
      <p:sp>
        <p:nvSpPr>
          <p:cNvPr id="7" name="TextBox 6">
            <a:extLst>
              <a:ext uri="{FF2B5EF4-FFF2-40B4-BE49-F238E27FC236}">
                <a16:creationId xmlns:a16="http://schemas.microsoft.com/office/drawing/2014/main" id="{2028F73C-590A-3378-14F0-DB20D824AB74}"/>
              </a:ext>
            </a:extLst>
          </p:cNvPr>
          <p:cNvSpPr txBox="1"/>
          <p:nvPr/>
        </p:nvSpPr>
        <p:spPr>
          <a:xfrm>
            <a:off x="5757309" y="1226493"/>
            <a:ext cx="3680048" cy="646331"/>
          </a:xfrm>
          <a:prstGeom prst="rect">
            <a:avLst/>
          </a:prstGeom>
          <a:noFill/>
        </p:spPr>
        <p:txBody>
          <a:bodyPr wrap="square">
            <a:spAutoFit/>
          </a:bodyPr>
          <a:lstStyle/>
          <a:p>
            <a:r>
              <a:rPr lang="en-US"/>
              <a:t>Ac-Leu-</a:t>
            </a:r>
            <a:r>
              <a:rPr lang="en-US" err="1"/>
              <a:t>Thr</a:t>
            </a:r>
            <a:r>
              <a:rPr lang="en-US"/>
              <a:t>-Phe-$R8-Glu-Tyr-Trp-Ala-Gln-Cba-$S5-Ser-Ala-Ala-NH2</a:t>
            </a:r>
          </a:p>
        </p:txBody>
      </p:sp>
      <p:sp>
        <p:nvSpPr>
          <p:cNvPr id="9" name="Footer Placeholder 21">
            <a:extLst>
              <a:ext uri="{FF2B5EF4-FFF2-40B4-BE49-F238E27FC236}">
                <a16:creationId xmlns:a16="http://schemas.microsoft.com/office/drawing/2014/main" id="{CB2B11F7-BF37-5C08-752B-FA6A2751B4EA}"/>
              </a:ext>
            </a:extLst>
          </p:cNvPr>
          <p:cNvSpPr>
            <a:spLocks noGrp="1"/>
          </p:cNvSpPr>
          <p:nvPr>
            <p:ph type="ftr" sz="quarter" idx="3"/>
          </p:nvPr>
        </p:nvSpPr>
        <p:spPr>
          <a:xfrm>
            <a:off x="640080" y="6356350"/>
            <a:ext cx="4135120" cy="365125"/>
          </a:xfrm>
        </p:spPr>
        <p:txBody>
          <a:bodyPr/>
          <a:lstStyle/>
          <a:p>
            <a:r>
              <a:rPr lang="en-US"/>
              <a:t>PARABILIS - MAKING THE NEXT GENERATION OF MEDICINES</a:t>
            </a:r>
          </a:p>
        </p:txBody>
      </p:sp>
      <p:sp>
        <p:nvSpPr>
          <p:cNvPr id="4" name="Arc 3">
            <a:extLst>
              <a:ext uri="{FF2B5EF4-FFF2-40B4-BE49-F238E27FC236}">
                <a16:creationId xmlns:a16="http://schemas.microsoft.com/office/drawing/2014/main" id="{3BB9E6F2-FA35-69D7-5BD1-363BA07B4156}"/>
              </a:ext>
            </a:extLst>
          </p:cNvPr>
          <p:cNvSpPr/>
          <p:nvPr/>
        </p:nvSpPr>
        <p:spPr>
          <a:xfrm rot="7955774">
            <a:off x="7115807" y="2450142"/>
            <a:ext cx="1345851" cy="1632496"/>
          </a:xfrm>
          <a:prstGeom prst="arc">
            <a:avLst/>
          </a:prstGeom>
          <a:noFill/>
          <a:ln w="57150">
            <a:solidFill>
              <a:srgbClr val="F45B39">
                <a:alpha val="58039"/>
              </a:srgb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 name="Rectangle 7">
            <a:extLst>
              <a:ext uri="{FF2B5EF4-FFF2-40B4-BE49-F238E27FC236}">
                <a16:creationId xmlns:a16="http://schemas.microsoft.com/office/drawing/2014/main" id="{D2490FFE-3E96-5473-2C31-2E6B91F6CC30}"/>
              </a:ext>
            </a:extLst>
          </p:cNvPr>
          <p:cNvSpPr/>
          <p:nvPr/>
        </p:nvSpPr>
        <p:spPr>
          <a:xfrm>
            <a:off x="4925872" y="977598"/>
            <a:ext cx="5147276" cy="537875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427216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6B8EE3-B8B0-4269-8D26-0C5789A16BC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09F732B-F38C-1EDC-132A-9ED65ED71F0D}"/>
              </a:ext>
            </a:extLst>
          </p:cNvPr>
          <p:cNvSpPr>
            <a:spLocks noGrp="1"/>
          </p:cNvSpPr>
          <p:nvPr>
            <p:ph type="title"/>
          </p:nvPr>
        </p:nvSpPr>
        <p:spPr/>
        <p:txBody>
          <a:bodyPr>
            <a:normAutofit fontScale="90000"/>
          </a:bodyPr>
          <a:lstStyle/>
          <a:p>
            <a:r>
              <a:rPr lang="en-US" dirty="0">
                <a:solidFill>
                  <a:schemeClr val="tx1"/>
                </a:solidFill>
              </a:rPr>
              <a:t>More efficient </a:t>
            </a:r>
            <a:r>
              <a:rPr lang="en-US" dirty="0"/>
              <a:t>drug discovery for Helicon peptides requires a custom ecosystem of compatible tools &amp; capabilities</a:t>
            </a:r>
          </a:p>
        </p:txBody>
      </p:sp>
      <p:sp>
        <p:nvSpPr>
          <p:cNvPr id="5" name="Slide Number Placeholder 4">
            <a:extLst>
              <a:ext uri="{FF2B5EF4-FFF2-40B4-BE49-F238E27FC236}">
                <a16:creationId xmlns:a16="http://schemas.microsoft.com/office/drawing/2014/main" id="{DDB79151-91F3-C086-FC8B-732649122EA3}"/>
              </a:ext>
            </a:extLst>
          </p:cNvPr>
          <p:cNvSpPr>
            <a:spLocks noGrp="1"/>
          </p:cNvSpPr>
          <p:nvPr>
            <p:ph type="sldNum" sz="quarter" idx="4"/>
          </p:nvPr>
        </p:nvSpPr>
        <p:spPr/>
        <p:txBody>
          <a:bodyPr/>
          <a:lstStyle/>
          <a:p>
            <a:fld id="{4EB18272-EACE-1E49-9A3E-A8ED852E9F04}" type="slidenum">
              <a:rPr lang="en-US" smtClean="0"/>
              <a:pPr/>
              <a:t>7</a:t>
            </a:fld>
            <a:endParaRPr lang="en-US"/>
          </a:p>
        </p:txBody>
      </p:sp>
      <p:grpSp>
        <p:nvGrpSpPr>
          <p:cNvPr id="44" name="Group 43">
            <a:extLst>
              <a:ext uri="{FF2B5EF4-FFF2-40B4-BE49-F238E27FC236}">
                <a16:creationId xmlns:a16="http://schemas.microsoft.com/office/drawing/2014/main" id="{B7A21506-A896-34B6-0768-68931B0F3950}"/>
              </a:ext>
            </a:extLst>
          </p:cNvPr>
          <p:cNvGrpSpPr/>
          <p:nvPr/>
        </p:nvGrpSpPr>
        <p:grpSpPr>
          <a:xfrm>
            <a:off x="5205837" y="1151227"/>
            <a:ext cx="5011838" cy="5069256"/>
            <a:chOff x="0" y="1287095"/>
            <a:chExt cx="5011838" cy="5069256"/>
          </a:xfrm>
        </p:grpSpPr>
        <p:sp>
          <p:nvSpPr>
            <p:cNvPr id="28" name="Right Arrow 27">
              <a:extLst>
                <a:ext uri="{FF2B5EF4-FFF2-40B4-BE49-F238E27FC236}">
                  <a16:creationId xmlns:a16="http://schemas.microsoft.com/office/drawing/2014/main" id="{8008AA43-DBEA-EF75-1B64-60883FBE585D}"/>
                </a:ext>
              </a:extLst>
            </p:cNvPr>
            <p:cNvSpPr/>
            <p:nvPr/>
          </p:nvSpPr>
          <p:spPr>
            <a:xfrm rot="5400000">
              <a:off x="2557726" y="1986663"/>
              <a:ext cx="230293" cy="43785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3" name="Group 42">
              <a:extLst>
                <a:ext uri="{FF2B5EF4-FFF2-40B4-BE49-F238E27FC236}">
                  <a16:creationId xmlns:a16="http://schemas.microsoft.com/office/drawing/2014/main" id="{70DF553E-8A13-152D-E2A4-1FB3A5242D06}"/>
                </a:ext>
              </a:extLst>
            </p:cNvPr>
            <p:cNvGrpSpPr/>
            <p:nvPr/>
          </p:nvGrpSpPr>
          <p:grpSpPr>
            <a:xfrm>
              <a:off x="0" y="1287095"/>
              <a:ext cx="5011838" cy="5069256"/>
              <a:chOff x="0" y="1287095"/>
              <a:chExt cx="5011838" cy="5069256"/>
            </a:xfrm>
          </p:grpSpPr>
          <p:sp>
            <p:nvSpPr>
              <p:cNvPr id="29" name="Right Arrow 28">
                <a:extLst>
                  <a:ext uri="{FF2B5EF4-FFF2-40B4-BE49-F238E27FC236}">
                    <a16:creationId xmlns:a16="http://schemas.microsoft.com/office/drawing/2014/main" id="{E35F86F7-04BE-3FB5-D590-17B4ADE8AB02}"/>
                  </a:ext>
                </a:extLst>
              </p:cNvPr>
              <p:cNvSpPr/>
              <p:nvPr/>
            </p:nvSpPr>
            <p:spPr>
              <a:xfrm rot="5400000">
                <a:off x="2560528" y="4621910"/>
                <a:ext cx="230293" cy="43785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2" name="Group 41">
                <a:extLst>
                  <a:ext uri="{FF2B5EF4-FFF2-40B4-BE49-F238E27FC236}">
                    <a16:creationId xmlns:a16="http://schemas.microsoft.com/office/drawing/2014/main" id="{4FDA4A25-FC1C-ECF7-9842-4B67631CCC84}"/>
                  </a:ext>
                </a:extLst>
              </p:cNvPr>
              <p:cNvGrpSpPr/>
              <p:nvPr/>
            </p:nvGrpSpPr>
            <p:grpSpPr>
              <a:xfrm>
                <a:off x="0" y="1287095"/>
                <a:ext cx="5011838" cy="5069256"/>
                <a:chOff x="0" y="1287095"/>
                <a:chExt cx="5011838" cy="5069256"/>
              </a:xfrm>
            </p:grpSpPr>
            <p:pic>
              <p:nvPicPr>
                <p:cNvPr id="6" name="Picture 5" descr="A drawing of a cartoon character&#10;&#10;Description automatically generated">
                  <a:extLst>
                    <a:ext uri="{FF2B5EF4-FFF2-40B4-BE49-F238E27FC236}">
                      <a16:creationId xmlns:a16="http://schemas.microsoft.com/office/drawing/2014/main" id="{0FF9D058-0280-5D00-8390-850A69D1947A}"/>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4067" r="12454" b="5250"/>
                <a:stretch/>
              </p:blipFill>
              <p:spPr>
                <a:xfrm rot="16200000">
                  <a:off x="1927839" y="4497929"/>
                  <a:ext cx="1240342" cy="2476501"/>
                </a:xfrm>
                <a:prstGeom prst="rect">
                  <a:avLst/>
                </a:prstGeom>
              </p:spPr>
            </p:pic>
            <p:sp>
              <p:nvSpPr>
                <p:cNvPr id="21" name="Rectangle 20">
                  <a:extLst>
                    <a:ext uri="{FF2B5EF4-FFF2-40B4-BE49-F238E27FC236}">
                      <a16:creationId xmlns:a16="http://schemas.microsoft.com/office/drawing/2014/main" id="{CE3586FB-9FD4-D691-E0EA-8779BFEB01EE}"/>
                    </a:ext>
                  </a:extLst>
                </p:cNvPr>
                <p:cNvSpPr/>
                <p:nvPr/>
              </p:nvSpPr>
              <p:spPr>
                <a:xfrm>
                  <a:off x="929447" y="1287095"/>
                  <a:ext cx="4082391" cy="279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a:extLst>
                    <a:ext uri="{FF2B5EF4-FFF2-40B4-BE49-F238E27FC236}">
                      <a16:creationId xmlns:a16="http://schemas.microsoft.com/office/drawing/2014/main" id="{D0E54BC3-DB5E-FEEE-ADE7-913422535024}"/>
                    </a:ext>
                  </a:extLst>
                </p:cNvPr>
                <p:cNvPicPr>
                  <a:picLocks noChangeAspect="1"/>
                </p:cNvPicPr>
                <p:nvPr/>
              </p:nvPicPr>
              <p:blipFill>
                <a:blip r:embed="rId4"/>
                <a:stretch>
                  <a:fillRect/>
                </a:stretch>
              </p:blipFill>
              <p:spPr>
                <a:xfrm>
                  <a:off x="1434623" y="2320832"/>
                  <a:ext cx="2476500" cy="2337445"/>
                </a:xfrm>
                <a:prstGeom prst="rect">
                  <a:avLst/>
                </a:prstGeom>
              </p:spPr>
            </p:pic>
            <p:sp>
              <p:nvSpPr>
                <p:cNvPr id="24" name="TextBox 23">
                  <a:extLst>
                    <a:ext uri="{FF2B5EF4-FFF2-40B4-BE49-F238E27FC236}">
                      <a16:creationId xmlns:a16="http://schemas.microsoft.com/office/drawing/2014/main" id="{B40D6E62-38FE-0A83-EDEB-CC82239A305A}"/>
                    </a:ext>
                  </a:extLst>
                </p:cNvPr>
                <p:cNvSpPr txBox="1"/>
                <p:nvPr/>
              </p:nvSpPr>
              <p:spPr>
                <a:xfrm>
                  <a:off x="0" y="1544043"/>
                  <a:ext cx="471604" cy="369332"/>
                </a:xfrm>
                <a:prstGeom prst="rect">
                  <a:avLst/>
                </a:prstGeom>
                <a:noFill/>
              </p:spPr>
              <p:txBody>
                <a:bodyPr wrap="none" rtlCol="0">
                  <a:spAutoFit/>
                </a:bodyPr>
                <a:lstStyle/>
                <a:p>
                  <a:r>
                    <a:rPr lang="en-US" b="1"/>
                    <a:t>1D</a:t>
                  </a:r>
                </a:p>
              </p:txBody>
            </p:sp>
            <p:sp>
              <p:nvSpPr>
                <p:cNvPr id="25" name="TextBox 24">
                  <a:extLst>
                    <a:ext uri="{FF2B5EF4-FFF2-40B4-BE49-F238E27FC236}">
                      <a16:creationId xmlns:a16="http://schemas.microsoft.com/office/drawing/2014/main" id="{8D14CDD6-79AB-DA0F-19A6-BCA5C169B7ED}"/>
                    </a:ext>
                  </a:extLst>
                </p:cNvPr>
                <p:cNvSpPr txBox="1"/>
                <p:nvPr/>
              </p:nvSpPr>
              <p:spPr>
                <a:xfrm>
                  <a:off x="0" y="3229235"/>
                  <a:ext cx="471604" cy="369332"/>
                </a:xfrm>
                <a:prstGeom prst="rect">
                  <a:avLst/>
                </a:prstGeom>
                <a:noFill/>
              </p:spPr>
              <p:txBody>
                <a:bodyPr wrap="none" rtlCol="0">
                  <a:spAutoFit/>
                </a:bodyPr>
                <a:lstStyle/>
                <a:p>
                  <a:r>
                    <a:rPr lang="en-US" b="1"/>
                    <a:t>2D</a:t>
                  </a:r>
                </a:p>
              </p:txBody>
            </p:sp>
            <p:sp>
              <p:nvSpPr>
                <p:cNvPr id="26" name="TextBox 25">
                  <a:extLst>
                    <a:ext uri="{FF2B5EF4-FFF2-40B4-BE49-F238E27FC236}">
                      <a16:creationId xmlns:a16="http://schemas.microsoft.com/office/drawing/2014/main" id="{AECE9464-EE99-2825-388E-DF829799A540}"/>
                    </a:ext>
                  </a:extLst>
                </p:cNvPr>
                <p:cNvSpPr txBox="1"/>
                <p:nvPr/>
              </p:nvSpPr>
              <p:spPr>
                <a:xfrm>
                  <a:off x="0" y="5421290"/>
                  <a:ext cx="471604" cy="369332"/>
                </a:xfrm>
                <a:prstGeom prst="rect">
                  <a:avLst/>
                </a:prstGeom>
                <a:noFill/>
              </p:spPr>
              <p:txBody>
                <a:bodyPr wrap="none" rtlCol="0">
                  <a:spAutoFit/>
                </a:bodyPr>
                <a:lstStyle/>
                <a:p>
                  <a:r>
                    <a:rPr lang="en-US" b="1"/>
                    <a:t>3D</a:t>
                  </a:r>
                </a:p>
              </p:txBody>
            </p:sp>
            <p:sp>
              <p:nvSpPr>
                <p:cNvPr id="34" name="TextBox 33">
                  <a:extLst>
                    <a:ext uri="{FF2B5EF4-FFF2-40B4-BE49-F238E27FC236}">
                      <a16:creationId xmlns:a16="http://schemas.microsoft.com/office/drawing/2014/main" id="{7790474E-8E40-B2B1-3C7E-CE9E1FBC55AD}"/>
                    </a:ext>
                  </a:extLst>
                </p:cNvPr>
                <p:cNvSpPr txBox="1"/>
                <p:nvPr/>
              </p:nvSpPr>
              <p:spPr>
                <a:xfrm>
                  <a:off x="0" y="4659323"/>
                  <a:ext cx="2476501" cy="369332"/>
                </a:xfrm>
                <a:prstGeom prst="rect">
                  <a:avLst/>
                </a:prstGeom>
                <a:noFill/>
              </p:spPr>
              <p:txBody>
                <a:bodyPr wrap="square">
                  <a:spAutoFit/>
                </a:bodyPr>
                <a:lstStyle/>
                <a:p>
                  <a:r>
                    <a:rPr lang="en-US" b="1"/>
                    <a:t>Conformer generation</a:t>
                  </a:r>
                </a:p>
              </p:txBody>
            </p:sp>
            <p:sp>
              <p:nvSpPr>
                <p:cNvPr id="35" name="TextBox 34">
                  <a:extLst>
                    <a:ext uri="{FF2B5EF4-FFF2-40B4-BE49-F238E27FC236}">
                      <a16:creationId xmlns:a16="http://schemas.microsoft.com/office/drawing/2014/main" id="{F444E4D3-5CAB-48F4-FB7E-22D5DD1FA89F}"/>
                    </a:ext>
                  </a:extLst>
                </p:cNvPr>
                <p:cNvSpPr txBox="1"/>
                <p:nvPr/>
              </p:nvSpPr>
              <p:spPr>
                <a:xfrm>
                  <a:off x="593630" y="2011676"/>
                  <a:ext cx="1860313" cy="369332"/>
                </a:xfrm>
                <a:prstGeom prst="rect">
                  <a:avLst/>
                </a:prstGeom>
                <a:noFill/>
              </p:spPr>
              <p:txBody>
                <a:bodyPr wrap="square">
                  <a:spAutoFit/>
                </a:bodyPr>
                <a:lstStyle/>
                <a:p>
                  <a:r>
                    <a:rPr lang="en-US" b="1"/>
                    <a:t>Enumeration</a:t>
                  </a:r>
                </a:p>
              </p:txBody>
            </p:sp>
          </p:grpSp>
        </p:grpSp>
      </p:grpSp>
      <p:pic>
        <p:nvPicPr>
          <p:cNvPr id="2" name="Picture 1">
            <a:extLst>
              <a:ext uri="{FF2B5EF4-FFF2-40B4-BE49-F238E27FC236}">
                <a16:creationId xmlns:a16="http://schemas.microsoft.com/office/drawing/2014/main" id="{8E8A8B55-53FD-5D14-01CD-3E09B76715A8}"/>
              </a:ext>
            </a:extLst>
          </p:cNvPr>
          <p:cNvPicPr>
            <a:picLocks noChangeAspect="1"/>
          </p:cNvPicPr>
          <p:nvPr/>
        </p:nvPicPr>
        <p:blipFill>
          <a:blip r:embed="rId5"/>
          <a:stretch>
            <a:fillRect/>
          </a:stretch>
        </p:blipFill>
        <p:spPr>
          <a:xfrm>
            <a:off x="0" y="1833154"/>
            <a:ext cx="4925872" cy="3256085"/>
          </a:xfrm>
          <a:prstGeom prst="rect">
            <a:avLst/>
          </a:prstGeom>
        </p:spPr>
      </p:pic>
      <p:sp>
        <p:nvSpPr>
          <p:cNvPr id="7" name="TextBox 6">
            <a:extLst>
              <a:ext uri="{FF2B5EF4-FFF2-40B4-BE49-F238E27FC236}">
                <a16:creationId xmlns:a16="http://schemas.microsoft.com/office/drawing/2014/main" id="{E363F8D9-D2DF-641D-A846-BE7B2744C224}"/>
              </a:ext>
            </a:extLst>
          </p:cNvPr>
          <p:cNvSpPr txBox="1"/>
          <p:nvPr/>
        </p:nvSpPr>
        <p:spPr>
          <a:xfrm>
            <a:off x="5757309" y="1226493"/>
            <a:ext cx="3680048" cy="646331"/>
          </a:xfrm>
          <a:prstGeom prst="rect">
            <a:avLst/>
          </a:prstGeom>
          <a:noFill/>
        </p:spPr>
        <p:txBody>
          <a:bodyPr wrap="square">
            <a:spAutoFit/>
          </a:bodyPr>
          <a:lstStyle/>
          <a:p>
            <a:r>
              <a:rPr lang="en-US"/>
              <a:t>Ac-Leu-</a:t>
            </a:r>
            <a:r>
              <a:rPr lang="en-US" err="1"/>
              <a:t>Thr</a:t>
            </a:r>
            <a:r>
              <a:rPr lang="en-US"/>
              <a:t>-Phe-$R8-Glu-Tyr-Trp-Ala-Gln-Cba-$S5-Ser-Ala-Ala-NH2</a:t>
            </a:r>
          </a:p>
        </p:txBody>
      </p:sp>
      <p:sp>
        <p:nvSpPr>
          <p:cNvPr id="9" name="Footer Placeholder 21">
            <a:extLst>
              <a:ext uri="{FF2B5EF4-FFF2-40B4-BE49-F238E27FC236}">
                <a16:creationId xmlns:a16="http://schemas.microsoft.com/office/drawing/2014/main" id="{BD843D80-CD92-F187-DE5C-CBFCDD5253A6}"/>
              </a:ext>
            </a:extLst>
          </p:cNvPr>
          <p:cNvSpPr>
            <a:spLocks noGrp="1"/>
          </p:cNvSpPr>
          <p:nvPr>
            <p:ph type="ftr" sz="quarter" idx="3"/>
          </p:nvPr>
        </p:nvSpPr>
        <p:spPr>
          <a:xfrm>
            <a:off x="640080" y="6356350"/>
            <a:ext cx="4135120" cy="365125"/>
          </a:xfrm>
        </p:spPr>
        <p:txBody>
          <a:bodyPr/>
          <a:lstStyle/>
          <a:p>
            <a:r>
              <a:rPr lang="en-US"/>
              <a:t>PARABILIS - MAKING THE NEXT GENERATION OF MEDICINES</a:t>
            </a:r>
          </a:p>
        </p:txBody>
      </p:sp>
      <p:sp>
        <p:nvSpPr>
          <p:cNvPr id="4" name="Arc 3">
            <a:extLst>
              <a:ext uri="{FF2B5EF4-FFF2-40B4-BE49-F238E27FC236}">
                <a16:creationId xmlns:a16="http://schemas.microsoft.com/office/drawing/2014/main" id="{6F631418-6051-775B-7EBB-046B8A4C3F9B}"/>
              </a:ext>
            </a:extLst>
          </p:cNvPr>
          <p:cNvSpPr/>
          <p:nvPr/>
        </p:nvSpPr>
        <p:spPr>
          <a:xfrm rot="7955774">
            <a:off x="7115807" y="2450142"/>
            <a:ext cx="1345851" cy="1632496"/>
          </a:xfrm>
          <a:prstGeom prst="arc">
            <a:avLst/>
          </a:prstGeom>
          <a:noFill/>
          <a:ln w="57150">
            <a:solidFill>
              <a:srgbClr val="F45B39">
                <a:alpha val="58039"/>
              </a:srgb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42280383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56A5F0-97DD-C92F-477E-CC0EFD0974A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592B14C-3414-4E30-0EF2-531C02F553B1}"/>
              </a:ext>
            </a:extLst>
          </p:cNvPr>
          <p:cNvSpPr>
            <a:spLocks noGrp="1"/>
          </p:cNvSpPr>
          <p:nvPr>
            <p:ph type="title"/>
          </p:nvPr>
        </p:nvSpPr>
        <p:spPr/>
        <p:txBody>
          <a:bodyPr>
            <a:normAutofit fontScale="90000"/>
          </a:bodyPr>
          <a:lstStyle/>
          <a:p>
            <a:r>
              <a:rPr lang="en-US" dirty="0">
                <a:solidFill>
                  <a:schemeClr val="tx1"/>
                </a:solidFill>
              </a:rPr>
              <a:t>More efficient </a:t>
            </a:r>
            <a:r>
              <a:rPr lang="en-US" dirty="0"/>
              <a:t>drug discovery for Helicon peptides requires a custom ecosystem of compatible tools &amp; capabilities</a:t>
            </a:r>
          </a:p>
        </p:txBody>
      </p:sp>
      <p:sp>
        <p:nvSpPr>
          <p:cNvPr id="5" name="Slide Number Placeholder 4">
            <a:extLst>
              <a:ext uri="{FF2B5EF4-FFF2-40B4-BE49-F238E27FC236}">
                <a16:creationId xmlns:a16="http://schemas.microsoft.com/office/drawing/2014/main" id="{B07D8C29-6AD2-E73E-4CAF-C5AA73F201F9}"/>
              </a:ext>
            </a:extLst>
          </p:cNvPr>
          <p:cNvSpPr>
            <a:spLocks noGrp="1"/>
          </p:cNvSpPr>
          <p:nvPr>
            <p:ph type="sldNum" sz="quarter" idx="4"/>
          </p:nvPr>
        </p:nvSpPr>
        <p:spPr/>
        <p:txBody>
          <a:bodyPr/>
          <a:lstStyle/>
          <a:p>
            <a:fld id="{4EB18272-EACE-1E49-9A3E-A8ED852E9F04}" type="slidenum">
              <a:rPr lang="en-US" smtClean="0"/>
              <a:pPr/>
              <a:t>8</a:t>
            </a:fld>
            <a:endParaRPr lang="en-US"/>
          </a:p>
        </p:txBody>
      </p:sp>
      <p:pic>
        <p:nvPicPr>
          <p:cNvPr id="9" name="Picture 8">
            <a:extLst>
              <a:ext uri="{FF2B5EF4-FFF2-40B4-BE49-F238E27FC236}">
                <a16:creationId xmlns:a16="http://schemas.microsoft.com/office/drawing/2014/main" id="{5837B8E4-7B17-9FB9-ABF9-61D6A60B7345}"/>
              </a:ext>
            </a:extLst>
          </p:cNvPr>
          <p:cNvPicPr>
            <a:picLocks noChangeAspect="1"/>
          </p:cNvPicPr>
          <p:nvPr/>
        </p:nvPicPr>
        <p:blipFill>
          <a:blip r:embed="rId2"/>
          <a:stretch>
            <a:fillRect/>
          </a:stretch>
        </p:blipFill>
        <p:spPr>
          <a:xfrm>
            <a:off x="9227523" y="4193146"/>
            <a:ext cx="1604025" cy="464323"/>
          </a:xfrm>
          <a:prstGeom prst="rect">
            <a:avLst/>
          </a:prstGeom>
        </p:spPr>
      </p:pic>
      <p:pic>
        <p:nvPicPr>
          <p:cNvPr id="10" name="Picture 9">
            <a:extLst>
              <a:ext uri="{FF2B5EF4-FFF2-40B4-BE49-F238E27FC236}">
                <a16:creationId xmlns:a16="http://schemas.microsoft.com/office/drawing/2014/main" id="{26CDE0AA-02BE-6CE6-4DA1-D2C5EF4BB360}"/>
              </a:ext>
            </a:extLst>
          </p:cNvPr>
          <p:cNvPicPr>
            <a:picLocks noChangeAspect="1"/>
          </p:cNvPicPr>
          <p:nvPr/>
        </p:nvPicPr>
        <p:blipFill>
          <a:blip r:embed="rId3"/>
          <a:stretch>
            <a:fillRect/>
          </a:stretch>
        </p:blipFill>
        <p:spPr>
          <a:xfrm>
            <a:off x="9462534" y="2873050"/>
            <a:ext cx="2476500" cy="368300"/>
          </a:xfrm>
          <a:prstGeom prst="rect">
            <a:avLst/>
          </a:prstGeom>
        </p:spPr>
      </p:pic>
      <p:pic>
        <p:nvPicPr>
          <p:cNvPr id="11" name="Picture 10">
            <a:extLst>
              <a:ext uri="{FF2B5EF4-FFF2-40B4-BE49-F238E27FC236}">
                <a16:creationId xmlns:a16="http://schemas.microsoft.com/office/drawing/2014/main" id="{515AB0F0-F22A-8E2A-8EA1-5CE699BAD52B}"/>
              </a:ext>
            </a:extLst>
          </p:cNvPr>
          <p:cNvPicPr>
            <a:picLocks noChangeAspect="1"/>
          </p:cNvPicPr>
          <p:nvPr/>
        </p:nvPicPr>
        <p:blipFill>
          <a:blip r:embed="rId4"/>
          <a:stretch>
            <a:fillRect/>
          </a:stretch>
        </p:blipFill>
        <p:spPr>
          <a:xfrm>
            <a:off x="10502205" y="3516909"/>
            <a:ext cx="1632070" cy="672029"/>
          </a:xfrm>
          <a:prstGeom prst="rect">
            <a:avLst/>
          </a:prstGeom>
        </p:spPr>
      </p:pic>
      <p:pic>
        <p:nvPicPr>
          <p:cNvPr id="13" name="Picture 12">
            <a:extLst>
              <a:ext uri="{FF2B5EF4-FFF2-40B4-BE49-F238E27FC236}">
                <a16:creationId xmlns:a16="http://schemas.microsoft.com/office/drawing/2014/main" id="{513D6097-9984-37B1-C190-226C014AD631}"/>
              </a:ext>
            </a:extLst>
          </p:cNvPr>
          <p:cNvPicPr>
            <a:picLocks noChangeAspect="1"/>
          </p:cNvPicPr>
          <p:nvPr/>
        </p:nvPicPr>
        <p:blipFill>
          <a:blip r:embed="rId5"/>
          <a:stretch>
            <a:fillRect/>
          </a:stretch>
        </p:blipFill>
        <p:spPr>
          <a:xfrm>
            <a:off x="10848294" y="4722134"/>
            <a:ext cx="1090740" cy="565569"/>
          </a:xfrm>
          <a:prstGeom prst="rect">
            <a:avLst/>
          </a:prstGeom>
        </p:spPr>
      </p:pic>
      <p:pic>
        <p:nvPicPr>
          <p:cNvPr id="14" name="Picture 13">
            <a:extLst>
              <a:ext uri="{FF2B5EF4-FFF2-40B4-BE49-F238E27FC236}">
                <a16:creationId xmlns:a16="http://schemas.microsoft.com/office/drawing/2014/main" id="{88614C56-D60E-47EB-89AD-CAD79763A5F4}"/>
              </a:ext>
            </a:extLst>
          </p:cNvPr>
          <p:cNvPicPr>
            <a:picLocks noChangeAspect="1"/>
          </p:cNvPicPr>
          <p:nvPr/>
        </p:nvPicPr>
        <p:blipFill>
          <a:blip r:embed="rId6"/>
          <a:stretch>
            <a:fillRect/>
          </a:stretch>
        </p:blipFill>
        <p:spPr>
          <a:xfrm>
            <a:off x="9610580" y="3534032"/>
            <a:ext cx="1028700" cy="381000"/>
          </a:xfrm>
          <a:prstGeom prst="rect">
            <a:avLst/>
          </a:prstGeom>
        </p:spPr>
      </p:pic>
      <p:grpSp>
        <p:nvGrpSpPr>
          <p:cNvPr id="44" name="Group 43">
            <a:extLst>
              <a:ext uri="{FF2B5EF4-FFF2-40B4-BE49-F238E27FC236}">
                <a16:creationId xmlns:a16="http://schemas.microsoft.com/office/drawing/2014/main" id="{0F238A1E-0020-7C77-BE43-2B5A721ACC2F}"/>
              </a:ext>
            </a:extLst>
          </p:cNvPr>
          <p:cNvGrpSpPr/>
          <p:nvPr/>
        </p:nvGrpSpPr>
        <p:grpSpPr>
          <a:xfrm>
            <a:off x="5205837" y="1151227"/>
            <a:ext cx="5011838" cy="5069256"/>
            <a:chOff x="0" y="1287095"/>
            <a:chExt cx="5011838" cy="5069256"/>
          </a:xfrm>
        </p:grpSpPr>
        <p:sp>
          <p:nvSpPr>
            <p:cNvPr id="28" name="Right Arrow 27">
              <a:extLst>
                <a:ext uri="{FF2B5EF4-FFF2-40B4-BE49-F238E27FC236}">
                  <a16:creationId xmlns:a16="http://schemas.microsoft.com/office/drawing/2014/main" id="{864E3B71-E624-B3BC-1451-34DCC46993C3}"/>
                </a:ext>
              </a:extLst>
            </p:cNvPr>
            <p:cNvSpPr/>
            <p:nvPr/>
          </p:nvSpPr>
          <p:spPr>
            <a:xfrm rot="5400000">
              <a:off x="2557726" y="1986663"/>
              <a:ext cx="230293" cy="43785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3" name="Group 42">
              <a:extLst>
                <a:ext uri="{FF2B5EF4-FFF2-40B4-BE49-F238E27FC236}">
                  <a16:creationId xmlns:a16="http://schemas.microsoft.com/office/drawing/2014/main" id="{C028F796-415F-A584-83A6-E12FF396F999}"/>
                </a:ext>
              </a:extLst>
            </p:cNvPr>
            <p:cNvGrpSpPr/>
            <p:nvPr/>
          </p:nvGrpSpPr>
          <p:grpSpPr>
            <a:xfrm>
              <a:off x="0" y="1287095"/>
              <a:ext cx="5011838" cy="5069256"/>
              <a:chOff x="0" y="1287095"/>
              <a:chExt cx="5011838" cy="5069256"/>
            </a:xfrm>
          </p:grpSpPr>
          <p:sp>
            <p:nvSpPr>
              <p:cNvPr id="29" name="Right Arrow 28">
                <a:extLst>
                  <a:ext uri="{FF2B5EF4-FFF2-40B4-BE49-F238E27FC236}">
                    <a16:creationId xmlns:a16="http://schemas.microsoft.com/office/drawing/2014/main" id="{9C6F93F2-BFBA-1DCA-E80C-F64D4DD7FD15}"/>
                  </a:ext>
                </a:extLst>
              </p:cNvPr>
              <p:cNvSpPr/>
              <p:nvPr/>
            </p:nvSpPr>
            <p:spPr>
              <a:xfrm rot="5400000">
                <a:off x="2560528" y="4621910"/>
                <a:ext cx="230293" cy="43785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2" name="Group 41">
                <a:extLst>
                  <a:ext uri="{FF2B5EF4-FFF2-40B4-BE49-F238E27FC236}">
                    <a16:creationId xmlns:a16="http://schemas.microsoft.com/office/drawing/2014/main" id="{D60DB222-B41F-8E83-168C-B125295F10C8}"/>
                  </a:ext>
                </a:extLst>
              </p:cNvPr>
              <p:cNvGrpSpPr/>
              <p:nvPr/>
            </p:nvGrpSpPr>
            <p:grpSpPr>
              <a:xfrm>
                <a:off x="0" y="1287095"/>
                <a:ext cx="5011838" cy="5069256"/>
                <a:chOff x="0" y="1287095"/>
                <a:chExt cx="5011838" cy="5069256"/>
              </a:xfrm>
            </p:grpSpPr>
            <p:pic>
              <p:nvPicPr>
                <p:cNvPr id="6" name="Picture 5" descr="A drawing of a cartoon character&#10;&#10;Description automatically generated">
                  <a:extLst>
                    <a:ext uri="{FF2B5EF4-FFF2-40B4-BE49-F238E27FC236}">
                      <a16:creationId xmlns:a16="http://schemas.microsoft.com/office/drawing/2014/main" id="{5880CA83-96B5-40B5-CF01-7FB0FBEEAFAF}"/>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14067" r="12454" b="5250"/>
                <a:stretch/>
              </p:blipFill>
              <p:spPr>
                <a:xfrm rot="16200000">
                  <a:off x="1927839" y="4497929"/>
                  <a:ext cx="1240342" cy="2476501"/>
                </a:xfrm>
                <a:prstGeom prst="rect">
                  <a:avLst/>
                </a:prstGeom>
              </p:spPr>
            </p:pic>
            <p:sp>
              <p:nvSpPr>
                <p:cNvPr id="21" name="Rectangle 20">
                  <a:extLst>
                    <a:ext uri="{FF2B5EF4-FFF2-40B4-BE49-F238E27FC236}">
                      <a16:creationId xmlns:a16="http://schemas.microsoft.com/office/drawing/2014/main" id="{543521C4-50ED-88A5-AF4A-627D375C3721}"/>
                    </a:ext>
                  </a:extLst>
                </p:cNvPr>
                <p:cNvSpPr/>
                <p:nvPr/>
              </p:nvSpPr>
              <p:spPr>
                <a:xfrm>
                  <a:off x="929447" y="1287095"/>
                  <a:ext cx="4082391" cy="279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a:extLst>
                    <a:ext uri="{FF2B5EF4-FFF2-40B4-BE49-F238E27FC236}">
                      <a16:creationId xmlns:a16="http://schemas.microsoft.com/office/drawing/2014/main" id="{411688AB-B0BE-E1A0-766C-A4C1A2E71277}"/>
                    </a:ext>
                  </a:extLst>
                </p:cNvPr>
                <p:cNvPicPr>
                  <a:picLocks noChangeAspect="1"/>
                </p:cNvPicPr>
                <p:nvPr/>
              </p:nvPicPr>
              <p:blipFill>
                <a:blip r:embed="rId8"/>
                <a:stretch>
                  <a:fillRect/>
                </a:stretch>
              </p:blipFill>
              <p:spPr>
                <a:xfrm>
                  <a:off x="1434623" y="2320832"/>
                  <a:ext cx="2476500" cy="2337445"/>
                </a:xfrm>
                <a:prstGeom prst="rect">
                  <a:avLst/>
                </a:prstGeom>
              </p:spPr>
            </p:pic>
            <p:sp>
              <p:nvSpPr>
                <p:cNvPr id="24" name="TextBox 23">
                  <a:extLst>
                    <a:ext uri="{FF2B5EF4-FFF2-40B4-BE49-F238E27FC236}">
                      <a16:creationId xmlns:a16="http://schemas.microsoft.com/office/drawing/2014/main" id="{A5214E94-8D27-09D4-9268-F69945A0F4D8}"/>
                    </a:ext>
                  </a:extLst>
                </p:cNvPr>
                <p:cNvSpPr txBox="1"/>
                <p:nvPr/>
              </p:nvSpPr>
              <p:spPr>
                <a:xfrm>
                  <a:off x="0" y="1544043"/>
                  <a:ext cx="471604" cy="369332"/>
                </a:xfrm>
                <a:prstGeom prst="rect">
                  <a:avLst/>
                </a:prstGeom>
                <a:noFill/>
              </p:spPr>
              <p:txBody>
                <a:bodyPr wrap="none" rtlCol="0">
                  <a:spAutoFit/>
                </a:bodyPr>
                <a:lstStyle/>
                <a:p>
                  <a:r>
                    <a:rPr lang="en-US" b="1"/>
                    <a:t>1D</a:t>
                  </a:r>
                </a:p>
              </p:txBody>
            </p:sp>
            <p:sp>
              <p:nvSpPr>
                <p:cNvPr id="25" name="TextBox 24">
                  <a:extLst>
                    <a:ext uri="{FF2B5EF4-FFF2-40B4-BE49-F238E27FC236}">
                      <a16:creationId xmlns:a16="http://schemas.microsoft.com/office/drawing/2014/main" id="{626B634B-378A-D146-9060-BDE350B5E220}"/>
                    </a:ext>
                  </a:extLst>
                </p:cNvPr>
                <p:cNvSpPr txBox="1"/>
                <p:nvPr/>
              </p:nvSpPr>
              <p:spPr>
                <a:xfrm>
                  <a:off x="0" y="3229235"/>
                  <a:ext cx="471604" cy="369332"/>
                </a:xfrm>
                <a:prstGeom prst="rect">
                  <a:avLst/>
                </a:prstGeom>
                <a:noFill/>
              </p:spPr>
              <p:txBody>
                <a:bodyPr wrap="none" rtlCol="0">
                  <a:spAutoFit/>
                </a:bodyPr>
                <a:lstStyle/>
                <a:p>
                  <a:r>
                    <a:rPr lang="en-US" b="1"/>
                    <a:t>2D</a:t>
                  </a:r>
                </a:p>
              </p:txBody>
            </p:sp>
            <p:sp>
              <p:nvSpPr>
                <p:cNvPr id="26" name="TextBox 25">
                  <a:extLst>
                    <a:ext uri="{FF2B5EF4-FFF2-40B4-BE49-F238E27FC236}">
                      <a16:creationId xmlns:a16="http://schemas.microsoft.com/office/drawing/2014/main" id="{37457163-9770-631E-8962-9A8729C79338}"/>
                    </a:ext>
                  </a:extLst>
                </p:cNvPr>
                <p:cNvSpPr txBox="1"/>
                <p:nvPr/>
              </p:nvSpPr>
              <p:spPr>
                <a:xfrm>
                  <a:off x="0" y="5421290"/>
                  <a:ext cx="471604" cy="369332"/>
                </a:xfrm>
                <a:prstGeom prst="rect">
                  <a:avLst/>
                </a:prstGeom>
                <a:noFill/>
              </p:spPr>
              <p:txBody>
                <a:bodyPr wrap="none" rtlCol="0">
                  <a:spAutoFit/>
                </a:bodyPr>
                <a:lstStyle/>
                <a:p>
                  <a:r>
                    <a:rPr lang="en-US" b="1"/>
                    <a:t>3D</a:t>
                  </a:r>
                </a:p>
              </p:txBody>
            </p:sp>
            <p:sp>
              <p:nvSpPr>
                <p:cNvPr id="34" name="TextBox 33">
                  <a:extLst>
                    <a:ext uri="{FF2B5EF4-FFF2-40B4-BE49-F238E27FC236}">
                      <a16:creationId xmlns:a16="http://schemas.microsoft.com/office/drawing/2014/main" id="{DF46C248-1051-58BA-FBA3-55FAEABEAB0C}"/>
                    </a:ext>
                  </a:extLst>
                </p:cNvPr>
                <p:cNvSpPr txBox="1"/>
                <p:nvPr/>
              </p:nvSpPr>
              <p:spPr>
                <a:xfrm>
                  <a:off x="0" y="4659323"/>
                  <a:ext cx="2476501" cy="369332"/>
                </a:xfrm>
                <a:prstGeom prst="rect">
                  <a:avLst/>
                </a:prstGeom>
                <a:noFill/>
              </p:spPr>
              <p:txBody>
                <a:bodyPr wrap="square">
                  <a:spAutoFit/>
                </a:bodyPr>
                <a:lstStyle/>
                <a:p>
                  <a:r>
                    <a:rPr lang="en-US" b="1"/>
                    <a:t>Conformer generation</a:t>
                  </a:r>
                </a:p>
              </p:txBody>
            </p:sp>
            <p:sp>
              <p:nvSpPr>
                <p:cNvPr id="35" name="TextBox 34">
                  <a:extLst>
                    <a:ext uri="{FF2B5EF4-FFF2-40B4-BE49-F238E27FC236}">
                      <a16:creationId xmlns:a16="http://schemas.microsoft.com/office/drawing/2014/main" id="{17F1105F-DEBB-5EB3-9EEB-1F7FAF8A5122}"/>
                    </a:ext>
                  </a:extLst>
                </p:cNvPr>
                <p:cNvSpPr txBox="1"/>
                <p:nvPr/>
              </p:nvSpPr>
              <p:spPr>
                <a:xfrm>
                  <a:off x="593630" y="2011676"/>
                  <a:ext cx="1860313" cy="369332"/>
                </a:xfrm>
                <a:prstGeom prst="rect">
                  <a:avLst/>
                </a:prstGeom>
                <a:noFill/>
              </p:spPr>
              <p:txBody>
                <a:bodyPr wrap="square">
                  <a:spAutoFit/>
                </a:bodyPr>
                <a:lstStyle/>
                <a:p>
                  <a:r>
                    <a:rPr lang="en-US" b="1"/>
                    <a:t>Enumeration</a:t>
                  </a:r>
                </a:p>
              </p:txBody>
            </p:sp>
          </p:grpSp>
        </p:grpSp>
      </p:grpSp>
      <p:pic>
        <p:nvPicPr>
          <p:cNvPr id="40" name="Picture 39">
            <a:extLst>
              <a:ext uri="{FF2B5EF4-FFF2-40B4-BE49-F238E27FC236}">
                <a16:creationId xmlns:a16="http://schemas.microsoft.com/office/drawing/2014/main" id="{4CC85DD6-ED48-2764-9240-93F0A1280EF7}"/>
              </a:ext>
            </a:extLst>
          </p:cNvPr>
          <p:cNvPicPr>
            <a:picLocks noChangeAspect="1"/>
          </p:cNvPicPr>
          <p:nvPr/>
        </p:nvPicPr>
        <p:blipFill>
          <a:blip r:embed="rId9"/>
          <a:stretch>
            <a:fillRect/>
          </a:stretch>
        </p:blipFill>
        <p:spPr>
          <a:xfrm>
            <a:off x="9104689" y="4815091"/>
            <a:ext cx="1631014" cy="491158"/>
          </a:xfrm>
          <a:prstGeom prst="rect">
            <a:avLst/>
          </a:prstGeom>
        </p:spPr>
      </p:pic>
      <p:pic>
        <p:nvPicPr>
          <p:cNvPr id="12" name="Picture 11">
            <a:extLst>
              <a:ext uri="{FF2B5EF4-FFF2-40B4-BE49-F238E27FC236}">
                <a16:creationId xmlns:a16="http://schemas.microsoft.com/office/drawing/2014/main" id="{53E77952-55E3-36E1-3BD1-C08D57AC78AE}"/>
              </a:ext>
            </a:extLst>
          </p:cNvPr>
          <p:cNvPicPr>
            <a:picLocks noChangeAspect="1"/>
          </p:cNvPicPr>
          <p:nvPr/>
        </p:nvPicPr>
        <p:blipFill>
          <a:blip r:embed="rId10"/>
          <a:stretch>
            <a:fillRect/>
          </a:stretch>
        </p:blipFill>
        <p:spPr>
          <a:xfrm>
            <a:off x="9615420" y="768368"/>
            <a:ext cx="2047720" cy="1877077"/>
          </a:xfrm>
          <a:prstGeom prst="rect">
            <a:avLst/>
          </a:prstGeom>
        </p:spPr>
      </p:pic>
      <p:sp>
        <p:nvSpPr>
          <p:cNvPr id="46" name="Frame 45">
            <a:extLst>
              <a:ext uri="{FF2B5EF4-FFF2-40B4-BE49-F238E27FC236}">
                <a16:creationId xmlns:a16="http://schemas.microsoft.com/office/drawing/2014/main" id="{DEF78794-6E74-0F1B-0AA5-B545BA04E8F8}"/>
              </a:ext>
            </a:extLst>
          </p:cNvPr>
          <p:cNvSpPr/>
          <p:nvPr/>
        </p:nvSpPr>
        <p:spPr>
          <a:xfrm>
            <a:off x="9552630" y="686566"/>
            <a:ext cx="2193897" cy="2049566"/>
          </a:xfrm>
          <a:prstGeom prst="frame">
            <a:avLst>
              <a:gd name="adj1" fmla="val 392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7" name="Picture 6">
            <a:extLst>
              <a:ext uri="{FF2B5EF4-FFF2-40B4-BE49-F238E27FC236}">
                <a16:creationId xmlns:a16="http://schemas.microsoft.com/office/drawing/2014/main" id="{8864768E-CD84-4DF4-9DBA-B093D570221C}"/>
              </a:ext>
            </a:extLst>
          </p:cNvPr>
          <p:cNvPicPr>
            <a:picLocks noChangeAspect="1"/>
          </p:cNvPicPr>
          <p:nvPr/>
        </p:nvPicPr>
        <p:blipFill>
          <a:blip r:embed="rId11"/>
          <a:stretch>
            <a:fillRect/>
          </a:stretch>
        </p:blipFill>
        <p:spPr>
          <a:xfrm>
            <a:off x="0" y="1833154"/>
            <a:ext cx="4925872" cy="3256085"/>
          </a:xfrm>
          <a:prstGeom prst="rect">
            <a:avLst/>
          </a:prstGeom>
        </p:spPr>
      </p:pic>
      <p:pic>
        <p:nvPicPr>
          <p:cNvPr id="8" name="Picture 7">
            <a:extLst>
              <a:ext uri="{FF2B5EF4-FFF2-40B4-BE49-F238E27FC236}">
                <a16:creationId xmlns:a16="http://schemas.microsoft.com/office/drawing/2014/main" id="{AA0190F0-0107-536B-842A-349F6C02382C}"/>
              </a:ext>
            </a:extLst>
          </p:cNvPr>
          <p:cNvPicPr>
            <a:picLocks noChangeAspect="1"/>
          </p:cNvPicPr>
          <p:nvPr/>
        </p:nvPicPr>
        <p:blipFill>
          <a:blip r:embed="rId12"/>
          <a:stretch>
            <a:fillRect/>
          </a:stretch>
        </p:blipFill>
        <p:spPr>
          <a:xfrm>
            <a:off x="10331952" y="5640346"/>
            <a:ext cx="1632071" cy="466306"/>
          </a:xfrm>
          <a:prstGeom prst="rect">
            <a:avLst/>
          </a:prstGeom>
        </p:spPr>
      </p:pic>
      <p:pic>
        <p:nvPicPr>
          <p:cNvPr id="15" name="Picture 14">
            <a:extLst>
              <a:ext uri="{FF2B5EF4-FFF2-40B4-BE49-F238E27FC236}">
                <a16:creationId xmlns:a16="http://schemas.microsoft.com/office/drawing/2014/main" id="{071666AB-A795-823F-E6D6-BF6FCD8B691A}"/>
              </a:ext>
            </a:extLst>
          </p:cNvPr>
          <p:cNvPicPr>
            <a:picLocks noChangeAspect="1"/>
          </p:cNvPicPr>
          <p:nvPr/>
        </p:nvPicPr>
        <p:blipFill>
          <a:blip r:embed="rId13"/>
          <a:stretch>
            <a:fillRect/>
          </a:stretch>
        </p:blipFill>
        <p:spPr>
          <a:xfrm>
            <a:off x="9292092" y="5450576"/>
            <a:ext cx="891571" cy="695190"/>
          </a:xfrm>
          <a:prstGeom prst="rect">
            <a:avLst/>
          </a:prstGeom>
        </p:spPr>
      </p:pic>
      <p:sp>
        <p:nvSpPr>
          <p:cNvPr id="2" name="TextBox 1">
            <a:extLst>
              <a:ext uri="{FF2B5EF4-FFF2-40B4-BE49-F238E27FC236}">
                <a16:creationId xmlns:a16="http://schemas.microsoft.com/office/drawing/2014/main" id="{4F90D90E-AA20-B64F-E42D-84579F531C8A}"/>
              </a:ext>
            </a:extLst>
          </p:cNvPr>
          <p:cNvSpPr txBox="1"/>
          <p:nvPr/>
        </p:nvSpPr>
        <p:spPr>
          <a:xfrm>
            <a:off x="5757309" y="1226493"/>
            <a:ext cx="3680048" cy="646331"/>
          </a:xfrm>
          <a:prstGeom prst="rect">
            <a:avLst/>
          </a:prstGeom>
          <a:noFill/>
        </p:spPr>
        <p:txBody>
          <a:bodyPr wrap="square">
            <a:spAutoFit/>
          </a:bodyPr>
          <a:lstStyle/>
          <a:p>
            <a:r>
              <a:rPr lang="en-US"/>
              <a:t>Ac-Leu-</a:t>
            </a:r>
            <a:r>
              <a:rPr lang="en-US" err="1"/>
              <a:t>Thr</a:t>
            </a:r>
            <a:r>
              <a:rPr lang="en-US"/>
              <a:t>-Phe-$R8-Glu-Tyr-Trp-Ala-Gln-Cba-$S5-Ser-Ala-Ala-NH2</a:t>
            </a:r>
          </a:p>
        </p:txBody>
      </p:sp>
      <p:sp>
        <p:nvSpPr>
          <p:cNvPr id="17" name="Footer Placeholder 21">
            <a:extLst>
              <a:ext uri="{FF2B5EF4-FFF2-40B4-BE49-F238E27FC236}">
                <a16:creationId xmlns:a16="http://schemas.microsoft.com/office/drawing/2014/main" id="{41735D97-1E83-B0E9-6BCF-8F360038EFA1}"/>
              </a:ext>
            </a:extLst>
          </p:cNvPr>
          <p:cNvSpPr>
            <a:spLocks noGrp="1"/>
          </p:cNvSpPr>
          <p:nvPr>
            <p:ph type="ftr" sz="quarter" idx="3"/>
          </p:nvPr>
        </p:nvSpPr>
        <p:spPr>
          <a:xfrm>
            <a:off x="640080" y="6356350"/>
            <a:ext cx="4135120" cy="365125"/>
          </a:xfrm>
        </p:spPr>
        <p:txBody>
          <a:bodyPr/>
          <a:lstStyle/>
          <a:p>
            <a:r>
              <a:rPr lang="en-US"/>
              <a:t>PARABILIS - MAKING THE NEXT GENERATION OF MEDICINES</a:t>
            </a:r>
          </a:p>
        </p:txBody>
      </p:sp>
      <p:sp>
        <p:nvSpPr>
          <p:cNvPr id="4" name="Arc 3">
            <a:extLst>
              <a:ext uri="{FF2B5EF4-FFF2-40B4-BE49-F238E27FC236}">
                <a16:creationId xmlns:a16="http://schemas.microsoft.com/office/drawing/2014/main" id="{0DE63BB9-5227-929D-DD9A-47D08641036D}"/>
              </a:ext>
            </a:extLst>
          </p:cNvPr>
          <p:cNvSpPr/>
          <p:nvPr/>
        </p:nvSpPr>
        <p:spPr>
          <a:xfrm rot="7955774">
            <a:off x="7115807" y="2450142"/>
            <a:ext cx="1345851" cy="1632496"/>
          </a:xfrm>
          <a:prstGeom prst="arc">
            <a:avLst/>
          </a:prstGeom>
          <a:noFill/>
          <a:ln w="57150">
            <a:solidFill>
              <a:srgbClr val="F45B39">
                <a:alpha val="58039"/>
              </a:srgb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42143071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CE19916-3D17-715C-20CC-423071B5627B}"/>
              </a:ext>
            </a:extLst>
          </p:cNvPr>
          <p:cNvSpPr>
            <a:spLocks noGrp="1"/>
          </p:cNvSpPr>
          <p:nvPr>
            <p:ph type="title"/>
          </p:nvPr>
        </p:nvSpPr>
        <p:spPr>
          <a:xfrm>
            <a:off x="330200" y="-130060"/>
            <a:ext cx="10774947" cy="886158"/>
          </a:xfrm>
        </p:spPr>
        <p:txBody>
          <a:bodyPr>
            <a:normAutofit/>
          </a:bodyPr>
          <a:lstStyle/>
          <a:p>
            <a:r>
              <a:rPr lang="en-US" sz="2400"/>
              <a:t>Helicon Peptides can be described in many ways</a:t>
            </a:r>
          </a:p>
        </p:txBody>
      </p:sp>
      <p:sp>
        <p:nvSpPr>
          <p:cNvPr id="4" name="Slide Number Placeholder 3">
            <a:extLst>
              <a:ext uri="{FF2B5EF4-FFF2-40B4-BE49-F238E27FC236}">
                <a16:creationId xmlns:a16="http://schemas.microsoft.com/office/drawing/2014/main" id="{6A452165-FC0A-6D20-5E8A-685C2C11DFBF}"/>
              </a:ext>
            </a:extLst>
          </p:cNvPr>
          <p:cNvSpPr>
            <a:spLocks noGrp="1"/>
          </p:cNvSpPr>
          <p:nvPr>
            <p:ph type="sldNum" sz="quarter" idx="4"/>
          </p:nvPr>
        </p:nvSpPr>
        <p:spPr>
          <a:xfrm>
            <a:off x="11318240" y="6356350"/>
            <a:ext cx="543560" cy="365125"/>
          </a:xfrm>
        </p:spPr>
        <p:txBody>
          <a:bodyPr/>
          <a:lstStyle/>
          <a:p>
            <a:fld id="{4EB18272-EACE-1E49-9A3E-A8ED852E9F04}" type="slidenum">
              <a:rPr lang="en-US" smtClean="0"/>
              <a:pPr/>
              <a:t>9</a:t>
            </a:fld>
            <a:endParaRPr lang="en-US"/>
          </a:p>
        </p:txBody>
      </p:sp>
      <p:graphicFrame>
        <p:nvGraphicFramePr>
          <p:cNvPr id="6" name="Table 5">
            <a:extLst>
              <a:ext uri="{FF2B5EF4-FFF2-40B4-BE49-F238E27FC236}">
                <a16:creationId xmlns:a16="http://schemas.microsoft.com/office/drawing/2014/main" id="{EAF444A2-EB06-54FB-5BB9-B357F7FBA463}"/>
              </a:ext>
            </a:extLst>
          </p:cNvPr>
          <p:cNvGraphicFramePr>
            <a:graphicFrameLocks noGrp="1"/>
          </p:cNvGraphicFramePr>
          <p:nvPr>
            <p:extLst>
              <p:ext uri="{D42A27DB-BD31-4B8C-83A1-F6EECF244321}">
                <p14:modId xmlns:p14="http://schemas.microsoft.com/office/powerpoint/2010/main" val="2541042976"/>
              </p:ext>
            </p:extLst>
          </p:nvPr>
        </p:nvGraphicFramePr>
        <p:xfrm>
          <a:off x="48892" y="1579457"/>
          <a:ext cx="7088177" cy="3474720"/>
        </p:xfrm>
        <a:graphic>
          <a:graphicData uri="http://schemas.openxmlformats.org/drawingml/2006/table">
            <a:tbl>
              <a:tblPr firstRow="1" bandRow="1">
                <a:tableStyleId>{D27102A9-8310-4765-A935-A1911B00CA55}</a:tableStyleId>
              </a:tblPr>
              <a:tblGrid>
                <a:gridCol w="1680691">
                  <a:extLst>
                    <a:ext uri="{9D8B030D-6E8A-4147-A177-3AD203B41FA5}">
                      <a16:colId xmlns:a16="http://schemas.microsoft.com/office/drawing/2014/main" val="2790495551"/>
                    </a:ext>
                  </a:extLst>
                </a:gridCol>
                <a:gridCol w="1312039">
                  <a:extLst>
                    <a:ext uri="{9D8B030D-6E8A-4147-A177-3AD203B41FA5}">
                      <a16:colId xmlns:a16="http://schemas.microsoft.com/office/drawing/2014/main" val="2370296125"/>
                    </a:ext>
                  </a:extLst>
                </a:gridCol>
                <a:gridCol w="861389">
                  <a:extLst>
                    <a:ext uri="{9D8B030D-6E8A-4147-A177-3AD203B41FA5}">
                      <a16:colId xmlns:a16="http://schemas.microsoft.com/office/drawing/2014/main" val="607318900"/>
                    </a:ext>
                  </a:extLst>
                </a:gridCol>
                <a:gridCol w="955254">
                  <a:extLst>
                    <a:ext uri="{9D8B030D-6E8A-4147-A177-3AD203B41FA5}">
                      <a16:colId xmlns:a16="http://schemas.microsoft.com/office/drawing/2014/main" val="3213822304"/>
                    </a:ext>
                  </a:extLst>
                </a:gridCol>
                <a:gridCol w="1139402">
                  <a:extLst>
                    <a:ext uri="{9D8B030D-6E8A-4147-A177-3AD203B41FA5}">
                      <a16:colId xmlns:a16="http://schemas.microsoft.com/office/drawing/2014/main" val="3706372423"/>
                    </a:ext>
                  </a:extLst>
                </a:gridCol>
                <a:gridCol w="1139402">
                  <a:extLst>
                    <a:ext uri="{9D8B030D-6E8A-4147-A177-3AD203B41FA5}">
                      <a16:colId xmlns:a16="http://schemas.microsoft.com/office/drawing/2014/main" val="2188333455"/>
                    </a:ext>
                  </a:extLst>
                </a:gridCol>
              </a:tblGrid>
              <a:tr h="455921">
                <a:tc>
                  <a:txBody>
                    <a:bodyPr/>
                    <a:lstStyle/>
                    <a:p>
                      <a:pPr algn="ctr"/>
                      <a:r>
                        <a:rPr lang="en-US"/>
                        <a:t>Format</a:t>
                      </a:r>
                    </a:p>
                  </a:txBody>
                  <a:tcPr anchor="ctr"/>
                </a:tc>
                <a:tc>
                  <a:txBody>
                    <a:bodyPr/>
                    <a:lstStyle/>
                    <a:p>
                      <a:pPr algn="ctr"/>
                      <a:r>
                        <a:rPr lang="en-US"/>
                        <a:t>Parabilis Sequence</a:t>
                      </a:r>
                    </a:p>
                  </a:txBody>
                  <a:tcPr anchor="ctr"/>
                </a:tc>
                <a:tc>
                  <a:txBody>
                    <a:bodyPr/>
                    <a:lstStyle/>
                    <a:p>
                      <a:pPr algn="ctr"/>
                      <a:r>
                        <a:rPr lang="en-US"/>
                        <a:t>BILN</a:t>
                      </a:r>
                    </a:p>
                  </a:txBody>
                  <a:tcPr anchor="ctr"/>
                </a:tc>
                <a:tc>
                  <a:txBody>
                    <a:bodyPr/>
                    <a:lstStyle/>
                    <a:p>
                      <a:pPr algn="ctr"/>
                      <a:r>
                        <a:rPr lang="en-US"/>
                        <a:t>HELM</a:t>
                      </a:r>
                    </a:p>
                  </a:txBody>
                  <a:tcPr anchor="ctr"/>
                </a:tc>
                <a:tc>
                  <a:txBody>
                    <a:bodyPr/>
                    <a:lstStyle/>
                    <a:p>
                      <a:pPr algn="ctr"/>
                      <a:r>
                        <a:rPr lang="en-US"/>
                        <a:t>SMILES</a:t>
                      </a:r>
                    </a:p>
                  </a:txBody>
                  <a:tcPr anchor="ctr"/>
                </a:tc>
                <a:tc>
                  <a:txBody>
                    <a:bodyPr/>
                    <a:lstStyle/>
                    <a:p>
                      <a:pPr algn="ctr"/>
                      <a:r>
                        <a:rPr lang="en-US"/>
                        <a:t>InchiKey</a:t>
                      </a:r>
                    </a:p>
                  </a:txBody>
                  <a:tcPr anchor="ctr"/>
                </a:tc>
                <a:extLst>
                  <a:ext uri="{0D108BD9-81ED-4DB2-BD59-A6C34878D82A}">
                    <a16:rowId xmlns:a16="http://schemas.microsoft.com/office/drawing/2014/main" val="2678415853"/>
                  </a:ext>
                </a:extLst>
              </a:tr>
              <a:tr h="455921">
                <a:tc>
                  <a:txBody>
                    <a:bodyPr/>
                    <a:lstStyle/>
                    <a:p>
                      <a:pPr algn="ctr"/>
                      <a:r>
                        <a:rPr lang="en-US"/>
                        <a:t>Human Readable?</a:t>
                      </a:r>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extLst>
                  <a:ext uri="{0D108BD9-81ED-4DB2-BD59-A6C34878D82A}">
                    <a16:rowId xmlns:a16="http://schemas.microsoft.com/office/drawing/2014/main" val="1694720854"/>
                  </a:ext>
                </a:extLst>
              </a:tr>
              <a:tr h="45592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i="0" kern="1200">
                          <a:solidFill>
                            <a:schemeClr val="tx1"/>
                          </a:solidFill>
                          <a:effectLst/>
                          <a:latin typeface="+mn-lt"/>
                          <a:ea typeface="+mn-ea"/>
                          <a:cs typeface="+mn-cs"/>
                        </a:rPr>
                        <a:t>Requires DB to Decode</a:t>
                      </a:r>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dirty="0"/>
                    </a:p>
                  </a:txBody>
                  <a:tcPr anchor="ctr"/>
                </a:tc>
                <a:extLst>
                  <a:ext uri="{0D108BD9-81ED-4DB2-BD59-A6C34878D82A}">
                    <a16:rowId xmlns:a16="http://schemas.microsoft.com/office/drawing/2014/main" val="2925710954"/>
                  </a:ext>
                </a:extLst>
              </a:tr>
              <a:tr h="45592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i="0" kern="1200">
                          <a:solidFill>
                            <a:schemeClr val="tx1"/>
                          </a:solidFill>
                          <a:effectLst/>
                          <a:latin typeface="+mn-lt"/>
                          <a:ea typeface="+mn-ea"/>
                          <a:cs typeface="+mn-cs"/>
                        </a:rPr>
                        <a:t>Unique for Molecule</a:t>
                      </a:r>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dirty="0"/>
                    </a:p>
                  </a:txBody>
                  <a:tcPr anchor="ctr"/>
                </a:tc>
                <a:tc>
                  <a:txBody>
                    <a:bodyPr/>
                    <a:lstStyle/>
                    <a:p>
                      <a:pPr algn="ctr"/>
                      <a:endParaRPr lang="en-US"/>
                    </a:p>
                  </a:txBody>
                  <a:tcPr anchor="ctr"/>
                </a:tc>
                <a:tc>
                  <a:txBody>
                    <a:bodyPr/>
                    <a:lstStyle/>
                    <a:p>
                      <a:pPr algn="ctr"/>
                      <a:endParaRPr lang="en-US"/>
                    </a:p>
                  </a:txBody>
                  <a:tcPr anchor="ctr"/>
                </a:tc>
                <a:extLst>
                  <a:ext uri="{0D108BD9-81ED-4DB2-BD59-A6C34878D82A}">
                    <a16:rowId xmlns:a16="http://schemas.microsoft.com/office/drawing/2014/main" val="1634494192"/>
                  </a:ext>
                </a:extLst>
              </a:tr>
              <a:tr h="455920">
                <a:tc>
                  <a:txBody>
                    <a:bodyPr/>
                    <a:lstStyle/>
                    <a:p>
                      <a:pPr marL="0" lvl="0" indent="0" algn="ctr">
                        <a:lnSpc>
                          <a:spcPct val="100000"/>
                        </a:lnSpc>
                        <a:spcBef>
                          <a:spcPts val="0"/>
                        </a:spcBef>
                        <a:spcAft>
                          <a:spcPts val="0"/>
                        </a:spcAft>
                        <a:buNone/>
                      </a:pPr>
                      <a:r>
                        <a:rPr lang="en-US" sz="1800" i="0" kern="1200">
                          <a:solidFill>
                            <a:schemeClr val="tx1"/>
                          </a:solidFill>
                          <a:effectLst/>
                          <a:latin typeface="+mn-lt"/>
                          <a:ea typeface="+mn-ea"/>
                          <a:cs typeface="+mn-cs"/>
                        </a:rPr>
                        <a:t>Explicit R-group not required </a:t>
                      </a:r>
                    </a:p>
                  </a:txBody>
                  <a:tcPr anchor="ctr"/>
                </a:tc>
                <a:tc>
                  <a:txBody>
                    <a:bodyPr/>
                    <a:lstStyle/>
                    <a:p>
                      <a:pPr lvl="0" algn="ctr">
                        <a:buNone/>
                      </a:pPr>
                      <a:endParaRPr lang="en-US"/>
                    </a:p>
                  </a:txBody>
                  <a:tcPr anchor="ctr"/>
                </a:tc>
                <a:tc>
                  <a:txBody>
                    <a:bodyPr/>
                    <a:lstStyle/>
                    <a:p>
                      <a:pPr lvl="0" algn="ctr">
                        <a:buNone/>
                      </a:pPr>
                      <a:endParaRPr lang="en-US"/>
                    </a:p>
                  </a:txBody>
                  <a:tcPr anchor="ctr"/>
                </a:tc>
                <a:tc>
                  <a:txBody>
                    <a:bodyPr/>
                    <a:lstStyle/>
                    <a:p>
                      <a:pPr lvl="0" algn="ctr">
                        <a:buNone/>
                      </a:pPr>
                      <a:endParaRPr lang="en-US"/>
                    </a:p>
                  </a:txBody>
                  <a:tcPr anchor="ctr"/>
                </a:tc>
                <a:tc>
                  <a:txBody>
                    <a:bodyPr/>
                    <a:lstStyle/>
                    <a:p>
                      <a:pPr lvl="0" algn="ctr">
                        <a:buNone/>
                      </a:pPr>
                      <a:endParaRPr lang="en-US"/>
                    </a:p>
                  </a:txBody>
                  <a:tcPr anchor="ctr"/>
                </a:tc>
                <a:tc>
                  <a:txBody>
                    <a:bodyPr/>
                    <a:lstStyle/>
                    <a:p>
                      <a:pPr lvl="0" algn="ctr">
                        <a:buNone/>
                      </a:pPr>
                      <a:endParaRPr lang="en-US" dirty="0"/>
                    </a:p>
                  </a:txBody>
                  <a:tcPr anchor="ctr"/>
                </a:tc>
                <a:extLst>
                  <a:ext uri="{0D108BD9-81ED-4DB2-BD59-A6C34878D82A}">
                    <a16:rowId xmlns:a16="http://schemas.microsoft.com/office/drawing/2014/main" val="1840222201"/>
                  </a:ext>
                </a:extLst>
              </a:tr>
            </a:tbl>
          </a:graphicData>
        </a:graphic>
      </p:graphicFrame>
      <p:sp>
        <p:nvSpPr>
          <p:cNvPr id="16" name="TextBox 15">
            <a:extLst>
              <a:ext uri="{FF2B5EF4-FFF2-40B4-BE49-F238E27FC236}">
                <a16:creationId xmlns:a16="http://schemas.microsoft.com/office/drawing/2014/main" id="{280ACD42-3804-7D3A-0BA6-7AB93556A1F4}"/>
              </a:ext>
            </a:extLst>
          </p:cNvPr>
          <p:cNvSpPr txBox="1"/>
          <p:nvPr/>
        </p:nvSpPr>
        <p:spPr>
          <a:xfrm>
            <a:off x="7951189" y="5484696"/>
            <a:ext cx="6446119" cy="338554"/>
          </a:xfrm>
          <a:prstGeom prst="rect">
            <a:avLst/>
          </a:prstGeom>
          <a:noFill/>
        </p:spPr>
        <p:txBody>
          <a:bodyPr wrap="square">
            <a:spAutoFit/>
          </a:bodyPr>
          <a:lstStyle/>
          <a:p>
            <a:r>
              <a:rPr lang="en-US" sz="1600"/>
              <a:t>OUEOCESQEOWHKDQ-HMWZRHKHSA-N</a:t>
            </a:r>
          </a:p>
        </p:txBody>
      </p:sp>
      <p:sp>
        <p:nvSpPr>
          <p:cNvPr id="17" name="Donut 16">
            <a:extLst>
              <a:ext uri="{FF2B5EF4-FFF2-40B4-BE49-F238E27FC236}">
                <a16:creationId xmlns:a16="http://schemas.microsoft.com/office/drawing/2014/main" id="{A89DF13A-75E7-966B-B53B-0C0117058A91}"/>
              </a:ext>
            </a:extLst>
          </p:cNvPr>
          <p:cNvSpPr/>
          <p:nvPr/>
        </p:nvSpPr>
        <p:spPr>
          <a:xfrm>
            <a:off x="2220158" y="1154703"/>
            <a:ext cx="381000" cy="369332"/>
          </a:xfrm>
          <a:prstGeom prst="donut">
            <a:avLst>
              <a:gd name="adj" fmla="val 9152"/>
            </a:avLst>
          </a:prstGeom>
          <a:solidFill>
            <a:schemeClr val="bg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a:solidFill>
                  <a:schemeClr val="tx1"/>
                </a:solidFill>
                <a:latin typeface="Arial" panose="020B0604020202020204" pitchFamily="34" charset="0"/>
                <a:cs typeface="Arial" panose="020B0604020202020204" pitchFamily="34" charset="0"/>
              </a:rPr>
              <a:t>1</a:t>
            </a:r>
          </a:p>
        </p:txBody>
      </p:sp>
      <p:sp>
        <p:nvSpPr>
          <p:cNvPr id="18" name="Donut 17">
            <a:extLst>
              <a:ext uri="{FF2B5EF4-FFF2-40B4-BE49-F238E27FC236}">
                <a16:creationId xmlns:a16="http://schemas.microsoft.com/office/drawing/2014/main" id="{FF937217-71D9-3F72-8A9D-A12EC7211443}"/>
              </a:ext>
            </a:extLst>
          </p:cNvPr>
          <p:cNvSpPr/>
          <p:nvPr/>
        </p:nvSpPr>
        <p:spPr>
          <a:xfrm>
            <a:off x="3252594" y="1154703"/>
            <a:ext cx="381000" cy="369332"/>
          </a:xfrm>
          <a:prstGeom prst="donut">
            <a:avLst>
              <a:gd name="adj" fmla="val 9152"/>
            </a:avLst>
          </a:prstGeom>
          <a:solidFill>
            <a:schemeClr val="bg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a:solidFill>
                  <a:schemeClr val="tx1"/>
                </a:solidFill>
                <a:latin typeface="Arial" panose="020B0604020202020204" pitchFamily="34" charset="0"/>
                <a:cs typeface="Arial" panose="020B0604020202020204" pitchFamily="34" charset="0"/>
              </a:rPr>
              <a:t>2</a:t>
            </a:r>
          </a:p>
        </p:txBody>
      </p:sp>
      <p:sp>
        <p:nvSpPr>
          <p:cNvPr id="19" name="Donut 18">
            <a:extLst>
              <a:ext uri="{FF2B5EF4-FFF2-40B4-BE49-F238E27FC236}">
                <a16:creationId xmlns:a16="http://schemas.microsoft.com/office/drawing/2014/main" id="{036819D6-FD2D-0DBA-49E0-56AFDB8B8969}"/>
              </a:ext>
            </a:extLst>
          </p:cNvPr>
          <p:cNvSpPr/>
          <p:nvPr/>
        </p:nvSpPr>
        <p:spPr>
          <a:xfrm>
            <a:off x="4228390" y="1154703"/>
            <a:ext cx="381000" cy="369332"/>
          </a:xfrm>
          <a:prstGeom prst="donut">
            <a:avLst>
              <a:gd name="adj" fmla="val 9152"/>
            </a:avLst>
          </a:prstGeom>
          <a:solidFill>
            <a:schemeClr val="bg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a:solidFill>
                  <a:schemeClr val="tx1"/>
                </a:solidFill>
                <a:latin typeface="Arial" panose="020B0604020202020204" pitchFamily="34" charset="0"/>
                <a:cs typeface="Arial" panose="020B0604020202020204" pitchFamily="34" charset="0"/>
              </a:rPr>
              <a:t>3</a:t>
            </a:r>
          </a:p>
        </p:txBody>
      </p:sp>
      <p:sp>
        <p:nvSpPr>
          <p:cNvPr id="20" name="Donut 19">
            <a:extLst>
              <a:ext uri="{FF2B5EF4-FFF2-40B4-BE49-F238E27FC236}">
                <a16:creationId xmlns:a16="http://schemas.microsoft.com/office/drawing/2014/main" id="{C3055D39-8ACA-26E3-D754-FA0DB740D29E}"/>
              </a:ext>
            </a:extLst>
          </p:cNvPr>
          <p:cNvSpPr/>
          <p:nvPr/>
        </p:nvSpPr>
        <p:spPr>
          <a:xfrm>
            <a:off x="5343595" y="1158992"/>
            <a:ext cx="381000" cy="369332"/>
          </a:xfrm>
          <a:prstGeom prst="donut">
            <a:avLst>
              <a:gd name="adj" fmla="val 9152"/>
            </a:avLst>
          </a:prstGeom>
          <a:solidFill>
            <a:schemeClr val="bg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a:solidFill>
                  <a:schemeClr val="tx1"/>
                </a:solidFill>
                <a:latin typeface="Arial" panose="020B0604020202020204" pitchFamily="34" charset="0"/>
                <a:cs typeface="Arial" panose="020B0604020202020204" pitchFamily="34" charset="0"/>
              </a:rPr>
              <a:t>4</a:t>
            </a:r>
          </a:p>
        </p:txBody>
      </p:sp>
      <p:sp>
        <p:nvSpPr>
          <p:cNvPr id="21" name="Donut 20">
            <a:extLst>
              <a:ext uri="{FF2B5EF4-FFF2-40B4-BE49-F238E27FC236}">
                <a16:creationId xmlns:a16="http://schemas.microsoft.com/office/drawing/2014/main" id="{6BF68D2E-8434-FD22-648B-FA35FB17C678}"/>
              </a:ext>
            </a:extLst>
          </p:cNvPr>
          <p:cNvSpPr/>
          <p:nvPr/>
        </p:nvSpPr>
        <p:spPr>
          <a:xfrm>
            <a:off x="6354082" y="1150969"/>
            <a:ext cx="381000" cy="369332"/>
          </a:xfrm>
          <a:prstGeom prst="donut">
            <a:avLst>
              <a:gd name="adj" fmla="val 9152"/>
            </a:avLst>
          </a:prstGeom>
          <a:solidFill>
            <a:schemeClr val="bg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a:solidFill>
                  <a:schemeClr val="tx1"/>
                </a:solidFill>
                <a:latin typeface="Arial" panose="020B0604020202020204" pitchFamily="34" charset="0"/>
                <a:cs typeface="Arial" panose="020B0604020202020204" pitchFamily="34" charset="0"/>
              </a:rPr>
              <a:t>5</a:t>
            </a:r>
          </a:p>
        </p:txBody>
      </p:sp>
      <p:sp>
        <p:nvSpPr>
          <p:cNvPr id="23" name="Donut 22">
            <a:extLst>
              <a:ext uri="{FF2B5EF4-FFF2-40B4-BE49-F238E27FC236}">
                <a16:creationId xmlns:a16="http://schemas.microsoft.com/office/drawing/2014/main" id="{1B749C42-3BA6-721A-8012-DED3E9AB79C2}"/>
              </a:ext>
            </a:extLst>
          </p:cNvPr>
          <p:cNvSpPr/>
          <p:nvPr/>
        </p:nvSpPr>
        <p:spPr>
          <a:xfrm>
            <a:off x="7527150" y="1513501"/>
            <a:ext cx="381000" cy="369332"/>
          </a:xfrm>
          <a:prstGeom prst="donut">
            <a:avLst>
              <a:gd name="adj" fmla="val 9152"/>
            </a:avLst>
          </a:prstGeom>
          <a:solidFill>
            <a:schemeClr val="bg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a:solidFill>
                  <a:schemeClr val="tx1"/>
                </a:solidFill>
                <a:latin typeface="Arial" panose="020B0604020202020204" pitchFamily="34" charset="0"/>
                <a:cs typeface="Arial" panose="020B0604020202020204" pitchFamily="34" charset="0"/>
              </a:rPr>
              <a:t>1</a:t>
            </a:r>
          </a:p>
        </p:txBody>
      </p:sp>
      <p:sp>
        <p:nvSpPr>
          <p:cNvPr id="24" name="Donut 23">
            <a:extLst>
              <a:ext uri="{FF2B5EF4-FFF2-40B4-BE49-F238E27FC236}">
                <a16:creationId xmlns:a16="http://schemas.microsoft.com/office/drawing/2014/main" id="{CD7F6B86-9F32-3ACF-51FA-E6F82178D696}"/>
              </a:ext>
            </a:extLst>
          </p:cNvPr>
          <p:cNvSpPr/>
          <p:nvPr/>
        </p:nvSpPr>
        <p:spPr>
          <a:xfrm>
            <a:off x="7527150" y="4148295"/>
            <a:ext cx="381000" cy="369332"/>
          </a:xfrm>
          <a:prstGeom prst="donut">
            <a:avLst>
              <a:gd name="adj" fmla="val 9152"/>
            </a:avLst>
          </a:prstGeom>
          <a:solidFill>
            <a:schemeClr val="bg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a:solidFill>
                  <a:schemeClr val="tx1"/>
                </a:solidFill>
                <a:latin typeface="Arial" panose="020B0604020202020204" pitchFamily="34" charset="0"/>
                <a:cs typeface="Arial" panose="020B0604020202020204" pitchFamily="34" charset="0"/>
              </a:rPr>
              <a:t>4</a:t>
            </a:r>
          </a:p>
        </p:txBody>
      </p:sp>
      <p:sp>
        <p:nvSpPr>
          <p:cNvPr id="25" name="Donut 24">
            <a:extLst>
              <a:ext uri="{FF2B5EF4-FFF2-40B4-BE49-F238E27FC236}">
                <a16:creationId xmlns:a16="http://schemas.microsoft.com/office/drawing/2014/main" id="{5FB9CB44-893B-DCEC-EDE7-07A776710D4E}"/>
              </a:ext>
            </a:extLst>
          </p:cNvPr>
          <p:cNvSpPr/>
          <p:nvPr/>
        </p:nvSpPr>
        <p:spPr>
          <a:xfrm>
            <a:off x="7527150" y="2155708"/>
            <a:ext cx="381000" cy="369332"/>
          </a:xfrm>
          <a:prstGeom prst="donut">
            <a:avLst>
              <a:gd name="adj" fmla="val 9152"/>
            </a:avLst>
          </a:prstGeom>
          <a:solidFill>
            <a:schemeClr val="bg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a:solidFill>
                  <a:schemeClr val="tx1"/>
                </a:solidFill>
                <a:latin typeface="Arial" panose="020B0604020202020204" pitchFamily="34" charset="0"/>
                <a:cs typeface="Arial" panose="020B0604020202020204" pitchFamily="34" charset="0"/>
              </a:rPr>
              <a:t>2</a:t>
            </a:r>
          </a:p>
        </p:txBody>
      </p:sp>
      <p:sp>
        <p:nvSpPr>
          <p:cNvPr id="26" name="Donut 25">
            <a:extLst>
              <a:ext uri="{FF2B5EF4-FFF2-40B4-BE49-F238E27FC236}">
                <a16:creationId xmlns:a16="http://schemas.microsoft.com/office/drawing/2014/main" id="{F64A6466-22DA-74AC-4C8B-BD973512C491}"/>
              </a:ext>
            </a:extLst>
          </p:cNvPr>
          <p:cNvSpPr/>
          <p:nvPr/>
        </p:nvSpPr>
        <p:spPr>
          <a:xfrm>
            <a:off x="7527150" y="5448840"/>
            <a:ext cx="381000" cy="369332"/>
          </a:xfrm>
          <a:prstGeom prst="donut">
            <a:avLst>
              <a:gd name="adj" fmla="val 9152"/>
            </a:avLst>
          </a:prstGeom>
          <a:solidFill>
            <a:schemeClr val="bg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a:solidFill>
                  <a:schemeClr val="tx1"/>
                </a:solidFill>
                <a:latin typeface="Arial" panose="020B0604020202020204" pitchFamily="34" charset="0"/>
                <a:cs typeface="Arial" panose="020B0604020202020204" pitchFamily="34" charset="0"/>
              </a:rPr>
              <a:t>5</a:t>
            </a:r>
          </a:p>
        </p:txBody>
      </p:sp>
      <p:sp>
        <p:nvSpPr>
          <p:cNvPr id="28" name="Donut 27">
            <a:extLst>
              <a:ext uri="{FF2B5EF4-FFF2-40B4-BE49-F238E27FC236}">
                <a16:creationId xmlns:a16="http://schemas.microsoft.com/office/drawing/2014/main" id="{554B6AA5-4698-5097-BBA6-79455E49BF19}"/>
              </a:ext>
            </a:extLst>
          </p:cNvPr>
          <p:cNvSpPr/>
          <p:nvPr/>
        </p:nvSpPr>
        <p:spPr>
          <a:xfrm>
            <a:off x="7527150" y="3038392"/>
            <a:ext cx="381000" cy="369332"/>
          </a:xfrm>
          <a:prstGeom prst="donut">
            <a:avLst>
              <a:gd name="adj" fmla="val 9152"/>
            </a:avLst>
          </a:prstGeom>
          <a:solidFill>
            <a:schemeClr val="bg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a:solidFill>
                  <a:schemeClr val="tx1"/>
                </a:solidFill>
                <a:latin typeface="Arial" panose="020B0604020202020204" pitchFamily="34" charset="0"/>
                <a:cs typeface="Arial" panose="020B0604020202020204" pitchFamily="34" charset="0"/>
              </a:rPr>
              <a:t>3</a:t>
            </a:r>
          </a:p>
        </p:txBody>
      </p:sp>
      <p:sp>
        <p:nvSpPr>
          <p:cNvPr id="7" name="TextBox 6">
            <a:extLst>
              <a:ext uri="{FF2B5EF4-FFF2-40B4-BE49-F238E27FC236}">
                <a16:creationId xmlns:a16="http://schemas.microsoft.com/office/drawing/2014/main" id="{6F3EABC1-D1F3-298F-1289-32F92E12063A}"/>
              </a:ext>
            </a:extLst>
          </p:cNvPr>
          <p:cNvSpPr txBox="1"/>
          <p:nvPr/>
        </p:nvSpPr>
        <p:spPr>
          <a:xfrm>
            <a:off x="7946310" y="1400163"/>
            <a:ext cx="7410450" cy="646331"/>
          </a:xfrm>
          <a:prstGeom prst="rect">
            <a:avLst/>
          </a:prstGeom>
          <a:noFill/>
        </p:spPr>
        <p:txBody>
          <a:bodyPr wrap="square">
            <a:spAutoFit/>
          </a:bodyPr>
          <a:lstStyle/>
          <a:p>
            <a:r>
              <a:rPr lang="en-US"/>
              <a:t>Ac-Leu-</a:t>
            </a:r>
            <a:r>
              <a:rPr lang="en-US" err="1"/>
              <a:t>Thr</a:t>
            </a:r>
            <a:r>
              <a:rPr lang="en-US"/>
              <a:t>-</a:t>
            </a:r>
            <a:r>
              <a:rPr lang="en-US" err="1"/>
              <a:t>Phe</a:t>
            </a:r>
            <a:r>
              <a:rPr lang="en-US"/>
              <a:t>-$R8-Glu-Tyr-Trp-Ala-Gln-</a:t>
            </a:r>
          </a:p>
          <a:p>
            <a:r>
              <a:rPr lang="en-US"/>
              <a:t>Cba-$S5-Ser-Ala-Ala-NH2</a:t>
            </a:r>
          </a:p>
        </p:txBody>
      </p:sp>
      <p:sp>
        <p:nvSpPr>
          <p:cNvPr id="10" name="TextBox 9">
            <a:extLst>
              <a:ext uri="{FF2B5EF4-FFF2-40B4-BE49-F238E27FC236}">
                <a16:creationId xmlns:a16="http://schemas.microsoft.com/office/drawing/2014/main" id="{3C1C8CB3-ED53-EF70-C4E5-FE7106012391}"/>
              </a:ext>
            </a:extLst>
          </p:cNvPr>
          <p:cNvSpPr txBox="1"/>
          <p:nvPr/>
        </p:nvSpPr>
        <p:spPr>
          <a:xfrm>
            <a:off x="7946309" y="3905932"/>
            <a:ext cx="4199337" cy="1384995"/>
          </a:xfrm>
          <a:prstGeom prst="rect">
            <a:avLst/>
          </a:prstGeom>
          <a:noFill/>
        </p:spPr>
        <p:txBody>
          <a:bodyPr wrap="square">
            <a:spAutoFit/>
          </a:bodyPr>
          <a:lstStyle/>
          <a:p>
            <a:r>
              <a:rPr lang="en-US" sz="1200"/>
              <a:t>CC(=O)N[C@@H](CC(C)C)C(=O)N[C@H](C(=O)N[C@@H](Cc1ccccc1)C(=O)N[C@]1(C)CCCCCC/C=C/CCC[C@@](C)(C(=O)N[C@@H](CO)C(=O)N[C@@H](C)C(=O)N[C@@H](C)C(N)=O)NC(=O)[C@H](CC2CCC2)NC(=O)[C@H](CCC(N)=O)NC(=O)[C@H](C)NC(=O)[C@H](Cc2c[</a:t>
            </a:r>
            <a:r>
              <a:rPr lang="en-US" sz="1200" err="1"/>
              <a:t>nH</a:t>
            </a:r>
            <a:r>
              <a:rPr lang="en-US" sz="1200"/>
              <a:t>]c3ccccc23)NC(=O)[C@H](Cc2ccc(O)cc2)NC(=O)[C@H](CCC(=O)O)NC1=O)[C@@H](C)</a:t>
            </a:r>
          </a:p>
        </p:txBody>
      </p:sp>
      <p:sp>
        <p:nvSpPr>
          <p:cNvPr id="14" name="TextBox 13">
            <a:extLst>
              <a:ext uri="{FF2B5EF4-FFF2-40B4-BE49-F238E27FC236}">
                <a16:creationId xmlns:a16="http://schemas.microsoft.com/office/drawing/2014/main" id="{69C7D64D-A81B-1078-6D71-63BE5266B111}"/>
              </a:ext>
            </a:extLst>
          </p:cNvPr>
          <p:cNvSpPr txBox="1"/>
          <p:nvPr/>
        </p:nvSpPr>
        <p:spPr>
          <a:xfrm>
            <a:off x="7946309" y="2730327"/>
            <a:ext cx="3940175" cy="1015663"/>
          </a:xfrm>
          <a:prstGeom prst="rect">
            <a:avLst/>
          </a:prstGeom>
          <a:noFill/>
        </p:spPr>
        <p:txBody>
          <a:bodyPr wrap="square">
            <a:spAutoFit/>
          </a:bodyPr>
          <a:lstStyle/>
          <a:p>
            <a:r>
              <a:rPr lang="en-US" sz="1200" b="0" i="0">
                <a:solidFill>
                  <a:srgbClr val="000000"/>
                </a:solidFill>
                <a:effectLst/>
                <a:latin typeface="arial" panose="020B0604020202020204" pitchFamily="34" charset="0"/>
              </a:rPr>
              <a:t>PEPTIDE1{L.T.F.[R8].E.Y.W.A.Q.[Cba].[S5].S.A.A}|CHEM1{[Ac]}|CHEM2{[NH2]}|CHEM3{[</a:t>
            </a:r>
            <a:r>
              <a:rPr lang="en-US" sz="1200" b="0" i="0" err="1">
                <a:solidFill>
                  <a:srgbClr val="000000"/>
                </a:solidFill>
                <a:effectLst/>
                <a:latin typeface="arial" panose="020B0604020202020204" pitchFamily="34" charset="0"/>
              </a:rPr>
              <a:t>RCMtrans</a:t>
            </a:r>
            <a:r>
              <a:rPr lang="en-US" sz="1200" b="0" i="0">
                <a:solidFill>
                  <a:srgbClr val="000000"/>
                </a:solidFill>
                <a:effectLst/>
                <a:latin typeface="arial" panose="020B0604020202020204" pitchFamily="34" charset="0"/>
              </a:rPr>
              <a:t>]}$CHEM1,PEPTIDE1,1:R1-1:R1|CHEM2,PEPTIDE1,1:R1-14:R2|CHEM3,PEPTIDE1,1:R1-4:R3|CHEM3,PEPTIDE1,1:R2-11:R3$$$V2.0</a:t>
            </a:r>
            <a:endParaRPr lang="en-US" sz="1200"/>
          </a:p>
        </p:txBody>
      </p:sp>
      <p:sp>
        <p:nvSpPr>
          <p:cNvPr id="15" name="TextBox 14">
            <a:extLst>
              <a:ext uri="{FF2B5EF4-FFF2-40B4-BE49-F238E27FC236}">
                <a16:creationId xmlns:a16="http://schemas.microsoft.com/office/drawing/2014/main" id="{81697CD2-50EA-53BF-5ACB-F6D319829F27}"/>
              </a:ext>
            </a:extLst>
          </p:cNvPr>
          <p:cNvSpPr txBox="1"/>
          <p:nvPr/>
        </p:nvSpPr>
        <p:spPr>
          <a:xfrm>
            <a:off x="7946310" y="2116378"/>
            <a:ext cx="3940175" cy="523220"/>
          </a:xfrm>
          <a:prstGeom prst="rect">
            <a:avLst/>
          </a:prstGeom>
          <a:noFill/>
        </p:spPr>
        <p:txBody>
          <a:bodyPr wrap="square">
            <a:spAutoFit/>
          </a:bodyPr>
          <a:lstStyle/>
          <a:p>
            <a:r>
              <a:rPr lang="en-US" sz="1400"/>
              <a:t>Ac-Leu-Thr-Phe-R8(1,3)-Glu-Tyr-Trp-Ala-Gln-Cba-S5(2,3)-Ser-Ala-Ala-NH2.RCMtrans(1,1)(2,2)</a:t>
            </a:r>
          </a:p>
        </p:txBody>
      </p:sp>
      <p:pic>
        <p:nvPicPr>
          <p:cNvPr id="22" name="Picture 21">
            <a:extLst>
              <a:ext uri="{FF2B5EF4-FFF2-40B4-BE49-F238E27FC236}">
                <a16:creationId xmlns:a16="http://schemas.microsoft.com/office/drawing/2014/main" id="{6BD84978-1D51-898A-570E-05920F8EA546}"/>
              </a:ext>
            </a:extLst>
          </p:cNvPr>
          <p:cNvPicPr>
            <a:picLocks noChangeAspect="1"/>
          </p:cNvPicPr>
          <p:nvPr/>
        </p:nvPicPr>
        <p:blipFill>
          <a:blip r:embed="rId3"/>
          <a:stretch>
            <a:fillRect/>
          </a:stretch>
        </p:blipFill>
        <p:spPr>
          <a:xfrm>
            <a:off x="9028576" y="135759"/>
            <a:ext cx="3117071" cy="1147578"/>
          </a:xfrm>
          <a:prstGeom prst="rect">
            <a:avLst/>
          </a:prstGeom>
        </p:spPr>
      </p:pic>
      <p:cxnSp>
        <p:nvCxnSpPr>
          <p:cNvPr id="31" name="Straight Arrow Connector 30">
            <a:extLst>
              <a:ext uri="{FF2B5EF4-FFF2-40B4-BE49-F238E27FC236}">
                <a16:creationId xmlns:a16="http://schemas.microsoft.com/office/drawing/2014/main" id="{08F1796C-5338-5148-22DA-83B9CAE0A79D}"/>
              </a:ext>
            </a:extLst>
          </p:cNvPr>
          <p:cNvCxnSpPr>
            <a:cxnSpLocks/>
          </p:cNvCxnSpPr>
          <p:nvPr/>
        </p:nvCxnSpPr>
        <p:spPr>
          <a:xfrm flipH="1" flipV="1">
            <a:off x="3440160" y="5021904"/>
            <a:ext cx="102931" cy="27098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1F94FF5C-9556-1A9A-A3B1-B1B2C31BD909}"/>
              </a:ext>
            </a:extLst>
          </p:cNvPr>
          <p:cNvCxnSpPr>
            <a:cxnSpLocks/>
          </p:cNvCxnSpPr>
          <p:nvPr/>
        </p:nvCxnSpPr>
        <p:spPr>
          <a:xfrm flipH="1" flipV="1">
            <a:off x="2601158" y="5075692"/>
            <a:ext cx="913933" cy="21719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6" name="TextBox 35">
            <a:extLst>
              <a:ext uri="{FF2B5EF4-FFF2-40B4-BE49-F238E27FC236}">
                <a16:creationId xmlns:a16="http://schemas.microsoft.com/office/drawing/2014/main" id="{11627BD5-6C4D-A1CF-B851-B6806D311B15}"/>
              </a:ext>
            </a:extLst>
          </p:cNvPr>
          <p:cNvSpPr txBox="1"/>
          <p:nvPr/>
        </p:nvSpPr>
        <p:spPr>
          <a:xfrm>
            <a:off x="1537539" y="5276127"/>
            <a:ext cx="4398833" cy="369332"/>
          </a:xfrm>
          <a:prstGeom prst="rect">
            <a:avLst/>
          </a:prstGeom>
          <a:noFill/>
        </p:spPr>
        <p:txBody>
          <a:bodyPr wrap="none" rtlCol="0">
            <a:spAutoFit/>
          </a:bodyPr>
          <a:lstStyle/>
          <a:p>
            <a:r>
              <a:rPr lang="en-US"/>
              <a:t>Most intuitive for chemists’ design process</a:t>
            </a:r>
          </a:p>
        </p:txBody>
      </p:sp>
      <p:pic>
        <p:nvPicPr>
          <p:cNvPr id="37" name="Picture 36">
            <a:extLst>
              <a:ext uri="{FF2B5EF4-FFF2-40B4-BE49-F238E27FC236}">
                <a16:creationId xmlns:a16="http://schemas.microsoft.com/office/drawing/2014/main" id="{44C6571E-326E-F7E9-D6BF-81147A74C3F3}"/>
              </a:ext>
            </a:extLst>
          </p:cNvPr>
          <p:cNvPicPr>
            <a:picLocks noChangeAspect="1"/>
          </p:cNvPicPr>
          <p:nvPr/>
        </p:nvPicPr>
        <p:blipFill>
          <a:blip r:embed="rId4"/>
          <a:stretch>
            <a:fillRect/>
          </a:stretch>
        </p:blipFill>
        <p:spPr>
          <a:xfrm>
            <a:off x="3730790" y="5953161"/>
            <a:ext cx="890949" cy="816703"/>
          </a:xfrm>
          <a:prstGeom prst="rect">
            <a:avLst/>
          </a:prstGeom>
        </p:spPr>
      </p:pic>
      <p:sp>
        <p:nvSpPr>
          <p:cNvPr id="40" name="TextBox 39">
            <a:extLst>
              <a:ext uri="{FF2B5EF4-FFF2-40B4-BE49-F238E27FC236}">
                <a16:creationId xmlns:a16="http://schemas.microsoft.com/office/drawing/2014/main" id="{4FA9C91C-3A90-F30F-6C83-3939FF19556E}"/>
              </a:ext>
            </a:extLst>
          </p:cNvPr>
          <p:cNvSpPr txBox="1"/>
          <p:nvPr/>
        </p:nvSpPr>
        <p:spPr>
          <a:xfrm>
            <a:off x="4620546" y="6128726"/>
            <a:ext cx="4149277" cy="369332"/>
          </a:xfrm>
          <a:prstGeom prst="rect">
            <a:avLst/>
          </a:prstGeom>
          <a:noFill/>
        </p:spPr>
        <p:txBody>
          <a:bodyPr wrap="none" rtlCol="0">
            <a:spAutoFit/>
          </a:bodyPr>
          <a:lstStyle/>
          <a:p>
            <a:r>
              <a:rPr lang="en-US"/>
              <a:t>enables enumeration &amp; interconversion!</a:t>
            </a:r>
          </a:p>
        </p:txBody>
      </p:sp>
      <p:pic>
        <p:nvPicPr>
          <p:cNvPr id="41" name="Picture 40">
            <a:extLst>
              <a:ext uri="{FF2B5EF4-FFF2-40B4-BE49-F238E27FC236}">
                <a16:creationId xmlns:a16="http://schemas.microsoft.com/office/drawing/2014/main" id="{D2FD1F3F-16ED-D5B0-5D95-7186FC8946C3}"/>
              </a:ext>
            </a:extLst>
          </p:cNvPr>
          <p:cNvPicPr>
            <a:picLocks noChangeAspect="1"/>
          </p:cNvPicPr>
          <p:nvPr/>
        </p:nvPicPr>
        <p:blipFill>
          <a:blip r:embed="rId5"/>
          <a:stretch>
            <a:fillRect/>
          </a:stretch>
        </p:blipFill>
        <p:spPr>
          <a:xfrm>
            <a:off x="7773111" y="202296"/>
            <a:ext cx="1260315" cy="1214840"/>
          </a:xfrm>
          <a:prstGeom prst="rect">
            <a:avLst/>
          </a:prstGeom>
        </p:spPr>
      </p:pic>
      <p:pic>
        <p:nvPicPr>
          <p:cNvPr id="8" name="Graphic 7" descr="Checkmark with solid fill">
            <a:extLst>
              <a:ext uri="{FF2B5EF4-FFF2-40B4-BE49-F238E27FC236}">
                <a16:creationId xmlns:a16="http://schemas.microsoft.com/office/drawing/2014/main" id="{81C8A06F-BEBF-117C-36D2-FC8A3D1E8EF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086808" y="2225065"/>
            <a:ext cx="647700" cy="647700"/>
          </a:xfrm>
          <a:prstGeom prst="rect">
            <a:avLst/>
          </a:prstGeom>
        </p:spPr>
      </p:pic>
      <p:pic>
        <p:nvPicPr>
          <p:cNvPr id="9" name="Graphic 8" descr="Checkmark with solid fill">
            <a:extLst>
              <a:ext uri="{FF2B5EF4-FFF2-40B4-BE49-F238E27FC236}">
                <a16:creationId xmlns:a16="http://schemas.microsoft.com/office/drawing/2014/main" id="{D1C84551-18F3-D46C-9413-1A59D55D2F0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124589" y="2225065"/>
            <a:ext cx="647700" cy="647700"/>
          </a:xfrm>
          <a:prstGeom prst="rect">
            <a:avLst/>
          </a:prstGeom>
        </p:spPr>
      </p:pic>
      <p:pic>
        <p:nvPicPr>
          <p:cNvPr id="11" name="Graphic 10" descr="Checkmark with solid fill">
            <a:extLst>
              <a:ext uri="{FF2B5EF4-FFF2-40B4-BE49-F238E27FC236}">
                <a16:creationId xmlns:a16="http://schemas.microsoft.com/office/drawing/2014/main" id="{537FB4D7-5908-A06F-F9FA-B4BEF2D44BC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086808" y="2900859"/>
            <a:ext cx="647700" cy="647700"/>
          </a:xfrm>
          <a:prstGeom prst="rect">
            <a:avLst/>
          </a:prstGeom>
        </p:spPr>
      </p:pic>
      <p:pic>
        <p:nvPicPr>
          <p:cNvPr id="12" name="Graphic 11" descr="Checkmark with solid fill">
            <a:extLst>
              <a:ext uri="{FF2B5EF4-FFF2-40B4-BE49-F238E27FC236}">
                <a16:creationId xmlns:a16="http://schemas.microsoft.com/office/drawing/2014/main" id="{C05700DB-A252-FB02-3B42-32C956CAEA8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124589" y="2900859"/>
            <a:ext cx="647700" cy="647700"/>
          </a:xfrm>
          <a:prstGeom prst="rect">
            <a:avLst/>
          </a:prstGeom>
        </p:spPr>
      </p:pic>
      <p:pic>
        <p:nvPicPr>
          <p:cNvPr id="13" name="Graphic 12" descr="Checkmark with solid fill">
            <a:extLst>
              <a:ext uri="{FF2B5EF4-FFF2-40B4-BE49-F238E27FC236}">
                <a16:creationId xmlns:a16="http://schemas.microsoft.com/office/drawing/2014/main" id="{8F5596DC-30DD-DDE3-79CB-2D6B977DD05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093048" y="2900859"/>
            <a:ext cx="647700" cy="647700"/>
          </a:xfrm>
          <a:prstGeom prst="rect">
            <a:avLst/>
          </a:prstGeom>
        </p:spPr>
      </p:pic>
      <p:pic>
        <p:nvPicPr>
          <p:cNvPr id="27" name="Graphic 26" descr="Checkmark with solid fill">
            <a:extLst>
              <a:ext uri="{FF2B5EF4-FFF2-40B4-BE49-F238E27FC236}">
                <a16:creationId xmlns:a16="http://schemas.microsoft.com/office/drawing/2014/main" id="{5BAB0C6A-9ED4-2109-BA6E-5533376F5D1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205887" y="2900859"/>
            <a:ext cx="647700" cy="647700"/>
          </a:xfrm>
          <a:prstGeom prst="rect">
            <a:avLst/>
          </a:prstGeom>
        </p:spPr>
      </p:pic>
      <p:pic>
        <p:nvPicPr>
          <p:cNvPr id="29" name="Graphic 28" descr="Checkmark with solid fill">
            <a:extLst>
              <a:ext uri="{FF2B5EF4-FFF2-40B4-BE49-F238E27FC236}">
                <a16:creationId xmlns:a16="http://schemas.microsoft.com/office/drawing/2014/main" id="{41BE61C1-58D7-E278-D26E-1D684EFCA35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004627" y="4241830"/>
            <a:ext cx="647700" cy="647700"/>
          </a:xfrm>
          <a:prstGeom prst="rect">
            <a:avLst/>
          </a:prstGeom>
        </p:spPr>
      </p:pic>
      <p:pic>
        <p:nvPicPr>
          <p:cNvPr id="30" name="Graphic 29" descr="Checkmark with solid fill">
            <a:extLst>
              <a:ext uri="{FF2B5EF4-FFF2-40B4-BE49-F238E27FC236}">
                <a16:creationId xmlns:a16="http://schemas.microsoft.com/office/drawing/2014/main" id="{CCF3DAE2-204C-C285-D668-7CEBE7F3ECD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143373" y="4241830"/>
            <a:ext cx="647700" cy="647700"/>
          </a:xfrm>
          <a:prstGeom prst="rect">
            <a:avLst/>
          </a:prstGeom>
        </p:spPr>
      </p:pic>
      <p:pic>
        <p:nvPicPr>
          <p:cNvPr id="33" name="Graphic 32" descr="Checkmark with solid fill">
            <a:extLst>
              <a:ext uri="{FF2B5EF4-FFF2-40B4-BE49-F238E27FC236}">
                <a16:creationId xmlns:a16="http://schemas.microsoft.com/office/drawing/2014/main" id="{8EBB1BE4-2D7A-592F-9132-1E940C6AF78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205887" y="3545941"/>
            <a:ext cx="647700" cy="647700"/>
          </a:xfrm>
          <a:prstGeom prst="rect">
            <a:avLst/>
          </a:prstGeom>
        </p:spPr>
      </p:pic>
      <p:pic>
        <p:nvPicPr>
          <p:cNvPr id="35" name="Graphic 34" descr="Close with solid fill">
            <a:extLst>
              <a:ext uri="{FF2B5EF4-FFF2-40B4-BE49-F238E27FC236}">
                <a16:creationId xmlns:a16="http://schemas.microsoft.com/office/drawing/2014/main" id="{05906486-7842-3609-15F6-DFD563F1A37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049518" y="2203300"/>
            <a:ext cx="691230" cy="691230"/>
          </a:xfrm>
          <a:prstGeom prst="rect">
            <a:avLst/>
          </a:prstGeom>
        </p:spPr>
      </p:pic>
      <p:pic>
        <p:nvPicPr>
          <p:cNvPr id="38" name="Graphic 37" descr="Close with solid fill">
            <a:extLst>
              <a:ext uri="{FF2B5EF4-FFF2-40B4-BE49-F238E27FC236}">
                <a16:creationId xmlns:a16="http://schemas.microsoft.com/office/drawing/2014/main" id="{4EDFA5D2-4F37-29AE-C499-A78D97B373C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130829" y="2203300"/>
            <a:ext cx="691230" cy="691230"/>
          </a:xfrm>
          <a:prstGeom prst="rect">
            <a:avLst/>
          </a:prstGeom>
        </p:spPr>
      </p:pic>
      <p:pic>
        <p:nvPicPr>
          <p:cNvPr id="39" name="Graphic 38" descr="Close with solid fill">
            <a:extLst>
              <a:ext uri="{FF2B5EF4-FFF2-40B4-BE49-F238E27FC236}">
                <a16:creationId xmlns:a16="http://schemas.microsoft.com/office/drawing/2014/main" id="{D53D113E-98B8-488B-1E71-5DF50F35A47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156756" y="2203300"/>
            <a:ext cx="691230" cy="691230"/>
          </a:xfrm>
          <a:prstGeom prst="rect">
            <a:avLst/>
          </a:prstGeom>
        </p:spPr>
      </p:pic>
      <p:pic>
        <p:nvPicPr>
          <p:cNvPr id="42" name="Graphic 41" descr="Close with solid fill">
            <a:extLst>
              <a:ext uri="{FF2B5EF4-FFF2-40B4-BE49-F238E27FC236}">
                <a16:creationId xmlns:a16="http://schemas.microsoft.com/office/drawing/2014/main" id="{3CDD8F7B-48D6-6C69-BE79-B4E58CE13BC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130829" y="2879094"/>
            <a:ext cx="691230" cy="691230"/>
          </a:xfrm>
          <a:prstGeom prst="rect">
            <a:avLst/>
          </a:prstGeom>
        </p:spPr>
      </p:pic>
      <p:pic>
        <p:nvPicPr>
          <p:cNvPr id="43" name="Graphic 42" descr="Close with solid fill">
            <a:extLst>
              <a:ext uri="{FF2B5EF4-FFF2-40B4-BE49-F238E27FC236}">
                <a16:creationId xmlns:a16="http://schemas.microsoft.com/office/drawing/2014/main" id="{5AE4CCC7-25AB-6300-09ED-834D25268AB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985735" y="3524176"/>
            <a:ext cx="691230" cy="691230"/>
          </a:xfrm>
          <a:prstGeom prst="rect">
            <a:avLst/>
          </a:prstGeom>
        </p:spPr>
      </p:pic>
      <p:pic>
        <p:nvPicPr>
          <p:cNvPr id="44" name="Graphic 43" descr="Close with solid fill">
            <a:extLst>
              <a:ext uri="{FF2B5EF4-FFF2-40B4-BE49-F238E27FC236}">
                <a16:creationId xmlns:a16="http://schemas.microsoft.com/office/drawing/2014/main" id="{604DB030-7B2A-ED2A-30C7-BA05043FEF1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063181" y="3524176"/>
            <a:ext cx="691230" cy="691230"/>
          </a:xfrm>
          <a:prstGeom prst="rect">
            <a:avLst/>
          </a:prstGeom>
        </p:spPr>
      </p:pic>
      <p:pic>
        <p:nvPicPr>
          <p:cNvPr id="45" name="Graphic 44" descr="Close with solid fill">
            <a:extLst>
              <a:ext uri="{FF2B5EF4-FFF2-40B4-BE49-F238E27FC236}">
                <a16:creationId xmlns:a16="http://schemas.microsoft.com/office/drawing/2014/main" id="{A5C1EAC2-962F-EFA2-6DEC-8AA81DA97F6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063968" y="3524176"/>
            <a:ext cx="691230" cy="691230"/>
          </a:xfrm>
          <a:prstGeom prst="rect">
            <a:avLst/>
          </a:prstGeom>
        </p:spPr>
      </p:pic>
      <p:pic>
        <p:nvPicPr>
          <p:cNvPr id="46" name="Graphic 45" descr="Close with solid fill">
            <a:extLst>
              <a:ext uri="{FF2B5EF4-FFF2-40B4-BE49-F238E27FC236}">
                <a16:creationId xmlns:a16="http://schemas.microsoft.com/office/drawing/2014/main" id="{3FD3AC3D-6500-B2ED-B995-E957E9023DE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130829" y="3524176"/>
            <a:ext cx="691230" cy="691230"/>
          </a:xfrm>
          <a:prstGeom prst="rect">
            <a:avLst/>
          </a:prstGeom>
        </p:spPr>
      </p:pic>
      <p:pic>
        <p:nvPicPr>
          <p:cNvPr id="47" name="Graphic 46" descr="Close with solid fill">
            <a:extLst>
              <a:ext uri="{FF2B5EF4-FFF2-40B4-BE49-F238E27FC236}">
                <a16:creationId xmlns:a16="http://schemas.microsoft.com/office/drawing/2014/main" id="{9C58631D-E1AD-B36B-6EE8-800ECC774D5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055251" y="4220065"/>
            <a:ext cx="691230" cy="691230"/>
          </a:xfrm>
          <a:prstGeom prst="rect">
            <a:avLst/>
          </a:prstGeom>
        </p:spPr>
      </p:pic>
      <p:pic>
        <p:nvPicPr>
          <p:cNvPr id="48" name="Graphic 47" descr="Close with solid fill">
            <a:extLst>
              <a:ext uri="{FF2B5EF4-FFF2-40B4-BE49-F238E27FC236}">
                <a16:creationId xmlns:a16="http://schemas.microsoft.com/office/drawing/2014/main" id="{8705672C-DDB3-7567-0EBC-C4CA0102F07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035911" y="4220065"/>
            <a:ext cx="691230" cy="691230"/>
          </a:xfrm>
          <a:prstGeom prst="rect">
            <a:avLst/>
          </a:prstGeom>
        </p:spPr>
      </p:pic>
      <p:pic>
        <p:nvPicPr>
          <p:cNvPr id="50" name="Graphic 49" descr="Checkmark with solid fill">
            <a:extLst>
              <a:ext uri="{FF2B5EF4-FFF2-40B4-BE49-F238E27FC236}">
                <a16:creationId xmlns:a16="http://schemas.microsoft.com/office/drawing/2014/main" id="{E56A7A0E-EEEA-F32D-8DC8-8EA9F53C04D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212071" y="4241830"/>
            <a:ext cx="647700" cy="647700"/>
          </a:xfrm>
          <a:prstGeom prst="rect">
            <a:avLst/>
          </a:prstGeom>
        </p:spPr>
      </p:pic>
      <p:sp>
        <p:nvSpPr>
          <p:cNvPr id="2" name="Footer Placeholder 21">
            <a:extLst>
              <a:ext uri="{FF2B5EF4-FFF2-40B4-BE49-F238E27FC236}">
                <a16:creationId xmlns:a16="http://schemas.microsoft.com/office/drawing/2014/main" id="{33DBEEA3-63A3-8EC0-9A6C-F5B0C6EFB8D8}"/>
              </a:ext>
            </a:extLst>
          </p:cNvPr>
          <p:cNvSpPr>
            <a:spLocks noGrp="1"/>
          </p:cNvSpPr>
          <p:nvPr>
            <p:ph type="ftr" sz="quarter" idx="3"/>
          </p:nvPr>
        </p:nvSpPr>
        <p:spPr>
          <a:xfrm>
            <a:off x="640080" y="6356350"/>
            <a:ext cx="4135120" cy="365125"/>
          </a:xfrm>
        </p:spPr>
        <p:txBody>
          <a:bodyPr/>
          <a:lstStyle/>
          <a:p>
            <a:r>
              <a:rPr lang="en-US"/>
              <a:t>PARABILIS - MAKING THE NEXT GENERATION OF MEDICINES</a:t>
            </a:r>
          </a:p>
        </p:txBody>
      </p:sp>
    </p:spTree>
    <p:extLst>
      <p:ext uri="{BB962C8B-B14F-4D97-AF65-F5344CB8AC3E}">
        <p14:creationId xmlns:p14="http://schemas.microsoft.com/office/powerpoint/2010/main" val="4016787184"/>
      </p:ext>
    </p:extLst>
  </p:cSld>
  <p:clrMapOvr>
    <a:masterClrMapping/>
  </p:clrMapOvr>
</p:sld>
</file>

<file path=ppt/theme/theme1.xml><?xml version="1.0" encoding="utf-8"?>
<a:theme xmlns:a="http://schemas.openxmlformats.org/drawingml/2006/main" name="Office Theme">
  <a:themeElements>
    <a:clrScheme name="Parabilis 1">
      <a:dk1>
        <a:srgbClr val="171D2A"/>
      </a:dk1>
      <a:lt1>
        <a:srgbClr val="FFFFFF"/>
      </a:lt1>
      <a:dk2>
        <a:srgbClr val="272F33"/>
      </a:dk2>
      <a:lt2>
        <a:srgbClr val="F3F3F5"/>
      </a:lt2>
      <a:accent1>
        <a:srgbClr val="F45B39"/>
      </a:accent1>
      <a:accent2>
        <a:srgbClr val="905CD1"/>
      </a:accent2>
      <a:accent3>
        <a:srgbClr val="AE3459"/>
      </a:accent3>
      <a:accent4>
        <a:srgbClr val="FFCC98"/>
      </a:accent4>
      <a:accent5>
        <a:srgbClr val="3F9D9F"/>
      </a:accent5>
      <a:accent6>
        <a:srgbClr val="555657"/>
      </a:accent6>
      <a:hlink>
        <a:srgbClr val="F45B39"/>
      </a:hlink>
      <a:folHlink>
        <a:srgbClr val="AE3358"/>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1" id="{7E408409-1656-A344-A172-F5076CBA4A2C}" vid="{2EE3F668-B481-F84F-B368-EE676E8FEC9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FEA08A20E098F4084F070C78833EC51" ma:contentTypeVersion="4" ma:contentTypeDescription="Create a new document." ma:contentTypeScope="" ma:versionID="6a86ea46c083aa272b4bc65c183daca2">
  <xsd:schema xmlns:xsd="http://www.w3.org/2001/XMLSchema" xmlns:xs="http://www.w3.org/2001/XMLSchema" xmlns:p="http://schemas.microsoft.com/office/2006/metadata/properties" xmlns:ns2="45b8bf52-6ea9-4773-9759-e16ffb539446" targetNamespace="http://schemas.microsoft.com/office/2006/metadata/properties" ma:root="true" ma:fieldsID="6ca93b9c68b63c752a8cc3e80b8b4a5c" ns2:_="">
    <xsd:import namespace="45b8bf52-6ea9-4773-9759-e16ffb539446"/>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5b8bf52-6ea9-4773-9759-e16ffb53944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MediaServiceSearchProperties" ma:index="11" nillable="true" ma:displayName="MediaServiceSearchProperties" ma:hidden="true" ma:internalName="MediaServiceSearchPropertie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7B28800-6A24-4042-8E3B-663CDB9D995B}">
  <ds:schemaRefs>
    <ds:schemaRef ds:uri="http://schemas.microsoft.com/sharepoint/v3/contenttype/forms"/>
  </ds:schemaRefs>
</ds:datastoreItem>
</file>

<file path=customXml/itemProps2.xml><?xml version="1.0" encoding="utf-8"?>
<ds:datastoreItem xmlns:ds="http://schemas.openxmlformats.org/officeDocument/2006/customXml" ds:itemID="{11CF0197-56FA-4FBE-833B-9871430E2556}">
  <ds:schemaRefs>
    <ds:schemaRef ds:uri="http://purl.org/dc/elements/1.1/"/>
    <ds:schemaRef ds:uri="http://www.w3.org/XML/1998/namespace"/>
    <ds:schemaRef ds:uri="http://schemas.microsoft.com/office/2006/metadata/properties"/>
    <ds:schemaRef ds:uri="http://schemas.openxmlformats.org/package/2006/metadata/core-properties"/>
    <ds:schemaRef ds:uri="http://purl.org/dc/dcmitype/"/>
    <ds:schemaRef ds:uri="http://purl.org/dc/terms/"/>
    <ds:schemaRef ds:uri="http://schemas.microsoft.com/office/infopath/2007/PartnerControls"/>
    <ds:schemaRef ds:uri="http://schemas.microsoft.com/office/2006/documentManagement/types"/>
    <ds:schemaRef ds:uri="45b8bf52-6ea9-4773-9759-e16ffb539446"/>
  </ds:schemaRefs>
</ds:datastoreItem>
</file>

<file path=customXml/itemProps3.xml><?xml version="1.0" encoding="utf-8"?>
<ds:datastoreItem xmlns:ds="http://schemas.openxmlformats.org/officeDocument/2006/customXml" ds:itemID="{8B5CBDBE-13BE-435D-8909-57E2373B080C}">
  <ds:schemaRefs>
    <ds:schemaRef ds:uri="45b8bf52-6ea9-4773-9759-e16ffb539446"/>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Office Theme</Template>
  <TotalTime>2207</TotalTime>
  <Words>2337</Words>
  <Application>Microsoft Macintosh PowerPoint</Application>
  <PresentationFormat>Widescreen</PresentationFormat>
  <Paragraphs>479</Paragraphs>
  <Slides>29</Slides>
  <Notes>20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29</vt:i4>
      </vt:variant>
    </vt:vector>
  </HeadingPairs>
  <TitlesOfParts>
    <vt:vector size="39" baseType="lpstr">
      <vt:lpstr>Aptos</vt:lpstr>
      <vt:lpstr>Aptos Light</vt:lpstr>
      <vt:lpstr>Arial</vt:lpstr>
      <vt:lpstr>Arial</vt:lpstr>
      <vt:lpstr>Arial Bold</vt:lpstr>
      <vt:lpstr>Calibri</vt:lpstr>
      <vt:lpstr>Courier</vt:lpstr>
      <vt:lpstr>Helvetica</vt:lpstr>
      <vt:lpstr>Wingdings</vt:lpstr>
      <vt:lpstr>Office Theme</vt:lpstr>
      <vt:lpstr>Designing High Performance Helicon Peptide Therapeutics</vt:lpstr>
      <vt:lpstr>PowerPoint Presentation</vt:lpstr>
      <vt:lpstr>Drugging Previously "Undruggable" Protein Targets With Helicons</vt:lpstr>
      <vt:lpstr>Seamless Integration of Custom Experiments and Computations Enables Rapid Helicon Discovery and Optimization</vt:lpstr>
      <vt:lpstr>Seamless Integration of Custom Experiments and Computations Enables Rapid Helicon Discovery and Optimization</vt:lpstr>
      <vt:lpstr>More efficient drug discovery for Helicon peptides requires a custom ecosystem of compatible tools &amp; capabilities</vt:lpstr>
      <vt:lpstr>More efficient drug discovery for Helicon peptides requires a custom ecosystem of compatible tools &amp; capabilities</vt:lpstr>
      <vt:lpstr>More efficient drug discovery for Helicon peptides requires a custom ecosystem of compatible tools &amp; capabilities</vt:lpstr>
      <vt:lpstr>Helicon Peptides can be described in many ways</vt:lpstr>
      <vt:lpstr>RDKit enables flexible, chemically-aware enumeration</vt:lpstr>
      <vt:lpstr>RDKit enables flexible, chemically-aware enumeration</vt:lpstr>
      <vt:lpstr>More chemically aware &amp; creative enumerations</vt:lpstr>
      <vt:lpstr>More chemically aware &amp; creative enumerations</vt:lpstr>
      <vt:lpstr>Extending custom enumerations with MatchedPairs Analysis</vt:lpstr>
      <vt:lpstr>Extending custom enumerations with MatchedPairs Analysis</vt:lpstr>
      <vt:lpstr>Matched Pairs help identify solubility-improving capping groups</vt:lpstr>
      <vt:lpstr>Peptide Featurizations Help Us Better Understand &amp; Predict Structure-Activity Relationships</vt:lpstr>
      <vt:lpstr>Peptide Featurizations Help Us Better Understand &amp; Predict Structure-Activity Relationships</vt:lpstr>
      <vt:lpstr>Peptide Featurizations Help Us Better Understand &amp; Predict Structure-Activity Relationships</vt:lpstr>
      <vt:lpstr>Peptide Featurizations Help Us Better Understand &amp; Predict Structure-Activity Relationships</vt:lpstr>
      <vt:lpstr>Peptide Featurizations Help Us Better Understand &amp; Predict Structure-Activity Relationships</vt:lpstr>
      <vt:lpstr>Peptides Occupy Different Regimes of Similarity/Property Space</vt:lpstr>
      <vt:lpstr>Peptides Occupy Different Regimes of Similarity/Property Space</vt:lpstr>
      <vt:lpstr>Featurization  Regression  SAR to Rapidly Improve Affinity</vt:lpstr>
      <vt:lpstr>We’ve Developed and Validated Supervised and Generative Machine Learning Capabilities That are Transforming How We Design and Test Helicons</vt:lpstr>
      <vt:lpstr>Generative AI identifies potent novel degraders with improved solubility from millions of possibilities</vt:lpstr>
      <vt:lpstr>Conclusions</vt:lpstr>
      <vt:lpstr>Acknowledgements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John Santa Maria</dc:creator>
  <cp:lastModifiedBy>John Santa Maria</cp:lastModifiedBy>
  <cp:revision>3</cp:revision>
  <dcterms:created xsi:type="dcterms:W3CDTF">2025-03-03T13:40:23Z</dcterms:created>
  <dcterms:modified xsi:type="dcterms:W3CDTF">2025-04-11T01:19:10Z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0x0101007FEA08A20E098F4084F070C78833EC51</vt:lpwstr>
  </property>
</Properties>
</file>